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1" r:id="rId2"/>
    <p:sldMasterId id="2147483796" r:id="rId3"/>
    <p:sldMasterId id="2147483809" r:id="rId4"/>
    <p:sldMasterId id="2147483835" r:id="rId5"/>
    <p:sldMasterId id="2147483960" r:id="rId6"/>
  </p:sldMasterIdLst>
  <p:notesMasterIdLst>
    <p:notesMasterId r:id="rId59"/>
  </p:notesMasterIdLst>
  <p:handoutMasterIdLst>
    <p:handoutMasterId r:id="rId60"/>
  </p:handoutMasterIdLst>
  <p:sldIdLst>
    <p:sldId id="256" r:id="rId7"/>
    <p:sldId id="289" r:id="rId8"/>
    <p:sldId id="305" r:id="rId9"/>
    <p:sldId id="290" r:id="rId10"/>
    <p:sldId id="295" r:id="rId11"/>
    <p:sldId id="283" r:id="rId12"/>
    <p:sldId id="293" r:id="rId13"/>
    <p:sldId id="296" r:id="rId14"/>
    <p:sldId id="326" r:id="rId15"/>
    <p:sldId id="297" r:id="rId16"/>
    <p:sldId id="280" r:id="rId17"/>
    <p:sldId id="260" r:id="rId18"/>
    <p:sldId id="261" r:id="rId19"/>
    <p:sldId id="262" r:id="rId20"/>
    <p:sldId id="304" r:id="rId21"/>
    <p:sldId id="299" r:id="rId22"/>
    <p:sldId id="298" r:id="rId23"/>
    <p:sldId id="311" r:id="rId24"/>
    <p:sldId id="328" r:id="rId25"/>
    <p:sldId id="329" r:id="rId26"/>
    <p:sldId id="330" r:id="rId27"/>
    <p:sldId id="312" r:id="rId28"/>
    <p:sldId id="327" r:id="rId29"/>
    <p:sldId id="323" r:id="rId30"/>
    <p:sldId id="324" r:id="rId31"/>
    <p:sldId id="259" r:id="rId32"/>
    <p:sldId id="266" r:id="rId33"/>
    <p:sldId id="274" r:id="rId34"/>
    <p:sldId id="271" r:id="rId35"/>
    <p:sldId id="272" r:id="rId36"/>
    <p:sldId id="267" r:id="rId37"/>
    <p:sldId id="268" r:id="rId38"/>
    <p:sldId id="269" r:id="rId39"/>
    <p:sldId id="270" r:id="rId40"/>
    <p:sldId id="273" r:id="rId41"/>
    <p:sldId id="300" r:id="rId42"/>
    <p:sldId id="301" r:id="rId43"/>
    <p:sldId id="302" r:id="rId44"/>
    <p:sldId id="303" r:id="rId45"/>
    <p:sldId id="308" r:id="rId46"/>
    <p:sldId id="316" r:id="rId47"/>
    <p:sldId id="314" r:id="rId48"/>
    <p:sldId id="306" r:id="rId49"/>
    <p:sldId id="321" r:id="rId50"/>
    <p:sldId id="322" r:id="rId51"/>
    <p:sldId id="317" r:id="rId52"/>
    <p:sldId id="318" r:id="rId53"/>
    <p:sldId id="320" r:id="rId54"/>
    <p:sldId id="319" r:id="rId55"/>
    <p:sldId id="333" r:id="rId56"/>
    <p:sldId id="334" r:id="rId57"/>
    <p:sldId id="332"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3" autoAdjust="0"/>
    <p:restoredTop sz="91050" autoAdjust="0"/>
  </p:normalViewPr>
  <p:slideViewPr>
    <p:cSldViewPr>
      <p:cViewPr varScale="1">
        <p:scale>
          <a:sx n="93" d="100"/>
          <a:sy n="93" d="100"/>
        </p:scale>
        <p:origin x="-123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849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p>
        </p:txBody>
      </p:sp>
      <p:sp>
        <p:nvSpPr>
          <p:cNvPr id="849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849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ED9010FA-E1F4-499C-A545-F8384CF02B59}" type="slidenum">
              <a:rPr lang="en-US"/>
              <a:pPr>
                <a:defRPr/>
              </a:pPr>
              <a:t>‹#›</a:t>
            </a:fld>
            <a:endParaRPr lang="en-US"/>
          </a:p>
        </p:txBody>
      </p:sp>
    </p:spTree>
    <p:extLst>
      <p:ext uri="{BB962C8B-B14F-4D97-AF65-F5344CB8AC3E}">
        <p14:creationId xmlns:p14="http://schemas.microsoft.com/office/powerpoint/2010/main" val="855846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FE7B49F8-31D9-4A1D-AAB3-0854D6FDC543}" type="slidenum">
              <a:rPr lang="en-US"/>
              <a:pPr>
                <a:defRPr/>
              </a:pPr>
              <a:t>‹#›</a:t>
            </a:fld>
            <a:endParaRPr lang="en-US"/>
          </a:p>
        </p:txBody>
      </p:sp>
    </p:spTree>
    <p:extLst>
      <p:ext uri="{BB962C8B-B14F-4D97-AF65-F5344CB8AC3E}">
        <p14:creationId xmlns:p14="http://schemas.microsoft.com/office/powerpoint/2010/main" val="3970149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ommunitycircleofcare.org/partners.as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EA8489D6-D768-4F36-87C1-E5B788D76C1C}" type="slidenum">
              <a:rPr lang="en-US" smtClean="0">
                <a:latin typeface="Arial" charset="0"/>
                <a:cs typeface="Arial" charset="0"/>
              </a:rPr>
              <a:pPr/>
              <a:t>1</a:t>
            </a:fld>
            <a:endParaRPr lang="en-US" smtClean="0">
              <a:latin typeface="Arial" charset="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Rot="1" noChangeAspect="1" noChangeArrowheads="1" noTextEdit="1"/>
          </p:cNvSpPr>
          <p:nvPr>
            <p:ph type="sldImg"/>
          </p:nvPr>
        </p:nvSpPr>
        <p:spPr>
          <a:ln/>
        </p:spPr>
      </p:sp>
      <p:sp>
        <p:nvSpPr>
          <p:cNvPr id="330754"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p>
            <a:fld id="{5E5DE44C-F1D7-48CE-9C17-7EA570CF968B}" type="slidenum">
              <a:rPr lang="en-US" smtClean="0">
                <a:latin typeface="Arial" charset="0"/>
                <a:cs typeface="Arial" charset="0"/>
              </a:rPr>
              <a:pPr/>
              <a:t>11</a:t>
            </a:fld>
            <a:endParaRPr lang="en-US" smtClean="0">
              <a:latin typeface="Arial" charset="0"/>
              <a:cs typeface="Arial" charset="0"/>
            </a:endParaRPr>
          </a:p>
        </p:txBody>
      </p:sp>
      <p:sp>
        <p:nvSpPr>
          <p:cNvPr id="135170"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91423" tIns="45712" rIns="91423" bIns="45712" anchor="b"/>
          <a:lstStyle/>
          <a:p>
            <a:pPr algn="r"/>
            <a:fld id="{EF515F2B-A4E1-4720-9A99-DE91EFCE2E3D}" type="slidenum">
              <a:rPr lang="en-US" sz="1200">
                <a:latin typeface="Arial" charset="0"/>
              </a:rPr>
              <a:pPr algn="r"/>
              <a:t>11</a:t>
            </a:fld>
            <a:endParaRPr lang="en-US" sz="1200">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lIns="91423" tIns="45712" rIns="91423" bIns="45712"/>
          <a:lstStyle/>
          <a:p>
            <a:pPr eaLnBrk="1" hangingPunct="1"/>
            <a:r>
              <a:rPr lang="en-US" smtClean="0">
                <a:latin typeface="Arial" charset="0"/>
                <a:cs typeface="Arial" charset="0"/>
              </a:rPr>
              <a:t>CCC Vision --  </a:t>
            </a:r>
            <a:r>
              <a:rPr lang="en-US" smtClean="0">
                <a:solidFill>
                  <a:schemeClr val="hlink"/>
                </a:solidFill>
                <a:latin typeface="Arial" charset="0"/>
                <a:cs typeface="Arial" charset="0"/>
              </a:rPr>
              <a:t>Children and youth with emotional and behavioral challenges and their families have access to a broad base of community systems of care, that wraps around them to support their health and build resiliency so they can reach their greatest potential</a:t>
            </a:r>
          </a:p>
          <a:p>
            <a:pPr eaLnBrk="1" hangingPunct="1"/>
            <a:endParaRPr lang="en-US"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p:spPr>
        <p:txBody>
          <a:bodyPr/>
          <a:lstStyle/>
          <a:p>
            <a:fld id="{7F964BD4-1B92-4B73-8CCF-5815120C15D7}" type="slidenum">
              <a:rPr lang="en-US" smtClean="0">
                <a:latin typeface="Arial" charset="0"/>
                <a:cs typeface="Arial" charset="0"/>
              </a:rPr>
              <a:pPr/>
              <a:t>12</a:t>
            </a:fld>
            <a:endParaRPr lang="en-US" smtClean="0">
              <a:latin typeface="Arial" charset="0"/>
              <a:cs typeface="Arial" charset="0"/>
            </a:endParaRPr>
          </a:p>
        </p:txBody>
      </p:sp>
      <p:sp>
        <p:nvSpPr>
          <p:cNvPr id="320514" name="Rectangle 7"/>
          <p:cNvSpPr txBox="1">
            <a:spLocks noGrp="1" noChangeArrowheads="1"/>
          </p:cNvSpPr>
          <p:nvPr/>
        </p:nvSpPr>
        <p:spPr bwMode="auto">
          <a:xfrm>
            <a:off x="3884613" y="8686800"/>
            <a:ext cx="2973387" cy="457200"/>
          </a:xfrm>
          <a:prstGeom prst="rect">
            <a:avLst/>
          </a:prstGeom>
          <a:noFill/>
          <a:ln w="9525">
            <a:noFill/>
            <a:miter lim="800000"/>
            <a:headEnd/>
            <a:tailEnd/>
          </a:ln>
        </p:spPr>
        <p:txBody>
          <a:bodyPr lIns="91782" tIns="45892" rIns="91782" bIns="45892" anchor="b"/>
          <a:lstStyle/>
          <a:p>
            <a:pPr algn="r" defTabSz="917575"/>
            <a:fld id="{F0FBF1B4-07DD-416D-B66B-8402EEA784DD}" type="slidenum">
              <a:rPr lang="en-US" sz="1200">
                <a:latin typeface="Times New Roman" pitchFamily="18" charset="0"/>
              </a:rPr>
              <a:pPr algn="r" defTabSz="917575"/>
              <a:t>12</a:t>
            </a:fld>
            <a:endParaRPr lang="en-US" sz="1200">
              <a:latin typeface="Times New Roman" pitchFamily="18" charset="0"/>
            </a:endParaRPr>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xfrm>
            <a:off x="915988" y="4343400"/>
            <a:ext cx="5026025" cy="4114800"/>
          </a:xfrm>
          <a:noFill/>
          <a:ln/>
        </p:spPr>
        <p:txBody>
          <a:bodyPr lIns="91782" tIns="45892" rIns="91782" bIns="45892"/>
          <a:lstStyle/>
          <a:p>
            <a:pPr eaLnBrk="1" hangingPunct="1"/>
            <a:r>
              <a:rPr lang="en-US" smtClean="0">
                <a:latin typeface="Arial" charset="0"/>
                <a:cs typeface="Arial" charset="0"/>
              </a:rPr>
              <a:t>When implemented and system transformation is allowed to change and grow, these are the things that can happen.  Services shift from fragmented to coordinated,  resources are blended, community owns the process etc.  Children and youth remain in their homes with local community based services in the least restrictive setting.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p>
            <a:fld id="{6775FB16-D45E-4439-9161-7028702ACB67}" type="slidenum">
              <a:rPr lang="en-US" smtClean="0">
                <a:latin typeface="Arial" charset="0"/>
                <a:cs typeface="Arial" charset="0"/>
              </a:rPr>
              <a:pPr/>
              <a:t>13</a:t>
            </a:fld>
            <a:endParaRPr lang="en-US" smtClean="0">
              <a:latin typeface="Arial" charset="0"/>
              <a:cs typeface="Arial" charset="0"/>
            </a:endParaRPr>
          </a:p>
        </p:txBody>
      </p:sp>
      <p:sp>
        <p:nvSpPr>
          <p:cNvPr id="139266" name="Rectangle 7"/>
          <p:cNvSpPr txBox="1">
            <a:spLocks noGrp="1" noChangeArrowheads="1"/>
          </p:cNvSpPr>
          <p:nvPr/>
        </p:nvSpPr>
        <p:spPr bwMode="auto">
          <a:xfrm>
            <a:off x="3884613" y="8686800"/>
            <a:ext cx="2973387" cy="457200"/>
          </a:xfrm>
          <a:prstGeom prst="rect">
            <a:avLst/>
          </a:prstGeom>
          <a:noFill/>
          <a:ln w="9525">
            <a:noFill/>
            <a:miter lim="800000"/>
            <a:headEnd/>
            <a:tailEnd/>
          </a:ln>
        </p:spPr>
        <p:txBody>
          <a:bodyPr lIns="91782" tIns="45892" rIns="91782" bIns="45892" anchor="b"/>
          <a:lstStyle/>
          <a:p>
            <a:pPr algn="r" defTabSz="917575"/>
            <a:fld id="{20548BD9-62E7-41DC-82D4-4BB6336323D5}" type="slidenum">
              <a:rPr lang="en-US" sz="1200">
                <a:latin typeface="Times New Roman" pitchFamily="18" charset="0"/>
              </a:rPr>
              <a:pPr algn="r" defTabSz="917575"/>
              <a:t>13</a:t>
            </a:fld>
            <a:endParaRPr lang="en-US" sz="1200">
              <a:latin typeface="Times New Roman" pitchFamily="18"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15988" y="4343400"/>
            <a:ext cx="5026025" cy="4114800"/>
          </a:xfrm>
          <a:noFill/>
          <a:ln/>
        </p:spPr>
        <p:txBody>
          <a:bodyPr lIns="91782" tIns="45892" rIns="91782" bIns="45892"/>
          <a:lstStyle/>
          <a:p>
            <a:pPr eaLnBrk="1" hangingPunct="1"/>
            <a:r>
              <a:rPr lang="en-US" smtClean="0">
                <a:latin typeface="Arial" charset="0"/>
                <a:cs typeface="Arial" charset="0"/>
              </a:rPr>
              <a:t>System practices change from professionals controlling the system to families partnering with professionals.  Families have a balance in the formation and implementation of the system.  Natural supports are valued and utilized as much if not more then paid/professional supports.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p>
            <a:fld id="{E0CEF47C-B2DE-41A9-BB7C-5958A2893BC0}" type="slidenum">
              <a:rPr lang="en-US" smtClean="0">
                <a:latin typeface="Arial" charset="0"/>
                <a:cs typeface="Arial" charset="0"/>
              </a:rPr>
              <a:pPr/>
              <a:t>14</a:t>
            </a:fld>
            <a:endParaRPr lang="en-US" smtClean="0">
              <a:latin typeface="Arial" charset="0"/>
              <a:cs typeface="Arial" charset="0"/>
            </a:endParaRPr>
          </a:p>
        </p:txBody>
      </p:sp>
      <p:sp>
        <p:nvSpPr>
          <p:cNvPr id="141314" name="Rectangle 7"/>
          <p:cNvSpPr txBox="1">
            <a:spLocks noGrp="1" noChangeArrowheads="1"/>
          </p:cNvSpPr>
          <p:nvPr/>
        </p:nvSpPr>
        <p:spPr bwMode="auto">
          <a:xfrm>
            <a:off x="3883025" y="8685213"/>
            <a:ext cx="2973388" cy="457200"/>
          </a:xfrm>
          <a:prstGeom prst="rect">
            <a:avLst/>
          </a:prstGeom>
          <a:noFill/>
          <a:ln w="9525">
            <a:noFill/>
            <a:miter lim="800000"/>
            <a:headEnd/>
            <a:tailEnd/>
          </a:ln>
        </p:spPr>
        <p:txBody>
          <a:bodyPr lIns="91423" tIns="45712" rIns="91423" bIns="45712" anchor="b"/>
          <a:lstStyle/>
          <a:p>
            <a:pPr algn="r"/>
            <a:fld id="{A4650D57-090F-400A-8B7D-1014A498835B}" type="slidenum">
              <a:rPr lang="en-US" sz="1200">
                <a:latin typeface="Arial" charset="0"/>
              </a:rPr>
              <a:pPr algn="r"/>
              <a:t>14</a:t>
            </a:fld>
            <a:endParaRPr lang="en-US" sz="1200">
              <a:latin typeface="Arial" charset="0"/>
            </a:endParaRPr>
          </a:p>
        </p:txBody>
      </p:sp>
      <p:sp>
        <p:nvSpPr>
          <p:cNvPr id="141315" name="Rectangle 7"/>
          <p:cNvSpPr txBox="1">
            <a:spLocks noGrp="1" noChangeArrowheads="1"/>
          </p:cNvSpPr>
          <p:nvPr/>
        </p:nvSpPr>
        <p:spPr bwMode="auto">
          <a:xfrm>
            <a:off x="3884613" y="8686800"/>
            <a:ext cx="2973387" cy="457200"/>
          </a:xfrm>
          <a:prstGeom prst="rect">
            <a:avLst/>
          </a:prstGeom>
          <a:noFill/>
          <a:ln w="9525">
            <a:noFill/>
            <a:miter lim="800000"/>
            <a:headEnd/>
            <a:tailEnd/>
          </a:ln>
        </p:spPr>
        <p:txBody>
          <a:bodyPr lIns="91778" tIns="45890" rIns="91778" bIns="45890" anchor="b"/>
          <a:lstStyle/>
          <a:p>
            <a:pPr algn="r" defTabSz="917575"/>
            <a:fld id="{CF4C7CD8-75B1-442F-A74B-CD593F9E8655}" type="slidenum">
              <a:rPr lang="en-US" sz="1200">
                <a:latin typeface="Times New Roman" pitchFamily="18" charset="0"/>
              </a:rPr>
              <a:pPr algn="r" defTabSz="917575"/>
              <a:t>14</a:t>
            </a:fld>
            <a:endParaRPr lang="en-US" sz="1200">
              <a:latin typeface="Times New Roman" pitchFamily="18" charset="0"/>
            </a:endParaRPr>
          </a:p>
        </p:txBody>
      </p:sp>
      <p:sp>
        <p:nvSpPr>
          <p:cNvPr id="141316" name="Rectangle 2"/>
          <p:cNvSpPr>
            <a:spLocks noGrp="1" noRot="1" noChangeAspect="1" noChangeArrowheads="1" noTextEdit="1"/>
          </p:cNvSpPr>
          <p:nvPr>
            <p:ph type="sldImg"/>
          </p:nvPr>
        </p:nvSpPr>
        <p:spPr>
          <a:xfrm>
            <a:off x="1144588" y="685800"/>
            <a:ext cx="4570412" cy="3427413"/>
          </a:xfrm>
          <a:ln/>
        </p:spPr>
      </p:sp>
      <p:sp>
        <p:nvSpPr>
          <p:cNvPr id="141317" name="Rectangle 3"/>
          <p:cNvSpPr>
            <a:spLocks noGrp="1" noChangeArrowheads="1"/>
          </p:cNvSpPr>
          <p:nvPr>
            <p:ph type="body" idx="1"/>
          </p:nvPr>
        </p:nvSpPr>
        <p:spPr>
          <a:xfrm>
            <a:off x="917575" y="4343400"/>
            <a:ext cx="5022850" cy="4114800"/>
          </a:xfrm>
          <a:noFill/>
          <a:ln/>
        </p:spPr>
        <p:txBody>
          <a:bodyPr lIns="91778" tIns="45890" rIns="91778" bIns="45890"/>
          <a:lstStyle/>
          <a:p>
            <a:pPr eaLnBrk="1" hangingPunct="1"/>
            <a:r>
              <a:rPr lang="en-US" smtClean="0">
                <a:latin typeface="Arial" charset="0"/>
                <a:cs typeface="Arial" charset="0"/>
              </a:rPr>
              <a:t>Families and Youth are valuable resources to expand local capacity for support services in the SOC. </a:t>
            </a:r>
          </a:p>
          <a:p>
            <a:pPr eaLnBrk="1" hangingPunct="1"/>
            <a:endParaRPr lang="en-US" smtClean="0">
              <a:latin typeface="Arial" charset="0"/>
              <a:cs typeface="Arial" charset="0"/>
            </a:endParaRPr>
          </a:p>
          <a:p>
            <a:pPr eaLnBrk="1" hangingPunct="1"/>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Angela Story </a:t>
            </a:r>
          </a:p>
          <a:p>
            <a:pPr eaLnBrk="1" hangingPunct="1"/>
            <a:endParaRPr lang="en-US"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ln/>
        </p:spPr>
      </p:sp>
      <p:sp>
        <p:nvSpPr>
          <p:cNvPr id="144386" name="Notes Placeholder 2"/>
          <p:cNvSpPr>
            <a:spLocks noGrp="1"/>
          </p:cNvSpPr>
          <p:nvPr>
            <p:ph type="body" idx="1"/>
          </p:nvPr>
        </p:nvSpPr>
        <p:spPr>
          <a:noFill/>
          <a:ln/>
        </p:spPr>
        <p:txBody>
          <a:bodyPr/>
          <a:lstStyle/>
          <a:p>
            <a:pPr eaLnBrk="1" hangingPunct="1"/>
            <a:endParaRPr lang="en-US" smtClean="0">
              <a:latin typeface="Arial" charset="0"/>
              <a:cs typeface="Arial" charset="0"/>
            </a:endParaRPr>
          </a:p>
        </p:txBody>
      </p:sp>
      <p:sp>
        <p:nvSpPr>
          <p:cNvPr id="144387" name="Slide Number Placeholder 3"/>
          <p:cNvSpPr>
            <a:spLocks noGrp="1"/>
          </p:cNvSpPr>
          <p:nvPr>
            <p:ph type="sldNum" sz="quarter" idx="5"/>
          </p:nvPr>
        </p:nvSpPr>
        <p:spPr>
          <a:noFill/>
        </p:spPr>
        <p:txBody>
          <a:bodyPr/>
          <a:lstStyle/>
          <a:p>
            <a:fld id="{D2CB300B-1394-4B36-973C-56E73271A411}" type="slidenum">
              <a:rPr lang="en-US" smtClean="0">
                <a:latin typeface="Arial" charset="0"/>
                <a:cs typeface="Arial" charset="0"/>
              </a:rPr>
              <a:pPr/>
              <a:t>15</a:t>
            </a:fld>
            <a:endParaRPr lang="en-US"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7596868B-9584-4E28-9D07-A61188C579D7}" type="slidenum">
              <a:rPr lang="en-US" smtClean="0">
                <a:latin typeface="Arial" charset="0"/>
                <a:cs typeface="Arial" charset="0"/>
              </a:rPr>
              <a:pPr/>
              <a:t>16</a:t>
            </a:fld>
            <a:endParaRPr lang="en-US" smtClean="0">
              <a:latin typeface="Arial" charset="0"/>
              <a:cs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Vickie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07C7FD32-2440-42A6-968E-36AE83DE9567}" type="slidenum">
              <a:rPr lang="en-US" smtClean="0">
                <a:latin typeface="Arial" charset="0"/>
                <a:cs typeface="Arial" charset="0"/>
              </a:rPr>
              <a:pPr/>
              <a:t>17</a:t>
            </a:fld>
            <a:endParaRPr lang="en-US" smtClean="0">
              <a:latin typeface="Arial" charset="0"/>
              <a:cs typeface="Arial" charset="0"/>
            </a:endParaRPr>
          </a:p>
        </p:txBody>
      </p:sp>
      <p:sp>
        <p:nvSpPr>
          <p:cNvPr id="1484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794" tIns="45897" rIns="91794" bIns="45897" anchor="b"/>
          <a:lstStyle/>
          <a:p>
            <a:pPr algn="r" defTabSz="915988"/>
            <a:fld id="{4879F196-C6B7-4B0E-95E8-3D061F44DF8D}" type="slidenum">
              <a:rPr lang="en-US" sz="1200">
                <a:latin typeface="Times New Roman" pitchFamily="18" charset="0"/>
              </a:rPr>
              <a:pPr algn="r" defTabSz="915988"/>
              <a:t>17</a:t>
            </a:fld>
            <a:endParaRPr lang="en-US" sz="1200">
              <a:latin typeface="Times New Roman"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14400" y="4343400"/>
            <a:ext cx="5029200" cy="4114800"/>
          </a:xfrm>
          <a:noFill/>
          <a:ln/>
        </p:spPr>
        <p:txBody>
          <a:bodyPr lIns="91794" tIns="45897" rIns="91794" bIns="45897"/>
          <a:lstStyle/>
          <a:p>
            <a:pPr eaLnBrk="1" hangingPunct="1"/>
            <a:r>
              <a:rPr lang="en-US" smtClean="0">
                <a:latin typeface="Arial" charset="0"/>
                <a:cs typeface="Arial" charset="0"/>
              </a:rPr>
              <a:t>Vickie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p>
            <a:fld id="{B364A11C-9D48-4B54-B39A-383DE9BD2AB3}" type="slidenum">
              <a:rPr lang="en-US" smtClean="0">
                <a:latin typeface="Arial" charset="0"/>
                <a:cs typeface="Arial" charset="0"/>
              </a:rPr>
              <a:pPr/>
              <a:t>18</a:t>
            </a:fld>
            <a:endParaRPr lang="en-US" smtClean="0">
              <a:latin typeface="Arial" charset="0"/>
              <a:cs typeface="Arial"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a:p>
            <a:pPr eaLnBrk="1" hangingPunct="1"/>
            <a:endParaRPr lang="en-US"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19</a:t>
            </a:fld>
            <a:endParaRPr lang="en-US"/>
          </a:p>
        </p:txBody>
      </p:sp>
    </p:spTree>
    <p:extLst>
      <p:ext uri="{BB962C8B-B14F-4D97-AF65-F5344CB8AC3E}">
        <p14:creationId xmlns:p14="http://schemas.microsoft.com/office/powerpoint/2010/main" val="426571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p>
            <a:fld id="{340FAFDA-CE3F-4F4B-93A1-3CB4311F5AE5}" type="slidenum">
              <a:rPr lang="en-US" smtClean="0">
                <a:latin typeface="Arial" charset="0"/>
                <a:cs typeface="Arial" charset="0"/>
              </a:rPr>
              <a:pPr/>
              <a:t>2</a:t>
            </a:fld>
            <a:endParaRPr lang="en-US" smtClean="0">
              <a:latin typeface="Arial" charset="0"/>
              <a:cs typeface="Arial"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Debra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20</a:t>
            </a:fld>
            <a:endParaRPr lang="en-US"/>
          </a:p>
        </p:txBody>
      </p:sp>
    </p:spTree>
    <p:extLst>
      <p:ext uri="{BB962C8B-B14F-4D97-AF65-F5344CB8AC3E}">
        <p14:creationId xmlns:p14="http://schemas.microsoft.com/office/powerpoint/2010/main" val="2001113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p:spPr>
        <p:txBody>
          <a:bodyPr/>
          <a:lstStyle/>
          <a:p>
            <a:fld id="{DEB067C5-7A1E-4760-8AE0-810EF7E95FFB}" type="slidenum">
              <a:rPr lang="en-US" smtClean="0">
                <a:latin typeface="Arial" charset="0"/>
                <a:cs typeface="Arial" charset="0"/>
              </a:rPr>
              <a:pPr/>
              <a:t>21</a:t>
            </a:fld>
            <a:endParaRPr lang="en-US" smtClean="0">
              <a:latin typeface="Arial" charset="0"/>
              <a:cs typeface="Arial" charset="0"/>
            </a:endParaRPr>
          </a:p>
        </p:txBody>
      </p:sp>
      <p:sp>
        <p:nvSpPr>
          <p:cNvPr id="2723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A6D8C49F-0A47-4B62-91A2-E6BA4BF3D2EB}" type="slidenum">
              <a:rPr lang="en-US" sz="1200"/>
              <a:pPr algn="r"/>
              <a:t>21</a:t>
            </a:fld>
            <a:endParaRPr lang="en-US" sz="1200"/>
          </a:p>
        </p:txBody>
      </p:sp>
      <p:sp>
        <p:nvSpPr>
          <p:cNvPr id="272387" name="Rectangle 2"/>
          <p:cNvSpPr>
            <a:spLocks noGrp="1" noRot="1" noChangeAspect="1" noChangeArrowheads="1" noTextEdit="1"/>
          </p:cNvSpPr>
          <p:nvPr>
            <p:ph type="sldImg"/>
          </p:nvPr>
        </p:nvSpPr>
        <p:spPr>
          <a:xfrm>
            <a:off x="1144588" y="685800"/>
            <a:ext cx="4572000" cy="3429000"/>
          </a:xfrm>
          <a:ln/>
        </p:spPr>
      </p:sp>
      <p:sp>
        <p:nvSpPr>
          <p:cNvPr id="272388" name="Rectangle 3"/>
          <p:cNvSpPr>
            <a:spLocks noGrp="1" noChangeArrowheads="1"/>
          </p:cNvSpPr>
          <p:nvPr>
            <p:ph type="body" idx="1"/>
          </p:nvPr>
        </p:nvSpPr>
        <p:spPr>
          <a:xfrm>
            <a:off x="914400" y="4343400"/>
            <a:ext cx="5029200" cy="4114800"/>
          </a:xfrm>
          <a:noFill/>
          <a:ln/>
        </p:spPr>
        <p:txBody>
          <a:bodyPr lIns="91432" tIns="45716" rIns="91432" bIns="45716"/>
          <a:lstStyle/>
          <a:p>
            <a:pPr eaLnBrk="1" hangingPunct="1"/>
            <a:endParaRPr lang="en-US"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p>
            <a:fld id="{110846FF-E540-4C4F-B083-3B47FDB666A5}" type="slidenum">
              <a:rPr lang="en-US" smtClean="0">
                <a:latin typeface="Arial" charset="0"/>
                <a:cs typeface="Arial" charset="0"/>
              </a:rPr>
              <a:pPr/>
              <a:t>22</a:t>
            </a:fld>
            <a:endParaRPr lang="en-US" smtClean="0">
              <a:latin typeface="Arial" charset="0"/>
              <a:cs typeface="Arial"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p:spPr>
        <p:txBody>
          <a:bodyPr/>
          <a:lstStyle/>
          <a:p>
            <a:fld id="{56435304-7948-48E7-AF31-2E5DFAC7EEDF}" type="slidenum">
              <a:rPr lang="en-US" smtClean="0">
                <a:latin typeface="Arial" charset="0"/>
                <a:cs typeface="Arial" charset="0"/>
              </a:rPr>
              <a:pPr/>
              <a:t>23</a:t>
            </a:fld>
            <a:endParaRPr lang="en-US" smtClean="0">
              <a:latin typeface="Arial" charset="0"/>
              <a:cs typeface="Arial"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Vickie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25C8DFA2-3E86-4CC9-BBDD-943502556C5F}" type="slidenum">
              <a:rPr lang="en-US" smtClean="0">
                <a:latin typeface="Arial" charset="0"/>
                <a:cs typeface="Arial" charset="0"/>
              </a:rPr>
              <a:pPr/>
              <a:t>24</a:t>
            </a:fld>
            <a:endParaRPr lang="en-US" smtClean="0">
              <a:latin typeface="Arial" charset="0"/>
              <a:cs typeface="Arial" charset="0"/>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Nurtured Heart Parenting Class</a:t>
            </a:r>
          </a:p>
          <a:p>
            <a:pPr eaLnBrk="1" hangingPunct="1"/>
            <a:r>
              <a:rPr lang="en-US" smtClean="0">
                <a:latin typeface="Arial" charset="0"/>
                <a:cs typeface="Arial" charset="0"/>
              </a:rPr>
              <a:t>Behavior Doctor</a:t>
            </a:r>
          </a:p>
          <a:p>
            <a:pPr eaLnBrk="1" hangingPunct="1"/>
            <a:r>
              <a:rPr lang="en-US" smtClean="0">
                <a:latin typeface="Arial" charset="0"/>
                <a:cs typeface="Arial" charset="0"/>
              </a:rPr>
              <a:t>Parent Management Class</a:t>
            </a:r>
          </a:p>
          <a:p>
            <a:pPr eaLnBrk="1" hangingPunct="1"/>
            <a:endParaRPr lang="en-US" smtClean="0">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25</a:t>
            </a:fld>
            <a:endParaRPr lang="en-US"/>
          </a:p>
        </p:txBody>
      </p:sp>
    </p:spTree>
    <p:extLst>
      <p:ext uri="{BB962C8B-B14F-4D97-AF65-F5344CB8AC3E}">
        <p14:creationId xmlns:p14="http://schemas.microsoft.com/office/powerpoint/2010/main" val="485359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p:spPr>
        <p:txBody>
          <a:bodyPr/>
          <a:lstStyle/>
          <a:p>
            <a:fld id="{BBD206B6-4EDA-49BF-9720-1309B39559FD}" type="slidenum">
              <a:rPr lang="en-US" smtClean="0">
                <a:latin typeface="Arial" charset="0"/>
                <a:cs typeface="Arial" charset="0"/>
              </a:rPr>
              <a:pPr/>
              <a:t>26</a:t>
            </a:fld>
            <a:endParaRPr lang="en-US" smtClean="0">
              <a:latin typeface="Arial" charset="0"/>
              <a:cs typeface="Arial"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Our SOC is build on these principles.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p:spPr>
        <p:txBody>
          <a:bodyPr/>
          <a:lstStyle/>
          <a:p>
            <a:fld id="{E405B348-C498-4358-806F-F169CC883077}" type="slidenum">
              <a:rPr lang="en-US" smtClean="0">
                <a:latin typeface="Arial" charset="0"/>
                <a:cs typeface="Arial" charset="0"/>
              </a:rPr>
              <a:pPr/>
              <a:t>27</a:t>
            </a:fld>
            <a:endParaRPr lang="en-US" smtClean="0">
              <a:latin typeface="Arial" charset="0"/>
              <a:cs typeface="Arial"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Families are seen as the expert on their kids.  They have choice in all aspects of a SOC including developing policy, programs and services, as well as being the goal setters and leaders for their own child/family.</a:t>
            </a:r>
          </a:p>
          <a:p>
            <a:pPr eaLnBrk="1" hangingPunct="1"/>
            <a:endParaRPr lang="en-US" smtClean="0">
              <a:latin typeface="Arial" charset="0"/>
              <a:cs typeface="Arial" charset="0"/>
            </a:endParaRPr>
          </a:p>
          <a:p>
            <a:pPr eaLnBrk="1" hangingPunct="1"/>
            <a:r>
              <a:rPr lang="en-US" smtClean="0">
                <a:latin typeface="Arial" charset="0"/>
                <a:cs typeface="Arial" charset="0"/>
              </a:rPr>
              <a:t>Are families invited to all meetings that address systems of care issues? </a:t>
            </a:r>
          </a:p>
          <a:p>
            <a:pPr eaLnBrk="1" hangingPunct="1"/>
            <a:r>
              <a:rPr lang="en-US" smtClean="0">
                <a:latin typeface="Arial" charset="0"/>
                <a:cs typeface="Arial" charset="0"/>
              </a:rPr>
              <a:t>Are families adequately represented on all systems of care committees? </a:t>
            </a:r>
          </a:p>
          <a:p>
            <a:pPr eaLnBrk="1" hangingPunct="1"/>
            <a:r>
              <a:rPr lang="en-US" smtClean="0">
                <a:latin typeface="Arial" charset="0"/>
                <a:cs typeface="Arial" charset="0"/>
              </a:rPr>
              <a:t>Do the families involved in designing and building systems of care reflect the community's cultural makeup? </a:t>
            </a:r>
          </a:p>
          <a:p>
            <a:pPr eaLnBrk="1" hangingPunct="1"/>
            <a:r>
              <a:rPr lang="en-US" smtClean="0">
                <a:latin typeface="Arial" charset="0"/>
                <a:cs typeface="Arial" charset="0"/>
              </a:rPr>
              <a:t>Are staff trained in how to engage and involve families? </a:t>
            </a:r>
          </a:p>
          <a:p>
            <a:pPr eaLnBrk="1" hangingPunct="1"/>
            <a:r>
              <a:rPr lang="en-US" smtClean="0">
                <a:latin typeface="Arial" charset="0"/>
                <a:cs typeface="Arial" charset="0"/>
              </a:rPr>
              <a:t>Are family members employed in the system of care? </a:t>
            </a:r>
          </a:p>
          <a:p>
            <a:pPr eaLnBrk="1" hangingPunct="1"/>
            <a:endParaRPr lang="en-US" smtClean="0">
              <a:latin typeface="Arial" charset="0"/>
              <a:cs typeface="Arial" charset="0"/>
            </a:endParaRPr>
          </a:p>
          <a:p>
            <a:pPr eaLnBrk="1" hangingPunct="1"/>
            <a:r>
              <a:rPr lang="en-US" smtClean="0">
                <a:latin typeface="Arial" charset="0"/>
                <a:cs typeface="Arial" charset="0"/>
              </a:rPr>
              <a:t>Does the individualized care team always involve the family when designing a plan of care? </a:t>
            </a:r>
          </a:p>
          <a:p>
            <a:pPr eaLnBrk="1" hangingPunct="1"/>
            <a:r>
              <a:rPr lang="en-US" smtClean="0">
                <a:latin typeface="Arial" charset="0"/>
                <a:cs typeface="Arial" charset="0"/>
              </a:rPr>
              <a:t>Do plans of care take into consideration the child and family's cultural and religious/spiritual background? </a:t>
            </a:r>
          </a:p>
          <a:p>
            <a:pPr eaLnBrk="1" hangingPunct="1"/>
            <a:r>
              <a:rPr lang="en-US" smtClean="0">
                <a:latin typeface="Arial" charset="0"/>
                <a:cs typeface="Arial" charset="0"/>
              </a:rPr>
              <a:t>Do plans of care maximize all natural supports within the family's community? </a:t>
            </a:r>
          </a:p>
          <a:p>
            <a:pPr eaLnBrk="1" hangingPunct="1"/>
            <a:r>
              <a:rPr lang="en-US" smtClean="0">
                <a:latin typeface="Arial" charset="0"/>
                <a:cs typeface="Arial" charset="0"/>
              </a:rPr>
              <a:t>Are all funding streams being maximized within the interagency makeup of the system of care? </a:t>
            </a:r>
          </a:p>
          <a:p>
            <a:pPr eaLnBrk="1" hangingPunct="1"/>
            <a:r>
              <a:rPr lang="en-US" smtClean="0">
                <a:latin typeface="Arial" charset="0"/>
                <a:cs typeface="Arial" charset="0"/>
              </a:rPr>
              <a:t>Does the system of care include a flexible fund to help create nontraditional services that are essential to the plan of care for individual children and families? </a:t>
            </a:r>
          </a:p>
          <a:p>
            <a:pPr eaLnBrk="1" hangingPunct="1"/>
            <a:endParaRPr lang="en-US" smtClean="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p:spPr>
        <p:txBody>
          <a:bodyPr/>
          <a:lstStyle/>
          <a:p>
            <a:fld id="{915629C4-BE1A-4841-B788-88EA7EBE29F0}" type="slidenum">
              <a:rPr lang="en-US" smtClean="0">
                <a:latin typeface="Arial" charset="0"/>
                <a:cs typeface="Arial" charset="0"/>
              </a:rPr>
              <a:pPr/>
              <a:t>28</a:t>
            </a:fld>
            <a:endParaRPr lang="en-US" smtClean="0">
              <a:latin typeface="Arial" charset="0"/>
              <a:cs typeface="Arial"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Does the individualized care team always involve the family when designing a plan of care? </a:t>
            </a:r>
          </a:p>
          <a:p>
            <a:pPr eaLnBrk="1" hangingPunct="1"/>
            <a:r>
              <a:rPr lang="en-US" smtClean="0">
                <a:latin typeface="Arial" charset="0"/>
                <a:cs typeface="Arial" charset="0"/>
              </a:rPr>
              <a:t>Do plans of care take into consideration the child and family's cultural and religious/spiritual background? </a:t>
            </a:r>
          </a:p>
          <a:p>
            <a:pPr eaLnBrk="1" hangingPunct="1"/>
            <a:r>
              <a:rPr lang="en-US" smtClean="0">
                <a:latin typeface="Arial" charset="0"/>
                <a:cs typeface="Arial" charset="0"/>
              </a:rPr>
              <a:t>Do plans of care maximize all natural supports within the family's community? </a:t>
            </a:r>
          </a:p>
          <a:p>
            <a:pPr eaLnBrk="1" hangingPunct="1"/>
            <a:r>
              <a:rPr lang="en-US" smtClean="0">
                <a:latin typeface="Arial" charset="0"/>
                <a:cs typeface="Arial" charset="0"/>
              </a:rPr>
              <a:t>Are all funding streams being maximized within the interagency makeup of the system of care? </a:t>
            </a:r>
          </a:p>
          <a:p>
            <a:pPr eaLnBrk="1" hangingPunct="1"/>
            <a:r>
              <a:rPr lang="en-US" smtClean="0">
                <a:latin typeface="Arial" charset="0"/>
                <a:cs typeface="Arial" charset="0"/>
              </a:rPr>
              <a:t>Does the system of care include a flexible fund to help create nontraditional services that are essential to the plan of care for individual children and families?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p:spPr>
        <p:txBody>
          <a:bodyPr/>
          <a:lstStyle/>
          <a:p>
            <a:fld id="{A37BDB4D-A4F5-43BF-8AB5-0642B3882D3E}" type="slidenum">
              <a:rPr lang="en-US" smtClean="0">
                <a:latin typeface="Arial" charset="0"/>
                <a:cs typeface="Arial" charset="0"/>
              </a:rPr>
              <a:pPr/>
              <a:t>29</a:t>
            </a:fld>
            <a:endParaRPr lang="en-US" smtClean="0">
              <a:latin typeface="Arial" charset="0"/>
              <a:cs typeface="Arial"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Notes about culture.  We are going to talk more about culture in a few minutes… but keep in mind that culture is not just about skin color, or heritage,  culture is about values, traditions, and how those values and traditions lead families to make certain choices in their lives.</a:t>
            </a:r>
          </a:p>
          <a:p>
            <a:pPr eaLnBrk="1" hangingPunct="1"/>
            <a:r>
              <a:rPr lang="en-US" smtClean="0">
                <a:latin typeface="Arial" charset="0"/>
                <a:cs typeface="Arial" charset="0"/>
              </a:rPr>
              <a:t>Is leadership committed to the cultural competence effort? </a:t>
            </a:r>
          </a:p>
          <a:p>
            <a:pPr eaLnBrk="1" hangingPunct="1"/>
            <a:r>
              <a:rPr lang="en-US" smtClean="0">
                <a:latin typeface="Arial" charset="0"/>
                <a:cs typeface="Arial" charset="0"/>
              </a:rPr>
              <a:t>Are policies in place to support cultural competence within the system? </a:t>
            </a:r>
          </a:p>
          <a:p>
            <a:pPr eaLnBrk="1" hangingPunct="1"/>
            <a:r>
              <a:rPr lang="en-US" smtClean="0">
                <a:latin typeface="Arial" charset="0"/>
                <a:cs typeface="Arial" charset="0"/>
              </a:rPr>
              <a:t>Are the recommended services responsive to each child and family's culture? </a:t>
            </a:r>
          </a:p>
          <a:p>
            <a:pPr eaLnBrk="1" hangingPunct="1"/>
            <a:r>
              <a:rPr lang="en-US" smtClean="0">
                <a:latin typeface="Arial" charset="0"/>
                <a:cs typeface="Arial" charset="0"/>
              </a:rPr>
              <a:t>Is the family's cultural background taken into account in determining when, how, and where services will be offered? </a:t>
            </a:r>
          </a:p>
          <a:p>
            <a:pPr eaLnBrk="1" hangingPunct="1"/>
            <a:r>
              <a:rPr lang="en-US" smtClean="0">
                <a:latin typeface="Arial" charset="0"/>
                <a:cs typeface="Arial" charset="0"/>
              </a:rPr>
              <a:t>Are staff reflective of the community's racial and ethnic diversity? </a:t>
            </a:r>
          </a:p>
          <a:p>
            <a:pPr eaLnBrk="1" hangingPunct="1"/>
            <a:r>
              <a:rPr lang="en-US" smtClean="0">
                <a:latin typeface="Arial" charset="0"/>
                <a:cs typeface="Arial" charset="0"/>
              </a:rPr>
              <a:t>Is staff training regularly offered on the theory and practice of cultural competence? </a:t>
            </a:r>
          </a:p>
          <a:p>
            <a:pPr eaLnBrk="1" hangingPunct="1"/>
            <a:r>
              <a:rPr lang="en-US" smtClean="0">
                <a:latin typeface="Arial" charset="0"/>
                <a:cs typeface="Arial" charset="0"/>
              </a:rPr>
              <a:t>Are families involved in developing the system's cultural competence efforts? </a:t>
            </a:r>
          </a:p>
          <a:p>
            <a:pPr eaLnBrk="1" hangingPunct="1"/>
            <a:r>
              <a:rPr lang="en-US" smtClean="0">
                <a:latin typeface="Arial" charset="0"/>
                <a:cs typeface="Arial" charset="0"/>
              </a:rPr>
              <a:t>Do child welfare staff interact with children and families in culturally and linguistically competent ways? </a:t>
            </a:r>
          </a:p>
          <a:p>
            <a:pPr eaLnBrk="1" hangingPunct="1"/>
            <a:r>
              <a:rPr lang="en-US" smtClean="0">
                <a:latin typeface="Arial" charset="0"/>
                <a:cs typeface="Arial" charset="0"/>
              </a:rPr>
              <a:t>Are staff culturally sensitive to the place and type of services made available to the child and family? </a:t>
            </a:r>
          </a:p>
          <a:p>
            <a:pPr eaLnBrk="1" hangingPunct="1"/>
            <a:r>
              <a:rPr lang="en-US" smtClean="0">
                <a:latin typeface="Arial" charset="0"/>
                <a:cs typeface="Arial" charset="0"/>
              </a:rPr>
              <a:t>Does the system of care reach out to the diverse racial, ethnic, and cultural groups in the community? </a:t>
            </a:r>
          </a:p>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endParaRPr 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9C2F774C-0CC1-4289-857E-F20BD8EC1512}" type="slidenum">
              <a:rPr lang="en-US" smtClean="0">
                <a:latin typeface="Arial" charset="0"/>
                <a:cs typeface="Arial" charset="0"/>
              </a:rPr>
              <a:pPr/>
              <a:t>3</a:t>
            </a:fld>
            <a:endParaRPr lang="en-US" smtClean="0">
              <a:latin typeface="Arial" charset="0"/>
              <a:cs typeface="Arial"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p:spPr>
        <p:txBody>
          <a:bodyPr/>
          <a:lstStyle/>
          <a:p>
            <a:fld id="{DA5E9CB6-6AF3-4F21-9F05-29BBD68489D8}" type="slidenum">
              <a:rPr lang="en-US" smtClean="0">
                <a:latin typeface="Arial" charset="0"/>
                <a:cs typeface="Arial" charset="0"/>
              </a:rPr>
              <a:pPr/>
              <a:t>30</a:t>
            </a:fld>
            <a:endParaRPr lang="en-US" smtClean="0">
              <a:latin typeface="Arial" charset="0"/>
              <a:cs typeface="Arial"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p:spPr>
        <p:txBody>
          <a:bodyPr/>
          <a:lstStyle/>
          <a:p>
            <a:pPr eaLnBrk="1" hangingPunct="1"/>
            <a:r>
              <a:rPr lang="en-US" sz="1000" smtClean="0">
                <a:latin typeface="Arial" charset="0"/>
                <a:cs typeface="Arial" charset="0"/>
              </a:rPr>
              <a:t>Do caseworkers use data to monitor their progress and inform decision-making? </a:t>
            </a:r>
          </a:p>
          <a:p>
            <a:pPr eaLnBrk="1" hangingPunct="1"/>
            <a:r>
              <a:rPr lang="en-US" sz="1000" smtClean="0">
                <a:latin typeface="Arial" charset="0"/>
                <a:cs typeface="Arial" charset="0"/>
              </a:rPr>
              <a:t>Is the management information system designed to capture relevant performance information from all interagency partners? </a:t>
            </a:r>
          </a:p>
          <a:p>
            <a:pPr eaLnBrk="1" hangingPunct="1"/>
            <a:r>
              <a:rPr lang="en-US" sz="1000" smtClean="0">
                <a:latin typeface="Arial" charset="0"/>
                <a:cs typeface="Arial" charset="0"/>
              </a:rPr>
              <a:t>Have families been involved in the design and implementation of the data system? </a:t>
            </a:r>
          </a:p>
          <a:p>
            <a:pPr eaLnBrk="1" hangingPunct="1"/>
            <a:r>
              <a:rPr lang="en-US" sz="1000" smtClean="0">
                <a:latin typeface="Arial" charset="0"/>
                <a:cs typeface="Arial" charset="0"/>
              </a:rPr>
              <a:t>Does the management information system track costs, quality of services, and outcomes for children and families? </a:t>
            </a:r>
          </a:p>
          <a:p>
            <a:pPr eaLnBrk="1" hangingPunct="1"/>
            <a:r>
              <a:rPr lang="en-US" sz="1000" smtClean="0">
                <a:latin typeface="Arial" charset="0"/>
                <a:cs typeface="Arial" charset="0"/>
              </a:rPr>
              <a:t>How does the management information system line up with the federally mandated Child and Family Services Review data? </a:t>
            </a:r>
          </a:p>
          <a:p>
            <a:pPr eaLnBrk="1" hangingPunct="1"/>
            <a:r>
              <a:rPr lang="en-US" sz="1000" smtClean="0">
                <a:latin typeface="Arial" charset="0"/>
                <a:cs typeface="Arial" charset="0"/>
              </a:rPr>
              <a:t>Does the system of care have a structured process for ongoing performance improvement, including dissemination of key findings to stakeholders, regular review of performance data, and use of outcomes data in decision-making? </a:t>
            </a:r>
          </a:p>
          <a:p>
            <a:pPr eaLnBrk="1" hangingPunct="1"/>
            <a:r>
              <a:rPr lang="en-US" sz="1000" smtClean="0">
                <a:latin typeface="Arial" charset="0"/>
                <a:cs typeface="Arial" charset="0"/>
              </a:rPr>
              <a:t>Is an ongoing interagency data improvement committee a part of the systems of care infrastructure? </a:t>
            </a:r>
          </a:p>
          <a:p>
            <a:pPr eaLnBrk="1" hangingPunct="1"/>
            <a:r>
              <a:rPr lang="en-US" sz="1000" smtClean="0">
                <a:latin typeface="Arial" charset="0"/>
                <a:cs typeface="Arial" charset="0"/>
              </a:rPr>
              <a:t>Are data from the management information system used to improve services and supports? </a:t>
            </a:r>
          </a:p>
          <a:p>
            <a:pPr eaLnBrk="1" hangingPunct="1"/>
            <a:r>
              <a:rPr lang="en-US" sz="1000" smtClean="0">
                <a:latin typeface="Arial" charset="0"/>
                <a:cs typeface="Arial" charset="0"/>
              </a:rPr>
              <a:t>Are data generated from the management information system used to inform the public, legislators, and key policy administrators about the system of care status? </a:t>
            </a:r>
          </a:p>
          <a:p>
            <a:pPr eaLnBrk="1" hangingPunct="1"/>
            <a:r>
              <a:rPr lang="en-US" sz="1000" smtClean="0">
                <a:latin typeface="Arial" charset="0"/>
                <a:cs typeface="Arial" charset="0"/>
              </a:rPr>
              <a:t>Have cultural competency principles been included in the design of the management information system? </a:t>
            </a:r>
          </a:p>
          <a:p>
            <a:pPr eaLnBrk="1" hangingPunct="1"/>
            <a:r>
              <a:rPr lang="en-US" sz="1000" smtClean="0">
                <a:latin typeface="Arial" charset="0"/>
                <a:cs typeface="Arial" charset="0"/>
              </a:rPr>
              <a:t>Is the evaluation plan culturally and linguistically appropriate for the community it serves? </a:t>
            </a:r>
          </a:p>
          <a:p>
            <a:pPr eaLnBrk="1" hangingPunct="1"/>
            <a:endParaRPr lang="en-US" sz="1000" smtClean="0">
              <a:latin typeface="Arial"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p:spPr>
        <p:txBody>
          <a:bodyPr/>
          <a:lstStyle/>
          <a:p>
            <a:fld id="{2C6A39A5-0BE1-452F-88A8-402766EEFE3B}" type="slidenum">
              <a:rPr lang="en-US" smtClean="0">
                <a:latin typeface="Arial" charset="0"/>
                <a:cs typeface="Arial" charset="0"/>
              </a:rPr>
              <a:pPr/>
              <a:t>31</a:t>
            </a:fld>
            <a:endParaRPr lang="en-US" smtClean="0">
              <a:latin typeface="Arial" charset="0"/>
              <a:cs typeface="Arial"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Does each member of the team have a fair vote?</a:t>
            </a:r>
          </a:p>
          <a:p>
            <a:pPr eaLnBrk="1" hangingPunct="1"/>
            <a:r>
              <a:rPr lang="en-US" smtClean="0">
                <a:latin typeface="Arial" charset="0"/>
                <a:cs typeface="Arial" charset="0"/>
              </a:rPr>
              <a:t>Is  each team member privy to all information?</a:t>
            </a:r>
          </a:p>
          <a:p>
            <a:pPr eaLnBrk="1" hangingPunct="1"/>
            <a:r>
              <a:rPr lang="en-US" smtClean="0">
                <a:latin typeface="Arial" charset="0"/>
                <a:cs typeface="Arial" charset="0"/>
              </a:rPr>
              <a:t>Does the family feel like the people around the table are “their team?”</a:t>
            </a:r>
          </a:p>
          <a:p>
            <a:pPr eaLnBrk="1" hangingPunct="1"/>
            <a:r>
              <a:rPr lang="en-US" smtClean="0">
                <a:latin typeface="Arial" charset="0"/>
                <a:cs typeface="Arial" charset="0"/>
              </a:rPr>
              <a:t>Does the family set the agenda and help define goals and strategies?</a:t>
            </a:r>
          </a:p>
          <a:p>
            <a:pPr eaLnBrk="1" hangingPunct="1"/>
            <a:r>
              <a:rPr lang="en-US" smtClean="0">
                <a:latin typeface="Arial" charset="0"/>
                <a:cs typeface="Arial" charset="0"/>
              </a:rPr>
              <a:t>How about the youth?  Are they a member of the team or are decisions made for them and about them.  Are they in the room but people talk as if they are not there?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p:spPr>
        <p:txBody>
          <a:bodyPr/>
          <a:lstStyle/>
          <a:p>
            <a:fld id="{6FBAAC1A-1A47-434B-84DB-0B2A6A6273DB}" type="slidenum">
              <a:rPr lang="en-US" smtClean="0">
                <a:latin typeface="Arial" charset="0"/>
                <a:cs typeface="Arial" charset="0"/>
              </a:rPr>
              <a:pPr/>
              <a:t>32</a:t>
            </a:fld>
            <a:endParaRPr lang="en-US" smtClean="0">
              <a:latin typeface="Arial" charset="0"/>
              <a:cs typeface="Arial"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The wrap around plan reflects activities and interventions that draw on sources of natural support for the family and child.  Examples might be a teacher, an athletic coach, a day care provider, a neighbor, a family friend, a Sunday school teacher, the cafeteria lady, a bus driver.</a:t>
            </a:r>
          </a:p>
          <a:p>
            <a:pPr eaLnBrk="1" hangingPunct="1"/>
            <a:r>
              <a:rPr lang="en-US" smtClean="0">
                <a:latin typeface="Arial" charset="0"/>
                <a:cs typeface="Arial" charset="0"/>
              </a:rPr>
              <a:t>Does the SOC inquire about natural supports?</a:t>
            </a:r>
          </a:p>
          <a:p>
            <a:pPr eaLnBrk="1" hangingPunct="1"/>
            <a:r>
              <a:rPr lang="en-US" smtClean="0">
                <a:latin typeface="Arial" charset="0"/>
                <a:cs typeface="Arial" charset="0"/>
              </a:rPr>
              <a:t>Does the SOC allow natural supports to be actively involved in assisting the family?</a:t>
            </a:r>
          </a:p>
          <a:p>
            <a:pPr eaLnBrk="1" hangingPunct="1"/>
            <a:r>
              <a:rPr lang="en-US" smtClean="0">
                <a:latin typeface="Arial" charset="0"/>
                <a:cs typeface="Arial" charset="0"/>
              </a:rPr>
              <a:t>Does the SOC value family connections to community and social supports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p:spPr>
        <p:txBody>
          <a:bodyPr/>
          <a:lstStyle/>
          <a:p>
            <a:fld id="{F718CE5F-CEDF-40C2-8252-2B1D17519638}" type="slidenum">
              <a:rPr lang="en-US" smtClean="0">
                <a:latin typeface="Arial" charset="0"/>
                <a:cs typeface="Arial" charset="0"/>
              </a:rPr>
              <a:pPr/>
              <a:t>33</a:t>
            </a:fld>
            <a:endParaRPr lang="en-US" smtClean="0">
              <a:latin typeface="Arial" charset="0"/>
              <a:cs typeface="Arial"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The plan reflects a blending of team members perspectives, mandates, and resources.  The plan guides and coordinates each team members work towards meeting the teams goals.  It is a single plan, not multiple fragmented ideas.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p:spPr>
        <p:txBody>
          <a:bodyPr/>
          <a:lstStyle/>
          <a:p>
            <a:fld id="{874A7FCB-0B7E-4A8B-8FE6-DE2C7147F597}" type="slidenum">
              <a:rPr lang="en-US" smtClean="0">
                <a:latin typeface="Arial" charset="0"/>
                <a:cs typeface="Arial" charset="0"/>
              </a:rPr>
              <a:pPr/>
              <a:t>34</a:t>
            </a:fld>
            <a:endParaRPr lang="en-US" smtClean="0">
              <a:latin typeface="Arial" charset="0"/>
              <a:cs typeface="Arial"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Is a broad array of evidence-based and promising practices, informal services, and supports available to meet the needs of children and families in the community? </a:t>
            </a:r>
          </a:p>
          <a:p>
            <a:pPr eaLnBrk="1" hangingPunct="1"/>
            <a:r>
              <a:rPr lang="en-US" smtClean="0">
                <a:latin typeface="Arial" charset="0"/>
                <a:cs typeface="Arial" charset="0"/>
              </a:rPr>
              <a:t>Are services available to families in their primary language and at times and locations convenient to them? </a:t>
            </a:r>
          </a:p>
          <a:p>
            <a:pPr eaLnBrk="1" hangingPunct="1"/>
            <a:r>
              <a:rPr lang="en-US" smtClean="0">
                <a:latin typeface="Arial" charset="0"/>
                <a:cs typeface="Arial" charset="0"/>
              </a:rPr>
              <a:t>Is in-home support offered to families? </a:t>
            </a:r>
          </a:p>
          <a:p>
            <a:pPr eaLnBrk="1" hangingPunct="1"/>
            <a:r>
              <a:rPr lang="en-US" smtClean="0">
                <a:latin typeface="Arial" charset="0"/>
                <a:cs typeface="Arial" charset="0"/>
              </a:rPr>
              <a:t>Are flexible funds available to meet the unique needs of each child and family? </a:t>
            </a:r>
          </a:p>
          <a:p>
            <a:pPr eaLnBrk="1" hangingPunct="1"/>
            <a:r>
              <a:rPr lang="en-US" smtClean="0">
                <a:latin typeface="Arial" charset="0"/>
                <a:cs typeface="Arial" charset="0"/>
              </a:rPr>
              <a:t>Are all child-serving systems invited to the table and working together on behalf of children and families? </a:t>
            </a:r>
          </a:p>
          <a:p>
            <a:pPr eaLnBrk="1" hangingPunct="1"/>
            <a:r>
              <a:rPr lang="en-US" smtClean="0">
                <a:latin typeface="Arial" charset="0"/>
                <a:cs typeface="Arial" charset="0"/>
              </a:rPr>
              <a:t>Are caseworkers and staff from collaborating agencies trained in maximizing informal supports for children and families? </a:t>
            </a:r>
          </a:p>
          <a:p>
            <a:pPr eaLnBrk="1" hangingPunct="1"/>
            <a:r>
              <a:rPr lang="en-US" smtClean="0">
                <a:latin typeface="Arial" charset="0"/>
                <a:cs typeface="Arial" charset="0"/>
              </a:rPr>
              <a:t>Do child welfare caseworkers and other staff interact with children and families in culturally and linguistically competent ways? </a:t>
            </a:r>
          </a:p>
          <a:p>
            <a:pPr eaLnBrk="1" hangingPunct="1"/>
            <a:r>
              <a:rPr lang="en-US" smtClean="0">
                <a:latin typeface="Arial" charset="0"/>
                <a:cs typeface="Arial" charset="0"/>
              </a:rPr>
              <a:t>Are caseworkers and other staff culturally sensitive to the place and type of services made available to the child and family? </a:t>
            </a:r>
          </a:p>
          <a:p>
            <a:pPr eaLnBrk="1" hangingPunct="1"/>
            <a:r>
              <a:rPr lang="en-US" smtClean="0">
                <a:latin typeface="Arial" charset="0"/>
                <a:cs typeface="Arial" charset="0"/>
              </a:rPr>
              <a:t>Is the family routinely seen as one of the child's major resources? </a:t>
            </a:r>
          </a:p>
          <a:p>
            <a:pPr eaLnBrk="1" hangingPunct="1"/>
            <a:endParaRPr lang="en-US" smtClean="0">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fld id="{D28473AD-AC90-4F22-90B4-280CCC249C5F}" type="slidenum">
              <a:rPr lang="en-US" smtClean="0">
                <a:latin typeface="Arial" charset="0"/>
                <a:cs typeface="Arial" charset="0"/>
              </a:rPr>
              <a:pPr/>
              <a:t>35</a:t>
            </a:fld>
            <a:endParaRPr lang="en-US" smtClean="0">
              <a:latin typeface="Arial" charset="0"/>
              <a:cs typeface="Arial" charset="0"/>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p:spPr>
        <p:txBody>
          <a:bodyPr/>
          <a:lstStyle/>
          <a:p>
            <a:fld id="{CF95CA83-99AB-4576-97E6-38F417F9C9C0}" type="slidenum">
              <a:rPr lang="en-US" smtClean="0">
                <a:latin typeface="Arial" charset="0"/>
                <a:cs typeface="Arial" charset="0"/>
              </a:rPr>
              <a:pPr/>
              <a:t>36</a:t>
            </a:fld>
            <a:endParaRPr lang="en-US" smtClean="0">
              <a:latin typeface="Arial" charset="0"/>
              <a:cs typeface="Arial"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Debra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p>
            <a:fld id="{76735DA7-D697-4680-995B-A0F5B9330A6B}" type="slidenum">
              <a:rPr lang="en-US" smtClean="0">
                <a:latin typeface="Arial" charset="0"/>
                <a:cs typeface="Arial" charset="0"/>
              </a:rPr>
              <a:pPr/>
              <a:t>37</a:t>
            </a:fld>
            <a:endParaRPr lang="en-US" smtClean="0">
              <a:latin typeface="Arial" charset="0"/>
              <a:cs typeface="Arial"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Vickie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8C7F554D-08C1-4020-B94F-ECE398F45918}" type="slidenum">
              <a:rPr lang="en-US" smtClean="0">
                <a:latin typeface="Arial" charset="0"/>
                <a:cs typeface="Arial" charset="0"/>
              </a:rPr>
              <a:pPr/>
              <a:t>38</a:t>
            </a:fld>
            <a:endParaRPr lang="en-US" smtClean="0">
              <a:latin typeface="Arial" charset="0"/>
              <a:cs typeface="Arial"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Debra</a:t>
            </a:r>
          </a:p>
          <a:p>
            <a:pPr eaLnBrk="1" hangingPunct="1"/>
            <a:endParaRPr lang="en-US" smtClean="0">
              <a:latin typeface="Arial" charset="0"/>
              <a:cs typeface="Arial" charset="0"/>
            </a:endParaRPr>
          </a:p>
          <a:p>
            <a:pPr eaLnBrk="1" hangingPunct="1"/>
            <a:r>
              <a:rPr lang="en-US" smtClean="0">
                <a:latin typeface="Arial" charset="0"/>
                <a:cs typeface="Arial" charset="0"/>
              </a:rPr>
              <a:t>The medical board website lists those who are licensed.  Some could be retired, or have moved to other states that are not accounted for in this listing.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08226" name="Notes Placeholder 2"/>
          <p:cNvSpPr>
            <a:spLocks noGrp="1"/>
          </p:cNvSpPr>
          <p:nvPr>
            <p:ph type="body" idx="1"/>
          </p:nvPr>
        </p:nvSpPr>
        <p:spPr>
          <a:noFill/>
          <a:ln/>
        </p:spPr>
        <p:txBody>
          <a:bodyPr/>
          <a:lstStyle/>
          <a:p>
            <a:pPr eaLnBrk="1" hangingPunct="1"/>
            <a:r>
              <a:rPr lang="en-US" smtClean="0">
                <a:latin typeface="Arial" charset="0"/>
                <a:cs typeface="Arial" charset="0"/>
              </a:rPr>
              <a:t>Also developing Mental halth first aid capacity within local communities as a “next step”  </a:t>
            </a:r>
          </a:p>
        </p:txBody>
      </p:sp>
      <p:sp>
        <p:nvSpPr>
          <p:cNvPr id="308227" name="Slide Number Placeholder 3"/>
          <p:cNvSpPr>
            <a:spLocks noGrp="1"/>
          </p:cNvSpPr>
          <p:nvPr>
            <p:ph type="sldNum" sz="quarter" idx="5"/>
          </p:nvPr>
        </p:nvSpPr>
        <p:spPr>
          <a:noFill/>
        </p:spPr>
        <p:txBody>
          <a:bodyPr/>
          <a:lstStyle/>
          <a:p>
            <a:fld id="{E01E4039-BAC2-4F05-99A6-AD9ABABC7D4B}" type="slidenum">
              <a:rPr lang="en-US" smtClean="0">
                <a:latin typeface="Arial" charset="0"/>
                <a:cs typeface="Arial" charset="0"/>
              </a:rPr>
              <a:pPr/>
              <a:t>39</a:t>
            </a:fld>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2D3AFC88-7CB5-4296-B00A-BF7FDEF2D5F5}" type="slidenum">
              <a:rPr lang="en-US" smtClean="0">
                <a:latin typeface="Arial" charset="0"/>
                <a:cs typeface="Arial" charset="0"/>
              </a:rPr>
              <a:pPr/>
              <a:t>4</a:t>
            </a:fld>
            <a:endParaRPr lang="en-US" smtClean="0">
              <a:latin typeface="Arial" charset="0"/>
              <a:cs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Vickie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40</a:t>
            </a:fld>
            <a:endParaRPr lang="en-US"/>
          </a:p>
        </p:txBody>
      </p:sp>
    </p:spTree>
    <p:extLst>
      <p:ext uri="{BB962C8B-B14F-4D97-AF65-F5344CB8AC3E}">
        <p14:creationId xmlns:p14="http://schemas.microsoft.com/office/powerpoint/2010/main" val="3091894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41</a:t>
            </a:fld>
            <a:endParaRPr lang="en-US"/>
          </a:p>
        </p:txBody>
      </p:sp>
    </p:spTree>
    <p:extLst>
      <p:ext uri="{BB962C8B-B14F-4D97-AF65-F5344CB8AC3E}">
        <p14:creationId xmlns:p14="http://schemas.microsoft.com/office/powerpoint/2010/main" val="3976867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p:spPr>
        <p:txBody>
          <a:bodyPr/>
          <a:lstStyle/>
          <a:p>
            <a:fld id="{6C2645EC-D9BD-4EEC-8B7B-513E459562CC}" type="slidenum">
              <a:rPr lang="en-US" smtClean="0">
                <a:solidFill>
                  <a:srgbClr val="000000"/>
                </a:solidFill>
                <a:latin typeface="Arial" charset="0"/>
                <a:cs typeface="Arial" charset="0"/>
              </a:rPr>
              <a:pPr/>
              <a:t>42</a:t>
            </a:fld>
            <a:endParaRPr lang="en-US" smtClean="0">
              <a:solidFill>
                <a:srgbClr val="000000"/>
              </a:solidFill>
              <a:latin typeface="Arial" charset="0"/>
              <a:cs typeface="Arial"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43</a:t>
            </a:fld>
            <a:endParaRPr lang="en-US"/>
          </a:p>
        </p:txBody>
      </p:sp>
    </p:spTree>
    <p:extLst>
      <p:ext uri="{BB962C8B-B14F-4D97-AF65-F5344CB8AC3E}">
        <p14:creationId xmlns:p14="http://schemas.microsoft.com/office/powerpoint/2010/main" val="3747209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44</a:t>
            </a:fld>
            <a:endParaRPr lang="en-US"/>
          </a:p>
        </p:txBody>
      </p:sp>
    </p:spTree>
    <p:extLst>
      <p:ext uri="{BB962C8B-B14F-4D97-AF65-F5344CB8AC3E}">
        <p14:creationId xmlns:p14="http://schemas.microsoft.com/office/powerpoint/2010/main" val="399198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45</a:t>
            </a:fld>
            <a:endParaRPr lang="en-US"/>
          </a:p>
        </p:txBody>
      </p:sp>
    </p:spTree>
    <p:extLst>
      <p:ext uri="{BB962C8B-B14F-4D97-AF65-F5344CB8AC3E}">
        <p14:creationId xmlns:p14="http://schemas.microsoft.com/office/powerpoint/2010/main" val="3090204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Rot="1" noChangeAspect="1" noChangeArrowheads="1" noTextEdit="1"/>
          </p:cNvSpPr>
          <p:nvPr>
            <p:ph type="sldImg"/>
          </p:nvPr>
        </p:nvSpPr>
        <p:spPr>
          <a:ln/>
        </p:spPr>
      </p:sp>
      <p:sp>
        <p:nvSpPr>
          <p:cNvPr id="323586"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 Results from TRAC which is based on national outcome measure domains, indicate that we have successfully, positively impacted the functioning level of the patient – overall improvement of functioning was sited for 33% of patients from baseline to the first re-assessment  N = 752</a:t>
            </a:r>
          </a:p>
          <a:p>
            <a:pPr eaLnBrk="1" hangingPunct="1"/>
            <a:endParaRPr lang="en-US" smtClean="0">
              <a:latin typeface="Arial"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a:ln/>
        </p:spPr>
      </p:sp>
      <p:sp>
        <p:nvSpPr>
          <p:cNvPr id="326658"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This chart shows that the  rate of self reported Social connectedness improved for 10.7 percent of patients, from baseline to the  6 month re-assessment.  N=752</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48</a:t>
            </a:fld>
            <a:endParaRPr lang="en-US"/>
          </a:p>
        </p:txBody>
      </p:sp>
    </p:spTree>
    <p:extLst>
      <p:ext uri="{BB962C8B-B14F-4D97-AF65-F5344CB8AC3E}">
        <p14:creationId xmlns:p14="http://schemas.microsoft.com/office/powerpoint/2010/main" val="3957533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49</a:t>
            </a:fld>
            <a:endParaRPr lang="en-US"/>
          </a:p>
        </p:txBody>
      </p:sp>
    </p:spTree>
    <p:extLst>
      <p:ext uri="{BB962C8B-B14F-4D97-AF65-F5344CB8AC3E}">
        <p14:creationId xmlns:p14="http://schemas.microsoft.com/office/powerpoint/2010/main" val="1459123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6B9DA547-7F3C-4B8E-85BB-0E2D5C9A302C}" type="slidenum">
              <a:rPr lang="en-US" smtClean="0">
                <a:latin typeface="Arial" charset="0"/>
                <a:cs typeface="Arial" charset="0"/>
              </a:rPr>
              <a:pPr/>
              <a:t>5</a:t>
            </a:fld>
            <a:endParaRPr lang="en-US" smtClean="0">
              <a:latin typeface="Arial" charset="0"/>
              <a:cs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endParaRPr lang="en-US" smtClean="0">
              <a:latin typeface="Arial" charset="0"/>
              <a:cs typeface="Arial" charset="0"/>
            </a:endParaRPr>
          </a:p>
          <a:p>
            <a:pPr eaLnBrk="1" hangingPunct="1"/>
            <a:r>
              <a:rPr lang="en-US" smtClean="0">
                <a:latin typeface="Arial" charset="0"/>
                <a:cs typeface="Arial" charset="0"/>
              </a:rPr>
              <a:t>Iowa's current system is disjointed, lacks continuity and is disorganized.  To families it appears like a big unorganized puzzle, with no guide to show them how to connect the pieces.  </a:t>
            </a:r>
          </a:p>
          <a:p>
            <a:pPr eaLnBrk="1" hangingPunct="1"/>
            <a:r>
              <a:rPr lang="en-US" smtClean="0">
                <a:latin typeface="Arial" charset="0"/>
                <a:cs typeface="Arial" charset="0"/>
              </a:rPr>
              <a:t>Families are lost as to who to call, or where to go  for help with their child who has emotional or behavioral needs.</a:t>
            </a:r>
          </a:p>
          <a:p>
            <a:pPr eaLnBrk="1" hangingPunct="1"/>
            <a:endParaRPr lang="en-US" smtClean="0">
              <a:latin typeface="Arial" charset="0"/>
              <a:cs typeface="Arial" charset="0"/>
            </a:endParaRPr>
          </a:p>
          <a:p>
            <a:pPr eaLnBrk="1" hangingPunct="1"/>
            <a:r>
              <a:rPr lang="en-US" smtClean="0">
                <a:latin typeface="Arial" charset="0"/>
                <a:cs typeface="Arial" charset="0"/>
              </a:rPr>
              <a:t>There are other problems with the Iowa system:</a:t>
            </a:r>
          </a:p>
          <a:p>
            <a:pPr eaLnBrk="1" hangingPunct="1">
              <a:buFontTx/>
              <a:buChar char="•"/>
            </a:pPr>
            <a:r>
              <a:rPr lang="en-US" smtClean="0">
                <a:latin typeface="Arial" charset="0"/>
                <a:cs typeface="Arial" charset="0"/>
              </a:rPr>
              <a:t>There are not specific service requirements for providers. Mental health service providers choose the services they want to provide and choose who they serve.  So they tend to provide the services they can bill for and manage easily.  For example, crisis intervention is a service that is desperately needed in order to assist children and adults with MH and behavioral concerns, however, this service is expensive, requires after hours and weekend coverage, increases liability, and it requires well trained staff who are paid at market salary or above to prevent burnout with this high stress service.</a:t>
            </a:r>
          </a:p>
          <a:p>
            <a:pPr eaLnBrk="1" hangingPunct="1"/>
            <a:endParaRPr lang="en-US" smtClean="0">
              <a:latin typeface="Arial" charset="0"/>
              <a:cs typeface="Arial" charset="0"/>
            </a:endParaRPr>
          </a:p>
          <a:p>
            <a:pPr eaLnBrk="1" hangingPunct="1">
              <a:buFontTx/>
              <a:buChar char="•"/>
            </a:pPr>
            <a:r>
              <a:rPr lang="en-US" smtClean="0">
                <a:latin typeface="Arial" charset="0"/>
                <a:cs typeface="Arial" charset="0"/>
              </a:rPr>
              <a:t>Appropriate community based mental health services for children, youth, and their families are not available on a consistent statewide basis.</a:t>
            </a:r>
          </a:p>
          <a:p>
            <a:pPr eaLnBrk="1" hangingPunct="1"/>
            <a:endParaRPr lang="en-US" smtClean="0">
              <a:latin typeface="Arial" charset="0"/>
              <a:cs typeface="Arial" charset="0"/>
            </a:endParaRPr>
          </a:p>
          <a:p>
            <a:pPr eaLnBrk="1" hangingPunct="1">
              <a:buFontTx/>
              <a:buChar char="•"/>
            </a:pPr>
            <a:r>
              <a:rPr lang="en-US" smtClean="0">
                <a:latin typeface="Arial" charset="0"/>
                <a:cs typeface="Times New Roman" pitchFamily="18" charset="0"/>
              </a:rPr>
              <a:t>Inpatient and residential service options are utilized when less intensive services in the community may be sufficient. There are long lengths of stay. Waiting lists are also maintained for access to these services.</a:t>
            </a:r>
          </a:p>
          <a:p>
            <a:pPr eaLnBrk="1" hangingPunct="1"/>
            <a:endParaRPr lang="en-US" smtClean="0">
              <a:latin typeface="Arial" charset="0"/>
              <a:cs typeface="Arial" charset="0"/>
            </a:endParaRPr>
          </a:p>
          <a:p>
            <a:pPr eaLnBrk="1" hangingPunct="1">
              <a:buFontTx/>
              <a:buChar char="•"/>
            </a:pPr>
            <a:r>
              <a:rPr lang="en-US" smtClean="0">
                <a:latin typeface="Arial" charset="0"/>
                <a:cs typeface="Arial" charset="0"/>
              </a:rPr>
              <a:t>Its driven by funding streams</a:t>
            </a:r>
          </a:p>
          <a:p>
            <a:pPr eaLnBrk="1" hangingPunct="1">
              <a:buFontTx/>
              <a:buChar char="•"/>
            </a:pPr>
            <a:r>
              <a:rPr lang="en-US" smtClean="0">
                <a:latin typeface="Arial" charset="0"/>
                <a:cs typeface="Arial" charset="0"/>
              </a:rPr>
              <a:t>There is no one entity that devotes itself to develop and/or provide care for all children with special health care needs.  There is no door to enter into a formalized system.</a:t>
            </a:r>
          </a:p>
          <a:p>
            <a:pPr eaLnBrk="1" hangingPunct="1">
              <a:buFontTx/>
              <a:buChar char="•"/>
            </a:pPr>
            <a:r>
              <a:rPr lang="en-US" smtClean="0">
                <a:latin typeface="Arial" charset="0"/>
                <a:cs typeface="Arial" charset="0"/>
              </a:rPr>
              <a:t>There is limited consistency or continuity across the state.  There are many good programs offered by agency with talented staff and very good intentions. </a:t>
            </a:r>
          </a:p>
          <a:p>
            <a:pPr eaLnBrk="1" hangingPunct="1"/>
            <a:endParaRPr lang="en-US" smtClean="0">
              <a:latin typeface="Arial" charset="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50</a:t>
            </a:fld>
            <a:endParaRPr lang="en-US"/>
          </a:p>
        </p:txBody>
      </p:sp>
    </p:spTree>
    <p:extLst>
      <p:ext uri="{BB962C8B-B14F-4D97-AF65-F5344CB8AC3E}">
        <p14:creationId xmlns:p14="http://schemas.microsoft.com/office/powerpoint/2010/main" val="3182503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51</a:t>
            </a:fld>
            <a:endParaRPr lang="en-US"/>
          </a:p>
        </p:txBody>
      </p:sp>
    </p:spTree>
    <p:extLst>
      <p:ext uri="{BB962C8B-B14F-4D97-AF65-F5344CB8AC3E}">
        <p14:creationId xmlns:p14="http://schemas.microsoft.com/office/powerpoint/2010/main" val="486364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52</a:t>
            </a:fld>
            <a:endParaRPr lang="en-US"/>
          </a:p>
        </p:txBody>
      </p:sp>
    </p:spTree>
    <p:extLst>
      <p:ext uri="{BB962C8B-B14F-4D97-AF65-F5344CB8AC3E}">
        <p14:creationId xmlns:p14="http://schemas.microsoft.com/office/powerpoint/2010/main" val="188040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8E30ACE6-3D0B-49E4-BDDC-2BE4AF6F4514}" type="slidenum">
              <a:rPr lang="en-US" smtClean="0">
                <a:latin typeface="Arial" charset="0"/>
                <a:cs typeface="Arial" charset="0"/>
              </a:rPr>
              <a:pPr/>
              <a:t>6</a:t>
            </a:fld>
            <a:endParaRPr lang="en-US" smtClean="0">
              <a:latin typeface="Arial" charset="0"/>
              <a:cs typeface="Arial" charset="0"/>
            </a:endParaRPr>
          </a:p>
        </p:txBody>
      </p:sp>
      <p:sp>
        <p:nvSpPr>
          <p:cNvPr id="125954"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91423" tIns="45712" rIns="91423" bIns="45712" anchor="b"/>
          <a:lstStyle/>
          <a:p>
            <a:pPr algn="r"/>
            <a:fld id="{3E936E7C-E405-42F9-898D-55B44B46B8DE}" type="slidenum">
              <a:rPr lang="en-US" sz="1200">
                <a:latin typeface="Arial" charset="0"/>
              </a:rPr>
              <a:pPr algn="r"/>
              <a:t>6</a:t>
            </a:fld>
            <a:endParaRPr lang="en-US" sz="1200">
              <a:latin typeface="Arial" charset="0"/>
            </a:endParaRPr>
          </a:p>
        </p:txBody>
      </p:sp>
      <p:sp>
        <p:nvSpPr>
          <p:cNvPr id="125955" name="Rectangle 2"/>
          <p:cNvSpPr>
            <a:spLocks noGrp="1" noRot="1" noChangeAspect="1" noChangeArrowheads="1" noTextEdit="1"/>
          </p:cNvSpPr>
          <p:nvPr>
            <p:ph type="sldImg"/>
          </p:nvPr>
        </p:nvSpPr>
        <p:spPr>
          <a:xfrm>
            <a:off x="1141413" y="685800"/>
            <a:ext cx="4573587" cy="3430588"/>
          </a:xfrm>
          <a:ln/>
        </p:spPr>
      </p:sp>
      <p:sp>
        <p:nvSpPr>
          <p:cNvPr id="125956" name="Rectangle 3"/>
          <p:cNvSpPr>
            <a:spLocks noGrp="1" noChangeArrowheads="1"/>
          </p:cNvSpPr>
          <p:nvPr>
            <p:ph type="body" idx="1"/>
          </p:nvPr>
        </p:nvSpPr>
        <p:spPr>
          <a:xfrm>
            <a:off x="914400" y="4343400"/>
            <a:ext cx="5029200" cy="4114800"/>
          </a:xfrm>
          <a:noFill/>
          <a:ln/>
        </p:spPr>
        <p:txBody>
          <a:bodyPr lIns="91423" tIns="45712" rIns="91423" bIns="45712"/>
          <a:lstStyle/>
          <a:p>
            <a:pPr eaLnBrk="1" hangingPunct="1"/>
            <a:r>
              <a:rPr lang="en-US" sz="1400" smtClean="0">
                <a:latin typeface="Arial" charset="0"/>
                <a:cs typeface="Arial" charset="0"/>
              </a:rPr>
              <a:t>166 SOC communities have been funded since 1992  </a:t>
            </a:r>
          </a:p>
          <a:p>
            <a:pPr eaLnBrk="1" hangingPunct="1"/>
            <a:r>
              <a:rPr lang="en-US" sz="1400" smtClean="0">
                <a:latin typeface="Arial" charset="0"/>
                <a:cs typeface="Arial" charset="0"/>
              </a:rPr>
              <a:t>Different programs and different target population but the thing that ties them together is the SOC Values and Principles</a:t>
            </a:r>
          </a:p>
          <a:p>
            <a:pPr eaLnBrk="1" hangingPunct="1"/>
            <a:endParaRPr lang="en-US" sz="140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p>
            <a:fld id="{3EE7E03D-9B06-432E-909C-183F64683FC9}" type="slidenum">
              <a:rPr lang="en-US" smtClean="0">
                <a:latin typeface="Arial" charset="0"/>
                <a:cs typeface="Arial" charset="0"/>
              </a:rPr>
              <a:pPr/>
              <a:t>7</a:t>
            </a:fld>
            <a:endParaRPr lang="en-US" smtClean="0">
              <a:latin typeface="Arial" charset="0"/>
              <a:cs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p:spPr>
        <p:txBody>
          <a:bodyPr/>
          <a:lstStyle/>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endParaRPr lang="en-US" b="1" smtClean="0">
              <a:latin typeface="Arial" charset="0"/>
              <a:cs typeface="Arial" charset="0"/>
            </a:endParaRPr>
          </a:p>
          <a:p>
            <a:pPr eaLnBrk="1" hangingPunct="1"/>
            <a:r>
              <a:rPr lang="en-US" b="1" smtClean="0">
                <a:latin typeface="Arial" charset="0"/>
                <a:cs typeface="Arial" charset="0"/>
              </a:rPr>
              <a:t>Community Circle of care is a collaboration among the Iowa Department of Human Services, Iowa Child Health Specialty Clinics (Iowa’s title 5 program), the Center for Disabilities and Development (Iowa’s AUCD program) and other </a:t>
            </a:r>
            <a:r>
              <a:rPr lang="en-US" b="1" smtClean="0">
                <a:latin typeface="Arial" charset="0"/>
                <a:cs typeface="Arial" charset="0"/>
                <a:hlinkClick r:id="rId3"/>
              </a:rPr>
              <a:t>community partners</a:t>
            </a:r>
            <a:r>
              <a:rPr lang="en-US" b="1" smtClean="0">
                <a:latin typeface="Arial" charset="0"/>
                <a:cs typeface="Arial" charset="0"/>
              </a:rPr>
              <a:t>.</a:t>
            </a:r>
            <a:r>
              <a:rPr lang="en-US" smtClean="0">
                <a:latin typeface="Arial" charset="0"/>
                <a:cs typeface="Arial" charset="0"/>
              </a:rPr>
              <a:t> </a:t>
            </a:r>
          </a:p>
          <a:p>
            <a:pPr eaLnBrk="1" hangingPunct="1"/>
            <a:endParaRPr lang="en-US" smtClean="0">
              <a:latin typeface="Arial" charset="0"/>
              <a:cs typeface="Arial" charset="0"/>
            </a:endParaRPr>
          </a:p>
          <a:p>
            <a:pPr eaLnBrk="1" hangingPunct="1"/>
            <a:r>
              <a:rPr lang="en-US" smtClean="0">
                <a:latin typeface="Arial" charset="0"/>
                <a:cs typeface="Arial" charset="0"/>
              </a:rPr>
              <a:t> Community Circle of care is…</a:t>
            </a:r>
          </a:p>
          <a:p>
            <a:pPr eaLnBrk="1" hangingPunct="1"/>
            <a:endParaRPr lang="en-US" smtClean="0">
              <a:latin typeface="Arial" charset="0"/>
              <a:cs typeface="Arial" charset="0"/>
            </a:endParaRPr>
          </a:p>
          <a:p>
            <a:pPr eaLnBrk="1" hangingPunct="1"/>
            <a:r>
              <a:rPr lang="en-US" smtClean="0">
                <a:latin typeface="Arial" charset="0"/>
                <a:cs typeface="Arial" charset="0"/>
              </a:rPr>
              <a:t>A System of Care for youth with Emotional and Behavioral Challenges in northeast Iowa.</a:t>
            </a:r>
          </a:p>
          <a:p>
            <a:pPr eaLnBrk="1" hangingPunct="1"/>
            <a:endParaRPr lang="en-US" smtClean="0">
              <a:latin typeface="Arial" charset="0"/>
              <a:cs typeface="Arial" charset="0"/>
            </a:endParaRPr>
          </a:p>
          <a:p>
            <a:pPr eaLnBrk="1" hangingPunct="1"/>
            <a:r>
              <a:rPr lang="en-US" smtClean="0">
                <a:latin typeface="Arial" charset="0"/>
                <a:cs typeface="Arial" charset="0"/>
              </a:rPr>
              <a:t>A system transformation initiative that encourages  doing business differently, in order to build a service array in local communities that will provide youth and families with the help they need.</a:t>
            </a:r>
          </a:p>
          <a:p>
            <a:pPr eaLnBrk="1" hangingPunct="1"/>
            <a:endParaRPr lang="en-US" smtClean="0">
              <a:latin typeface="Arial" charset="0"/>
              <a:cs typeface="Arial" charset="0"/>
            </a:endParaRPr>
          </a:p>
          <a:p>
            <a:pPr eaLnBrk="1" hangingPunct="1"/>
            <a:r>
              <a:rPr lang="en-US" smtClean="0">
                <a:latin typeface="Arial" charset="0"/>
                <a:cs typeface="Arial" charset="0"/>
              </a:rPr>
              <a:t>A demonstration project for the state of Iowa to model system of care practices</a:t>
            </a:r>
          </a:p>
          <a:p>
            <a:pPr eaLnBrk="1" hangingPunct="1"/>
            <a:endParaRPr lang="en-US" smtClean="0">
              <a:latin typeface="Arial" charset="0"/>
              <a:cs typeface="Arial" charset="0"/>
            </a:endParaRPr>
          </a:p>
          <a:p>
            <a:pPr eaLnBrk="1" hangingPunct="1"/>
            <a:r>
              <a:rPr lang="en-US" smtClean="0">
                <a:latin typeface="Arial" charset="0"/>
                <a:cs typeface="Arial" charset="0"/>
              </a:rPr>
              <a:t>And probably most important to our families it is a local access point to the system, with experts who can get them the help that they want when they need it.  </a:t>
            </a:r>
          </a:p>
          <a:p>
            <a:pPr eaLnBrk="1" hangingPunct="1"/>
            <a:endParaRPr lang="en-US" b="1"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ln/>
        </p:spPr>
      </p:sp>
      <p:sp>
        <p:nvSpPr>
          <p:cNvPr id="130050"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New – showing organized SOC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7B49F8-31D9-4A1D-AAB3-0854D6FDC543}" type="slidenum">
              <a:rPr lang="en-US" smtClean="0"/>
              <a:pPr>
                <a:defRPr/>
              </a:pPr>
              <a:t>9</a:t>
            </a:fld>
            <a:endParaRPr lang="en-US"/>
          </a:p>
        </p:txBody>
      </p:sp>
    </p:spTree>
    <p:extLst>
      <p:ext uri="{BB962C8B-B14F-4D97-AF65-F5344CB8AC3E}">
        <p14:creationId xmlns:p14="http://schemas.microsoft.com/office/powerpoint/2010/main" val="281128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5AFFE7-65DC-4445-AE11-B148B135360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E521FD-674D-4C23-858B-9917D4ECAE5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59F90B-B37D-439C-942D-AE99D7D563E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pPr>
              <a:defRPr/>
            </a:pPr>
            <a:fld id="{16FD3B4B-A641-4A50-8778-C01F56A8A279}" type="slidenum">
              <a:rPr lang="en-US"/>
              <a:pPr>
                <a:defRPr/>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a:defRPr/>
              </a:pPr>
              <a:endParaRPr lang="en-US" sz="240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a:defRPr/>
              </a:pPr>
              <a:endParaRPr lang="en-US" sz="240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a:defRPr/>
              </a:pPr>
              <a:endParaRPr lang="en-US" sz="240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a:defRPr/>
              </a:pPr>
              <a:endParaRPr lang="en-US" sz="240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a:defRPr/>
              </a:pPr>
              <a:endParaRPr lang="en-US" sz="240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a:defRPr/>
              </a:pPr>
              <a:endParaRPr lang="en-US" sz="2400">
                <a:solidFill>
                  <a:srgbClr val="000000"/>
                </a:solidFill>
                <a:latin typeface="Times New Roman" pitchFamily="18" charset="0"/>
              </a:endParaRPr>
            </a:p>
          </p:txBody>
        </p:sp>
      </p:grpSp>
      <p:sp>
        <p:nvSpPr>
          <p:cNvPr id="657420" name="Rectangle 12"/>
          <p:cNvSpPr>
            <a:spLocks noGrp="1" noChangeArrowheads="1"/>
          </p:cNvSpPr>
          <p:nvPr>
            <p:ph type="ctrTitle"/>
          </p:nvPr>
        </p:nvSpPr>
        <p:spPr>
          <a:xfrm>
            <a:off x="685800" y="1219200"/>
            <a:ext cx="7772400" cy="1933575"/>
          </a:xfrm>
        </p:spPr>
        <p:txBody>
          <a:bodyPr anchor="b"/>
          <a:lstStyle>
            <a:lvl1pPr>
              <a:defRPr/>
            </a:lvl1pPr>
          </a:lstStyle>
          <a:p>
            <a:r>
              <a:rPr lang="en-US"/>
              <a:t>Click to edit Master title style</a:t>
            </a:r>
          </a:p>
        </p:txBody>
      </p:sp>
      <p:sp>
        <p:nvSpPr>
          <p:cNvPr id="657421" name="Rectangle 13"/>
          <p:cNvSpPr>
            <a:spLocks noGrp="1" noChangeArrowheads="1"/>
          </p:cNvSpPr>
          <p:nvPr>
            <p:ph type="subTitle" idx="1"/>
          </p:nvPr>
        </p:nvSpPr>
        <p:spPr>
          <a:xfrm>
            <a:off x="2057400" y="3505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12" name="Rectangle 10"/>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13" name="Rectangle 11"/>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22A073C0-1D95-4EE1-B3D4-BBCC35EC9EB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6" name="Slide Number Placeholder 5"/>
          <p:cNvSpPr>
            <a:spLocks noGrp="1"/>
          </p:cNvSpPr>
          <p:nvPr>
            <p:ph type="sldNum" sz="quarter" idx="12"/>
          </p:nvPr>
        </p:nvSpPr>
        <p:spPr/>
        <p:txBody>
          <a:bodyPr/>
          <a:lstStyle>
            <a:lvl1pPr>
              <a:defRPr>
                <a:latin typeface="Garamond" pitchFamily="18" charset="0"/>
                <a:cs typeface="Arial" pitchFamily="34" charset="0"/>
              </a:defRPr>
            </a:lvl1pPr>
          </a:lstStyle>
          <a:p>
            <a:pPr>
              <a:defRPr/>
            </a:pPr>
            <a:fld id="{C490E0B1-A866-4AF0-B444-C6766F27DB7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6" name="Slide Number Placeholder 5"/>
          <p:cNvSpPr>
            <a:spLocks noGrp="1"/>
          </p:cNvSpPr>
          <p:nvPr>
            <p:ph type="sldNum" sz="quarter" idx="12"/>
          </p:nvPr>
        </p:nvSpPr>
        <p:spPr/>
        <p:txBody>
          <a:bodyPr/>
          <a:lstStyle>
            <a:lvl1pPr>
              <a:defRPr>
                <a:latin typeface="Garamond" pitchFamily="18" charset="0"/>
                <a:cs typeface="Arial" pitchFamily="34" charset="0"/>
              </a:defRPr>
            </a:lvl1pPr>
          </a:lstStyle>
          <a:p>
            <a:pPr>
              <a:defRPr/>
            </a:pPr>
            <a:fld id="{E2AD8170-A855-4FE5-B5AE-A6755FCE23B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7" name="Slide Number Placeholder 6"/>
          <p:cNvSpPr>
            <a:spLocks noGrp="1"/>
          </p:cNvSpPr>
          <p:nvPr>
            <p:ph type="sldNum" sz="quarter" idx="12"/>
          </p:nvPr>
        </p:nvSpPr>
        <p:spPr/>
        <p:txBody>
          <a:bodyPr/>
          <a:lstStyle>
            <a:lvl1pPr>
              <a:defRPr>
                <a:latin typeface="Garamond" pitchFamily="18" charset="0"/>
                <a:cs typeface="Arial" pitchFamily="34" charset="0"/>
              </a:defRPr>
            </a:lvl1pPr>
          </a:lstStyle>
          <a:p>
            <a:pPr>
              <a:defRPr/>
            </a:pPr>
            <a:fld id="{898EAF04-3668-4588-A0F0-3A24B7B5C27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9" name="Slide Number Placeholder 8"/>
          <p:cNvSpPr>
            <a:spLocks noGrp="1"/>
          </p:cNvSpPr>
          <p:nvPr>
            <p:ph type="sldNum" sz="quarter" idx="12"/>
          </p:nvPr>
        </p:nvSpPr>
        <p:spPr/>
        <p:txBody>
          <a:bodyPr/>
          <a:lstStyle>
            <a:lvl1pPr>
              <a:defRPr>
                <a:latin typeface="Garamond" pitchFamily="18" charset="0"/>
                <a:cs typeface="Arial" pitchFamily="34" charset="0"/>
              </a:defRPr>
            </a:lvl1pPr>
          </a:lstStyle>
          <a:p>
            <a:pPr>
              <a:defRPr/>
            </a:pPr>
            <a:fld id="{6E10BD93-EB53-4E60-9C7D-2664EF9DF00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5" name="Slide Number Placeholder 4"/>
          <p:cNvSpPr>
            <a:spLocks noGrp="1"/>
          </p:cNvSpPr>
          <p:nvPr>
            <p:ph type="sldNum" sz="quarter" idx="12"/>
          </p:nvPr>
        </p:nvSpPr>
        <p:spPr/>
        <p:txBody>
          <a:bodyPr/>
          <a:lstStyle>
            <a:lvl1pPr>
              <a:defRPr>
                <a:latin typeface="Garamond" pitchFamily="18" charset="0"/>
                <a:cs typeface="Arial" pitchFamily="34" charset="0"/>
              </a:defRPr>
            </a:lvl1pPr>
          </a:lstStyle>
          <a:p>
            <a:pPr>
              <a:defRPr/>
            </a:pPr>
            <a:fld id="{C2076CAD-5C7F-46E0-9563-CFA6F5BF6FC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4" name="Slide Number Placeholder 3"/>
          <p:cNvSpPr>
            <a:spLocks noGrp="1"/>
          </p:cNvSpPr>
          <p:nvPr>
            <p:ph type="sldNum" sz="quarter" idx="12"/>
          </p:nvPr>
        </p:nvSpPr>
        <p:spPr/>
        <p:txBody>
          <a:bodyPr/>
          <a:lstStyle>
            <a:lvl1pPr>
              <a:defRPr>
                <a:latin typeface="Garamond" pitchFamily="18" charset="0"/>
                <a:cs typeface="Arial" pitchFamily="34" charset="0"/>
              </a:defRPr>
            </a:lvl1pPr>
          </a:lstStyle>
          <a:p>
            <a:pPr>
              <a:defRPr/>
            </a:pPr>
            <a:fld id="{A9600A6B-82F8-4946-9ABC-F2AACF85F8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D21334-D324-45BF-8039-71224F88040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7" name="Slide Number Placeholder 6"/>
          <p:cNvSpPr>
            <a:spLocks noGrp="1"/>
          </p:cNvSpPr>
          <p:nvPr>
            <p:ph type="sldNum" sz="quarter" idx="12"/>
          </p:nvPr>
        </p:nvSpPr>
        <p:spPr/>
        <p:txBody>
          <a:bodyPr/>
          <a:lstStyle>
            <a:lvl1pPr>
              <a:defRPr>
                <a:latin typeface="Garamond" pitchFamily="18" charset="0"/>
                <a:cs typeface="Arial" pitchFamily="34" charset="0"/>
              </a:defRPr>
            </a:lvl1pPr>
          </a:lstStyle>
          <a:p>
            <a:pPr>
              <a:defRPr/>
            </a:pPr>
            <a:fld id="{291BC30A-020C-45B3-9E45-E463B29DD77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7" name="Slide Number Placeholder 6"/>
          <p:cNvSpPr>
            <a:spLocks noGrp="1"/>
          </p:cNvSpPr>
          <p:nvPr>
            <p:ph type="sldNum" sz="quarter" idx="12"/>
          </p:nvPr>
        </p:nvSpPr>
        <p:spPr/>
        <p:txBody>
          <a:bodyPr/>
          <a:lstStyle>
            <a:lvl1pPr>
              <a:defRPr>
                <a:latin typeface="Garamond" pitchFamily="18" charset="0"/>
                <a:cs typeface="Arial" pitchFamily="34" charset="0"/>
              </a:defRPr>
            </a:lvl1pPr>
          </a:lstStyle>
          <a:p>
            <a:pPr>
              <a:defRPr/>
            </a:pPr>
            <a:fld id="{981A8232-C511-434D-BFBB-95927129D340}"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6" name="Slide Number Placeholder 5"/>
          <p:cNvSpPr>
            <a:spLocks noGrp="1"/>
          </p:cNvSpPr>
          <p:nvPr>
            <p:ph type="sldNum" sz="quarter" idx="12"/>
          </p:nvPr>
        </p:nvSpPr>
        <p:spPr/>
        <p:txBody>
          <a:bodyPr/>
          <a:lstStyle>
            <a:lvl1pPr>
              <a:defRPr>
                <a:latin typeface="Garamond" pitchFamily="18" charset="0"/>
                <a:cs typeface="Arial" pitchFamily="34" charset="0"/>
              </a:defRPr>
            </a:lvl1pPr>
          </a:lstStyle>
          <a:p>
            <a:pPr>
              <a:defRPr/>
            </a:pPr>
            <a:fld id="{64558A0A-8481-4350-8D47-639FB1998F81}"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6" name="Slide Number Placeholder 5"/>
          <p:cNvSpPr>
            <a:spLocks noGrp="1"/>
          </p:cNvSpPr>
          <p:nvPr>
            <p:ph type="sldNum" sz="quarter" idx="12"/>
          </p:nvPr>
        </p:nvSpPr>
        <p:spPr/>
        <p:txBody>
          <a:bodyPr/>
          <a:lstStyle>
            <a:lvl1pPr>
              <a:defRPr>
                <a:latin typeface="Garamond" pitchFamily="18" charset="0"/>
                <a:cs typeface="Arial" pitchFamily="34" charset="0"/>
              </a:defRPr>
            </a:lvl1pPr>
          </a:lstStyle>
          <a:p>
            <a:pPr>
              <a:defRPr/>
            </a:pPr>
            <a:fld id="{4ADCFA0B-BB54-4EEC-B077-474D92B39662}"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5" name="Slide Number Placeholder 4"/>
          <p:cNvSpPr>
            <a:spLocks noGrp="1"/>
          </p:cNvSpPr>
          <p:nvPr>
            <p:ph type="sldNum" sz="quarter" idx="12"/>
          </p:nvPr>
        </p:nvSpPr>
        <p:spPr/>
        <p:txBody>
          <a:bodyPr/>
          <a:lstStyle>
            <a:lvl1pPr>
              <a:defRPr>
                <a:latin typeface="Garamond" pitchFamily="18" charset="0"/>
                <a:cs typeface="Arial" pitchFamily="34" charset="0"/>
              </a:defRPr>
            </a:lvl1pPr>
          </a:lstStyle>
          <a:p>
            <a:pPr>
              <a:defRPr/>
            </a:pPr>
            <a:fld id="{C1417B82-F3AB-4035-9E5B-1F1DCAA41EA4}"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7" name="Footer Placeholder 6"/>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8" name="Slide Number Placeholder 7"/>
          <p:cNvSpPr>
            <a:spLocks noGrp="1"/>
          </p:cNvSpPr>
          <p:nvPr>
            <p:ph type="sldNum" sz="quarter" idx="12"/>
          </p:nvPr>
        </p:nvSpPr>
        <p:spPr/>
        <p:txBody>
          <a:bodyPr/>
          <a:lstStyle>
            <a:lvl1pPr>
              <a:defRPr>
                <a:latin typeface="Garamond" pitchFamily="18" charset="0"/>
                <a:cs typeface="Arial" pitchFamily="34" charset="0"/>
              </a:defRPr>
            </a:lvl1pPr>
          </a:lstStyle>
          <a:p>
            <a:pPr>
              <a:defRPr/>
            </a:pPr>
            <a:fld id="{2D085A90-B85F-4BBA-B61D-B4DDDB706686}"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Garamond" pitchFamily="18"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cs typeface="Arial" pitchFamily="34" charset="0"/>
              </a:defRPr>
            </a:lvl1pPr>
          </a:lstStyle>
          <a:p>
            <a:pPr>
              <a:defRPr/>
            </a:pPr>
            <a:r>
              <a:rPr lang="en-US"/>
              <a:t>Community Circle of Care, SAMHSA Site Visit, September 2010  </a:t>
            </a:r>
          </a:p>
        </p:txBody>
      </p:sp>
      <p:sp>
        <p:nvSpPr>
          <p:cNvPr id="7" name="Slide Number Placeholder 6"/>
          <p:cNvSpPr>
            <a:spLocks noGrp="1"/>
          </p:cNvSpPr>
          <p:nvPr>
            <p:ph type="sldNum" sz="quarter" idx="12"/>
          </p:nvPr>
        </p:nvSpPr>
        <p:spPr/>
        <p:txBody>
          <a:bodyPr/>
          <a:lstStyle>
            <a:lvl1pPr>
              <a:defRPr>
                <a:latin typeface="Garamond" pitchFamily="18" charset="0"/>
                <a:cs typeface="Arial" pitchFamily="34" charset="0"/>
              </a:defRPr>
            </a:lvl1pPr>
          </a:lstStyle>
          <a:p>
            <a:pPr>
              <a:defRPr/>
            </a:pPr>
            <a:fld id="{97B87DAB-BA7C-40F9-867D-4BE1D940FE1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1FE0E0F3-640E-48F9-ABF9-BB0EDE91516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80262BE9-EC3B-4B75-AED9-C39F5833B99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1347D7C8-2C05-45FD-ABEA-FE24399067F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9856FB-C330-496F-9CF4-EAB4D63F3DA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401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401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7" name="Slide Number Placeholder 6"/>
          <p:cNvSpPr>
            <a:spLocks noGrp="1"/>
          </p:cNvSpPr>
          <p:nvPr>
            <p:ph type="sldNum" sz="quarter" idx="12"/>
          </p:nvPr>
        </p:nvSpPr>
        <p:spPr/>
        <p:txBody>
          <a:bodyPr/>
          <a:lstStyle>
            <a:lvl1pPr>
              <a:defRPr>
                <a:latin typeface="Garamond" pitchFamily="18" charset="0"/>
              </a:defRPr>
            </a:lvl1pPr>
          </a:lstStyle>
          <a:p>
            <a:pPr>
              <a:defRPr/>
            </a:pPr>
            <a:fld id="{913EF555-89F2-424A-94C6-023B01C87261}"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9" name="Slide Number Placeholder 8"/>
          <p:cNvSpPr>
            <a:spLocks noGrp="1"/>
          </p:cNvSpPr>
          <p:nvPr>
            <p:ph type="sldNum" sz="quarter" idx="12"/>
          </p:nvPr>
        </p:nvSpPr>
        <p:spPr/>
        <p:txBody>
          <a:bodyPr/>
          <a:lstStyle>
            <a:lvl1pPr>
              <a:defRPr>
                <a:latin typeface="Garamond" pitchFamily="18" charset="0"/>
              </a:defRPr>
            </a:lvl1pPr>
          </a:lstStyle>
          <a:p>
            <a:pPr>
              <a:defRPr/>
            </a:pPr>
            <a:fld id="{5315D8FF-6DDE-4951-A7B3-EEBF28E025D7}"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5" name="Slide Number Placeholder 4"/>
          <p:cNvSpPr>
            <a:spLocks noGrp="1"/>
          </p:cNvSpPr>
          <p:nvPr>
            <p:ph type="sldNum" sz="quarter" idx="12"/>
          </p:nvPr>
        </p:nvSpPr>
        <p:spPr/>
        <p:txBody>
          <a:bodyPr/>
          <a:lstStyle>
            <a:lvl1pPr>
              <a:defRPr>
                <a:latin typeface="Garamond" pitchFamily="18" charset="0"/>
              </a:defRPr>
            </a:lvl1pPr>
          </a:lstStyle>
          <a:p>
            <a:pPr>
              <a:defRPr/>
            </a:pPr>
            <a:fld id="{FD4D8E96-E119-49A4-8D0D-3E17F8F1E12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4" name="Slide Number Placeholder 3"/>
          <p:cNvSpPr>
            <a:spLocks noGrp="1"/>
          </p:cNvSpPr>
          <p:nvPr>
            <p:ph type="sldNum" sz="quarter" idx="12"/>
          </p:nvPr>
        </p:nvSpPr>
        <p:spPr/>
        <p:txBody>
          <a:bodyPr/>
          <a:lstStyle>
            <a:lvl1pPr>
              <a:defRPr>
                <a:latin typeface="Garamond" pitchFamily="18" charset="0"/>
              </a:defRPr>
            </a:lvl1pPr>
          </a:lstStyle>
          <a:p>
            <a:pPr>
              <a:defRPr/>
            </a:pPr>
            <a:fld id="{6106EAC5-9E6D-49B5-8EFE-EDDE4B43A17A}"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7" name="Slide Number Placeholder 6"/>
          <p:cNvSpPr>
            <a:spLocks noGrp="1"/>
          </p:cNvSpPr>
          <p:nvPr>
            <p:ph type="sldNum" sz="quarter" idx="12"/>
          </p:nvPr>
        </p:nvSpPr>
        <p:spPr/>
        <p:txBody>
          <a:bodyPr/>
          <a:lstStyle>
            <a:lvl1pPr>
              <a:defRPr>
                <a:latin typeface="Garamond" pitchFamily="18" charset="0"/>
              </a:defRPr>
            </a:lvl1pPr>
          </a:lstStyle>
          <a:p>
            <a:pPr>
              <a:defRPr/>
            </a:pPr>
            <a:fld id="{10B1BC3C-55F7-4370-9F25-C03668698C43}"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7" name="Slide Number Placeholder 6"/>
          <p:cNvSpPr>
            <a:spLocks noGrp="1"/>
          </p:cNvSpPr>
          <p:nvPr>
            <p:ph type="sldNum" sz="quarter" idx="12"/>
          </p:nvPr>
        </p:nvSpPr>
        <p:spPr/>
        <p:txBody>
          <a:bodyPr/>
          <a:lstStyle>
            <a:lvl1pPr>
              <a:defRPr>
                <a:latin typeface="Garamond" pitchFamily="18" charset="0"/>
              </a:defRPr>
            </a:lvl1pPr>
          </a:lstStyle>
          <a:p>
            <a:pPr>
              <a:defRPr/>
            </a:pPr>
            <a:fld id="{A91D5519-CB6B-4D47-AF6C-A89B3C7A3A64}"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7F4FA897-D52D-4EC6-83B6-020375370B0D}"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229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5F787785-AA7B-441D-8ECF-87808675E0B2}"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4638"/>
            <a:ext cx="8232775"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Garamond" pitchFamily="18" charset="0"/>
              </a:defRPr>
            </a:lvl1pPr>
          </a:lstStyle>
          <a:p>
            <a:pPr>
              <a:defRPr/>
            </a:pPr>
            <a:r>
              <a:rPr lang="en-US"/>
              <a:t>Community Circle of Care, SAMHSA Site Visit, September 2010  r. 8/22/07</a:t>
            </a:r>
          </a:p>
        </p:txBody>
      </p:sp>
      <p:sp>
        <p:nvSpPr>
          <p:cNvPr id="5" name="Slide Number Placeholder 4"/>
          <p:cNvSpPr>
            <a:spLocks noGrp="1"/>
          </p:cNvSpPr>
          <p:nvPr>
            <p:ph type="sldNum" sz="quarter" idx="12"/>
          </p:nvPr>
        </p:nvSpPr>
        <p:spPr/>
        <p:txBody>
          <a:bodyPr/>
          <a:lstStyle>
            <a:lvl1pPr>
              <a:defRPr>
                <a:latin typeface="Garamond" pitchFamily="18" charset="0"/>
              </a:defRPr>
            </a:lvl1pPr>
          </a:lstStyle>
          <a:p>
            <a:pPr>
              <a:defRPr/>
            </a:pPr>
            <a:fld id="{97BC78B3-7B59-44ED-88B8-284ABA5A2C4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56BA8F-2FB0-4E30-9E9F-4D4B54FCC3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4DF474-18F8-4798-91B3-16853738AB7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7D2F90-65AC-4FD2-84D8-ECE5376486C6}"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9539FF-5B13-4A0E-8854-EE5DADB1F2A5}"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CDF7FD-0858-4DFC-A7E3-D09E366F094E}"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A23DEC5-9945-4F34-92D1-6340BF6D2309}"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174B81-F6A6-45DC-8650-0C374C308D7D}"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BF715E7-8AF4-4E84-82E8-38808F52FB2B}"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EA3B22-7D8C-4A0F-A3BC-A80FAC81F81F}"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9E91D0-33C0-49E6-BE6A-D1E4FF6B5B4F}"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C0FE1B-3157-4413-A8A5-B992F1394099}"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FFED8A-B96F-4FE3-A1B5-A6B72E0F5B5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82D5041-D2FC-42B5-8560-D9CE88216B0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pPr>
              <a:defRPr/>
            </a:pPr>
            <a:fld id="{1CA93A62-FEF8-402B-9638-DF66F9BED84B}" type="slidenum">
              <a:rPr lang="en-US"/>
              <a:pPr>
                <a:defRPr/>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pPr>
              <a:defRPr/>
            </a:pP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55B98377-72E8-4F7D-B2C6-B3798EE9172B}" type="slidenum">
              <a:rPr lang="en-US"/>
              <a:pPr>
                <a:defRPr/>
              </a:pPr>
              <a:t>‹#›</a:t>
            </a:fld>
            <a:endParaRPr lang="en-US" dirty="0"/>
          </a:p>
        </p:txBody>
      </p:sp>
    </p:spTree>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91D4C53B-D8C9-437C-8AB2-59DC87518A31}" type="slidenum">
              <a:rPr lang="en-US"/>
              <a:pPr>
                <a:defRPr/>
              </a:pPr>
              <a:t>‹#›</a:t>
            </a:fld>
            <a:endParaRPr lang="en-US" dirty="0"/>
          </a:p>
        </p:txBody>
      </p:sp>
    </p:spTree>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79C0AB71-42B5-44BE-AA47-2426BC5525F9}" type="slidenum">
              <a:rPr lang="en-US"/>
              <a:pPr>
                <a:defRPr/>
              </a:pPr>
              <a:t>‹#›</a:t>
            </a:fld>
            <a:endParaRPr lang="en-US" dirty="0"/>
          </a:p>
        </p:txBody>
      </p:sp>
    </p:spTree>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Garamond" pitchFamily="18" charset="0"/>
              </a:defRPr>
            </a:lvl1pPr>
          </a:lstStyle>
          <a:p>
            <a:pPr>
              <a:defRPr/>
            </a:pPr>
            <a:fld id="{D382355D-6899-47C1-94D0-339676BBA5BD}" type="slidenum">
              <a:rPr lang="en-US"/>
              <a:pPr>
                <a:defRPr/>
              </a:pPr>
              <a:t>‹#›</a:t>
            </a:fld>
            <a:endParaRPr lang="en-US" dirty="0"/>
          </a:p>
        </p:txBody>
      </p:sp>
    </p:spTree>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Garamond" pitchFamily="18" charset="0"/>
              </a:defRPr>
            </a:lvl1pPr>
          </a:lstStyle>
          <a:p>
            <a:pPr>
              <a:defRPr/>
            </a:pPr>
            <a:fld id="{10773192-6B30-4AC0-9E6E-8BCCBCE36D61}" type="slidenum">
              <a:rPr lang="en-US"/>
              <a:pPr>
                <a:defRPr/>
              </a:pPr>
              <a:t>‹#›</a:t>
            </a:fld>
            <a:endParaRPr lang="en-US" dirty="0"/>
          </a:p>
        </p:txBody>
      </p:sp>
    </p:spTree>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Garamond" pitchFamily="18" charset="0"/>
              </a:defRPr>
            </a:lvl1pPr>
          </a:lstStyle>
          <a:p>
            <a:pPr>
              <a:defRPr/>
            </a:pPr>
            <a:fld id="{01B12C0D-0E2A-4F7D-8C62-0B63BB72574E}" type="slidenum">
              <a:rPr lang="en-US"/>
              <a:pPr>
                <a:defRPr/>
              </a:pPr>
              <a:t>‹#›</a:t>
            </a:fld>
            <a:endParaRPr lang="en-US" dirty="0"/>
          </a:p>
        </p:txBody>
      </p:sp>
    </p:spTree>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Garamond" pitchFamily="18" charset="0"/>
              </a:defRPr>
            </a:lvl1pPr>
          </a:lstStyle>
          <a:p>
            <a:pPr>
              <a:defRPr/>
            </a:pPr>
            <a:fld id="{14B7691D-0E79-4DE4-BF17-6A2D9D79F110}" type="slidenum">
              <a:rPr lang="en-US"/>
              <a:pPr>
                <a:defRPr/>
              </a:pPr>
              <a:t>‹#›</a:t>
            </a:fld>
            <a:endParaRPr lang="en-US" dirty="0"/>
          </a:p>
        </p:txBody>
      </p:sp>
    </p:spTree>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Garamond" pitchFamily="18" charset="0"/>
              </a:defRPr>
            </a:lvl1pPr>
          </a:lstStyle>
          <a:p>
            <a:pPr>
              <a:defRPr/>
            </a:pPr>
            <a:fld id="{338FD1D9-F8D4-4F79-A4AA-5BA6ED58A2BA}" type="slidenum">
              <a:rPr lang="en-US"/>
              <a:pPr>
                <a:defRPr/>
              </a:pPr>
              <a:t>‹#›</a:t>
            </a:fld>
            <a:endParaRPr lang="en-US" dirty="0"/>
          </a:p>
        </p:txBody>
      </p:sp>
    </p:spTree>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Garamond" pitchFamily="18" charset="0"/>
              </a:defRPr>
            </a:lvl1pPr>
          </a:lstStyle>
          <a:p>
            <a:pPr>
              <a:defRPr/>
            </a:pPr>
            <a:fld id="{D55F57BE-9D8C-4FE3-8A36-F0E86A5EA32D}" type="slidenum">
              <a:rPr lang="en-US"/>
              <a:pPr>
                <a:defRPr/>
              </a:pPr>
              <a:t>‹#›</a:t>
            </a:fld>
            <a:endParaRPr lang="en-US"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EC593F-7356-40B7-AA7B-1F3D1185A571}"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FCB8070E-4734-4837-AFC5-2B1367FDCA41}" type="slidenum">
              <a:rPr lang="en-US"/>
              <a:pPr>
                <a:defRPr/>
              </a:pPr>
              <a:t>‹#›</a:t>
            </a:fld>
            <a:endParaRPr lang="en-US" dirty="0"/>
          </a:p>
        </p:txBody>
      </p:sp>
    </p:spTree>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aramond"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pPr>
              <a:defRPr/>
            </a:pPr>
            <a:fld id="{04C2FE82-4EC2-49D4-9310-6831253ABE71}" type="slidenum">
              <a:rPr lang="en-US"/>
              <a:pPr>
                <a:defRPr/>
              </a:pPr>
              <a:t>‹#›</a:t>
            </a:fld>
            <a:endParaRPr lang="en-US" dirty="0"/>
          </a:p>
        </p:txBody>
      </p:sp>
    </p:spTree>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fld id="{F0461974-1CA1-45BC-A479-AFEC4E46AFAA}"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fld id="{0CFDB511-63C9-4167-9B99-FC52165F3DE5}"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fld id="{997B9286-2EBA-4761-9C53-B2F88844B2D7}"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p:cNvSpPr>
          <p:nvPr>
            <p:ph type="dt" sz="half" idx="10"/>
          </p:nvPr>
        </p:nvSpPr>
        <p:spPr>
          <a:ln/>
        </p:spPr>
        <p:txBody>
          <a:bodyPr/>
          <a:lstStyle>
            <a:lvl1pPr>
              <a:defRPr/>
            </a:lvl1pPr>
          </a:lstStyle>
          <a:p>
            <a:pPr>
              <a:defRPr/>
            </a:pPr>
            <a:endParaRPr lang="en-US"/>
          </a:p>
        </p:txBody>
      </p:sp>
      <p:sp>
        <p:nvSpPr>
          <p:cNvPr id="6" name="Footer Placeholder 3"/>
          <p:cNvSpPr>
            <a:spLocks noGrp="1"/>
          </p:cNvSpPr>
          <p:nvPr>
            <p:ph type="ftr" sz="quarter" idx="11"/>
          </p:nvPr>
        </p:nvSpPr>
        <p:spPr>
          <a:ln/>
        </p:spPr>
        <p:txBody>
          <a:bodyPr/>
          <a:lstStyle>
            <a:lvl1pPr>
              <a:defRPr/>
            </a:lvl1pPr>
          </a:lstStyle>
          <a:p>
            <a:pPr>
              <a:defRPr/>
            </a:pPr>
            <a:endParaRPr lang="en-US"/>
          </a:p>
        </p:txBody>
      </p:sp>
      <p:sp>
        <p:nvSpPr>
          <p:cNvPr id="7" name="Slide Number Placeholder 4"/>
          <p:cNvSpPr>
            <a:spLocks noGrp="1"/>
          </p:cNvSpPr>
          <p:nvPr>
            <p:ph type="sldNum" sz="quarter" idx="12"/>
          </p:nvPr>
        </p:nvSpPr>
        <p:spPr>
          <a:ln/>
        </p:spPr>
        <p:txBody>
          <a:bodyPr/>
          <a:lstStyle>
            <a:lvl1pPr>
              <a:defRPr/>
            </a:lvl1pPr>
          </a:lstStyle>
          <a:p>
            <a:pPr>
              <a:defRPr/>
            </a:pPr>
            <a:fld id="{AFD1CA16-EEA3-4294-B14A-0953C7693983}"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0"/>
          </p:nvPr>
        </p:nvSpPr>
        <p:spPr>
          <a:ln/>
        </p:spPr>
        <p:txBody>
          <a:bodyPr/>
          <a:lstStyle>
            <a:lvl1pPr>
              <a:defRPr/>
            </a:lvl1pPr>
          </a:lstStyle>
          <a:p>
            <a:pPr>
              <a:defRPr/>
            </a:pPr>
            <a:endParaRPr lang="en-US"/>
          </a:p>
        </p:txBody>
      </p:sp>
      <p:sp>
        <p:nvSpPr>
          <p:cNvPr id="8" name="Footer Placeholder 3"/>
          <p:cNvSpPr>
            <a:spLocks noGrp="1"/>
          </p:cNvSpPr>
          <p:nvPr>
            <p:ph type="ftr" sz="quarter" idx="11"/>
          </p:nvPr>
        </p:nvSpPr>
        <p:spPr>
          <a:ln/>
        </p:spPr>
        <p:txBody>
          <a:bodyPr/>
          <a:lstStyle>
            <a:lvl1pPr>
              <a:defRPr/>
            </a:lvl1pPr>
          </a:lstStyle>
          <a:p>
            <a:pPr>
              <a:defRPr/>
            </a:pPr>
            <a:endParaRPr lang="en-US"/>
          </a:p>
        </p:txBody>
      </p:sp>
      <p:sp>
        <p:nvSpPr>
          <p:cNvPr id="9" name="Slide Number Placeholder 4"/>
          <p:cNvSpPr>
            <a:spLocks noGrp="1"/>
          </p:cNvSpPr>
          <p:nvPr>
            <p:ph type="sldNum" sz="quarter" idx="12"/>
          </p:nvPr>
        </p:nvSpPr>
        <p:spPr>
          <a:ln/>
        </p:spPr>
        <p:txBody>
          <a:bodyPr/>
          <a:lstStyle>
            <a:lvl1pPr>
              <a:defRPr/>
            </a:lvl1pPr>
          </a:lstStyle>
          <a:p>
            <a:pPr>
              <a:defRPr/>
            </a:pPr>
            <a:fld id="{2A8AC494-26F1-478D-929A-22EC3E019B25}"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ln/>
        </p:spPr>
        <p:txBody>
          <a:bodyPr/>
          <a:lstStyle>
            <a:lvl1pPr>
              <a:defRPr/>
            </a:lvl1pPr>
          </a:lstStyle>
          <a:p>
            <a:pPr>
              <a:defRPr/>
            </a:pPr>
            <a:endParaRPr lang="en-US"/>
          </a:p>
        </p:txBody>
      </p:sp>
      <p:sp>
        <p:nvSpPr>
          <p:cNvPr id="4" name="Footer Placeholder 3"/>
          <p:cNvSpPr>
            <a:spLocks noGrp="1"/>
          </p:cNvSpPr>
          <p:nvPr>
            <p:ph type="ftr" sz="quarter" idx="11"/>
          </p:nvPr>
        </p:nvSpPr>
        <p:spPr>
          <a:ln/>
        </p:spPr>
        <p:txBody>
          <a:bodyPr/>
          <a:lstStyle>
            <a:lvl1pPr>
              <a:defRPr/>
            </a:lvl1pPr>
          </a:lstStyle>
          <a:p>
            <a:pPr>
              <a:defRPr/>
            </a:pPr>
            <a:endParaRPr lang="en-US"/>
          </a:p>
        </p:txBody>
      </p:sp>
      <p:sp>
        <p:nvSpPr>
          <p:cNvPr id="5" name="Slide Number Placeholder 4"/>
          <p:cNvSpPr>
            <a:spLocks noGrp="1"/>
          </p:cNvSpPr>
          <p:nvPr>
            <p:ph type="sldNum" sz="quarter" idx="12"/>
          </p:nvPr>
        </p:nvSpPr>
        <p:spPr>
          <a:ln/>
        </p:spPr>
        <p:txBody>
          <a:bodyPr/>
          <a:lstStyle>
            <a:lvl1pPr>
              <a:defRPr/>
            </a:lvl1pPr>
          </a:lstStyle>
          <a:p>
            <a:pPr>
              <a:defRPr/>
            </a:pPr>
            <a:fld id="{2C401AFE-2277-4CEE-989E-8EBB3D7F5E05}"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a:ln/>
        </p:spPr>
        <p:txBody>
          <a:bodyPr/>
          <a:lstStyle>
            <a:lvl1pPr>
              <a:defRPr/>
            </a:lvl1pPr>
          </a:lstStyle>
          <a:p>
            <a:pPr>
              <a:defRPr/>
            </a:pPr>
            <a:endParaRPr lang="en-US"/>
          </a:p>
        </p:txBody>
      </p:sp>
      <p:sp>
        <p:nvSpPr>
          <p:cNvPr id="3" name="Footer Placeholder 3"/>
          <p:cNvSpPr>
            <a:spLocks noGrp="1"/>
          </p:cNvSpPr>
          <p:nvPr>
            <p:ph type="ftr" sz="quarter" idx="11"/>
          </p:nvPr>
        </p:nvSpPr>
        <p:spPr>
          <a:ln/>
        </p:spPr>
        <p:txBody>
          <a:bodyPr/>
          <a:lstStyle>
            <a:lvl1pPr>
              <a:defRPr/>
            </a:lvl1pPr>
          </a:lstStyle>
          <a:p>
            <a:pPr>
              <a:defRPr/>
            </a:pPr>
            <a:endParaRPr lang="en-US"/>
          </a:p>
        </p:txBody>
      </p:sp>
      <p:sp>
        <p:nvSpPr>
          <p:cNvPr id="4" name="Slide Number Placeholder 4"/>
          <p:cNvSpPr>
            <a:spLocks noGrp="1"/>
          </p:cNvSpPr>
          <p:nvPr>
            <p:ph type="sldNum" sz="quarter" idx="12"/>
          </p:nvPr>
        </p:nvSpPr>
        <p:spPr>
          <a:ln/>
        </p:spPr>
        <p:txBody>
          <a:bodyPr/>
          <a:lstStyle>
            <a:lvl1pPr>
              <a:defRPr/>
            </a:lvl1pPr>
          </a:lstStyle>
          <a:p>
            <a:pPr>
              <a:defRPr/>
            </a:pPr>
            <a:fld id="{9F757018-5803-4363-BE24-841CF3E3316D}"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a:ln/>
        </p:spPr>
        <p:txBody>
          <a:bodyPr/>
          <a:lstStyle>
            <a:lvl1pPr>
              <a:defRPr/>
            </a:lvl1pPr>
          </a:lstStyle>
          <a:p>
            <a:pPr>
              <a:defRPr/>
            </a:pPr>
            <a:endParaRPr lang="en-US"/>
          </a:p>
        </p:txBody>
      </p:sp>
      <p:sp>
        <p:nvSpPr>
          <p:cNvPr id="6" name="Footer Placeholder 3"/>
          <p:cNvSpPr>
            <a:spLocks noGrp="1"/>
          </p:cNvSpPr>
          <p:nvPr>
            <p:ph type="ftr" sz="quarter" idx="11"/>
          </p:nvPr>
        </p:nvSpPr>
        <p:spPr>
          <a:ln/>
        </p:spPr>
        <p:txBody>
          <a:bodyPr/>
          <a:lstStyle>
            <a:lvl1pPr>
              <a:defRPr/>
            </a:lvl1pPr>
          </a:lstStyle>
          <a:p>
            <a:pPr>
              <a:defRPr/>
            </a:pPr>
            <a:endParaRPr lang="en-US"/>
          </a:p>
        </p:txBody>
      </p:sp>
      <p:sp>
        <p:nvSpPr>
          <p:cNvPr id="7" name="Slide Number Placeholder 4"/>
          <p:cNvSpPr>
            <a:spLocks noGrp="1"/>
          </p:cNvSpPr>
          <p:nvPr>
            <p:ph type="sldNum" sz="quarter" idx="12"/>
          </p:nvPr>
        </p:nvSpPr>
        <p:spPr>
          <a:ln/>
        </p:spPr>
        <p:txBody>
          <a:bodyPr/>
          <a:lstStyle>
            <a:lvl1pPr>
              <a:defRPr/>
            </a:lvl1pPr>
          </a:lstStyle>
          <a:p>
            <a:pPr>
              <a:defRPr/>
            </a:pPr>
            <a:fld id="{BB6C8644-86D7-440A-B0EF-D65FA1C2AE7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D877CCF-AB48-4377-AFFA-3E6EB6333524}"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a:ln/>
        </p:spPr>
        <p:txBody>
          <a:bodyPr/>
          <a:lstStyle>
            <a:lvl1pPr>
              <a:defRPr/>
            </a:lvl1pPr>
          </a:lstStyle>
          <a:p>
            <a:pPr>
              <a:defRPr/>
            </a:pPr>
            <a:endParaRPr lang="en-US"/>
          </a:p>
        </p:txBody>
      </p:sp>
      <p:sp>
        <p:nvSpPr>
          <p:cNvPr id="6" name="Footer Placeholder 3"/>
          <p:cNvSpPr>
            <a:spLocks noGrp="1"/>
          </p:cNvSpPr>
          <p:nvPr>
            <p:ph type="ftr" sz="quarter" idx="11"/>
          </p:nvPr>
        </p:nvSpPr>
        <p:spPr>
          <a:ln/>
        </p:spPr>
        <p:txBody>
          <a:bodyPr/>
          <a:lstStyle>
            <a:lvl1pPr>
              <a:defRPr/>
            </a:lvl1pPr>
          </a:lstStyle>
          <a:p>
            <a:pPr>
              <a:defRPr/>
            </a:pPr>
            <a:endParaRPr lang="en-US"/>
          </a:p>
        </p:txBody>
      </p:sp>
      <p:sp>
        <p:nvSpPr>
          <p:cNvPr id="7" name="Slide Number Placeholder 4"/>
          <p:cNvSpPr>
            <a:spLocks noGrp="1"/>
          </p:cNvSpPr>
          <p:nvPr>
            <p:ph type="sldNum" sz="quarter" idx="12"/>
          </p:nvPr>
        </p:nvSpPr>
        <p:spPr>
          <a:ln/>
        </p:spPr>
        <p:txBody>
          <a:bodyPr/>
          <a:lstStyle>
            <a:lvl1pPr>
              <a:defRPr/>
            </a:lvl1pPr>
          </a:lstStyle>
          <a:p>
            <a:pPr>
              <a:defRPr/>
            </a:pPr>
            <a:fld id="{E90D2E1E-F9CB-49B3-956F-86F53D032FC8}"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fld id="{AB820401-7F91-41BE-8A38-27F1433581C9}"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a:ln/>
        </p:spPr>
        <p:txBody>
          <a:bodyPr/>
          <a:lstStyle>
            <a:lvl1pPr>
              <a:defRPr/>
            </a:lvl1pPr>
          </a:lstStyle>
          <a:p>
            <a:pPr>
              <a:defRPr/>
            </a:pPr>
            <a:endParaRPr lang="en-US"/>
          </a:p>
        </p:txBody>
      </p:sp>
      <p:sp>
        <p:nvSpPr>
          <p:cNvPr id="5" name="Footer Placeholder 3"/>
          <p:cNvSpPr>
            <a:spLocks noGrp="1"/>
          </p:cNvSpPr>
          <p:nvPr>
            <p:ph type="ftr" sz="quarter" idx="11"/>
          </p:nvPr>
        </p:nvSpPr>
        <p:spPr>
          <a:ln/>
        </p:spPr>
        <p:txBody>
          <a:bodyPr/>
          <a:lstStyle>
            <a:lvl1pPr>
              <a:defRPr/>
            </a:lvl1pPr>
          </a:lstStyle>
          <a:p>
            <a:pPr>
              <a:defRPr/>
            </a:pPr>
            <a:endParaRPr lang="en-US"/>
          </a:p>
        </p:txBody>
      </p:sp>
      <p:sp>
        <p:nvSpPr>
          <p:cNvPr id="6" name="Slide Number Placeholder 4"/>
          <p:cNvSpPr>
            <a:spLocks noGrp="1"/>
          </p:cNvSpPr>
          <p:nvPr>
            <p:ph type="sldNum" sz="quarter" idx="12"/>
          </p:nvPr>
        </p:nvSpPr>
        <p:spPr>
          <a:ln/>
        </p:spPr>
        <p:txBody>
          <a:bodyPr/>
          <a:lstStyle>
            <a:lvl1pPr>
              <a:defRPr/>
            </a:lvl1pPr>
          </a:lstStyle>
          <a:p>
            <a:pPr>
              <a:defRPr/>
            </a:pPr>
            <a:fld id="{E10956F7-2120-4775-9FDE-833B4130F3C5}"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ln/>
        </p:spPr>
        <p:txBody>
          <a:bodyPr/>
          <a:lstStyle>
            <a:lvl1pPr>
              <a:defRPr/>
            </a:lvl1pPr>
          </a:lstStyle>
          <a:p>
            <a:pPr>
              <a:defRPr/>
            </a:pPr>
            <a:endParaRPr lang="en-US"/>
          </a:p>
        </p:txBody>
      </p:sp>
      <p:sp>
        <p:nvSpPr>
          <p:cNvPr id="4" name="Footer Placeholder 3"/>
          <p:cNvSpPr>
            <a:spLocks noGrp="1"/>
          </p:cNvSpPr>
          <p:nvPr>
            <p:ph type="ftr" sz="quarter" idx="11"/>
          </p:nvPr>
        </p:nvSpPr>
        <p:spPr>
          <a:ln/>
        </p:spPr>
        <p:txBody>
          <a:bodyPr/>
          <a:lstStyle>
            <a:lvl1pPr>
              <a:defRPr/>
            </a:lvl1pPr>
          </a:lstStyle>
          <a:p>
            <a:pPr>
              <a:defRPr/>
            </a:pPr>
            <a:endParaRPr lang="en-US"/>
          </a:p>
        </p:txBody>
      </p:sp>
      <p:sp>
        <p:nvSpPr>
          <p:cNvPr id="5" name="Slide Number Placeholder 4"/>
          <p:cNvSpPr>
            <a:spLocks noGrp="1"/>
          </p:cNvSpPr>
          <p:nvPr>
            <p:ph type="sldNum" sz="quarter" idx="12"/>
          </p:nvPr>
        </p:nvSpPr>
        <p:spPr>
          <a:ln/>
        </p:spPr>
        <p:txBody>
          <a:bodyPr/>
          <a:lstStyle>
            <a:lvl1pPr>
              <a:defRPr/>
            </a:lvl1pPr>
          </a:lstStyle>
          <a:p>
            <a:pPr>
              <a:defRPr/>
            </a:pPr>
            <a:fld id="{AD4F6D41-7D3A-438A-8330-E5FEFCC667E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8D2B1A-9AC2-4FC0-9F87-0D4B9278ECA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E694C0-39D0-4E3B-9B29-E2D5DA2625A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a:defRPr/>
            </a:pPr>
            <a:fld id="{59BD56A3-2F4E-4171-8046-647C3DC97A3C}"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010" r:id="rId1"/>
    <p:sldLayoutId id="2147484009" r:id="rId2"/>
    <p:sldLayoutId id="2147484008" r:id="rId3"/>
    <p:sldLayoutId id="2147484007" r:id="rId4"/>
    <p:sldLayoutId id="2147484006" r:id="rId5"/>
    <p:sldLayoutId id="2147484005" r:id="rId6"/>
    <p:sldLayoutId id="2147484004" r:id="rId7"/>
    <p:sldLayoutId id="2147484003" r:id="rId8"/>
    <p:sldLayoutId id="2147484002" r:id="rId9"/>
    <p:sldLayoutId id="2147484001" r:id="rId10"/>
    <p:sldLayoutId id="2147484000" r:id="rId11"/>
    <p:sldLayoutId id="214748403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chemeClr val="bg2">
                <a:tint val="80000"/>
                <a:satMod val="300000"/>
              </a:schemeClr>
            </a:gs>
            <a:gs pos="100000">
              <a:schemeClr val="bg2">
                <a:shade val="30000"/>
                <a:satMod val="2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1071563" y="304800"/>
            <a:ext cx="7615237" cy="1106488"/>
            <a:chOff x="675" y="192"/>
            <a:chExt cx="4797" cy="697"/>
          </a:xfrm>
        </p:grpSpPr>
        <p:sp>
          <p:nvSpPr>
            <p:cNvPr id="656387"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a:defRPr/>
              </a:pPr>
              <a:endParaRPr lang="en-US" sz="2400">
                <a:solidFill>
                  <a:srgbClr val="000000"/>
                </a:solidFill>
                <a:latin typeface="Times New Roman" pitchFamily="18" charset="0"/>
              </a:endParaRPr>
            </a:p>
          </p:txBody>
        </p:sp>
        <p:sp>
          <p:nvSpPr>
            <p:cNvPr id="656388"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a:defRPr/>
              </a:pPr>
              <a:endParaRPr lang="en-US" sz="2400">
                <a:solidFill>
                  <a:srgbClr val="000000"/>
                </a:solidFill>
                <a:latin typeface="Times New Roman" pitchFamily="18" charset="0"/>
              </a:endParaRPr>
            </a:p>
          </p:txBody>
        </p:sp>
        <p:sp>
          <p:nvSpPr>
            <p:cNvPr id="656389"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a:defRPr/>
              </a:pPr>
              <a:endParaRPr lang="en-US" sz="2400">
                <a:solidFill>
                  <a:srgbClr val="000000"/>
                </a:solidFill>
                <a:latin typeface="Times New Roman" pitchFamily="18" charset="0"/>
              </a:endParaRPr>
            </a:p>
          </p:txBody>
        </p:sp>
        <p:sp>
          <p:nvSpPr>
            <p:cNvPr id="656390"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a:defRPr/>
              </a:pPr>
              <a:endParaRPr lang="en-US" sz="2400">
                <a:solidFill>
                  <a:srgbClr val="000000"/>
                </a:solidFill>
                <a:latin typeface="Times New Roman" pitchFamily="18" charset="0"/>
              </a:endParaRPr>
            </a:p>
          </p:txBody>
        </p:sp>
        <p:sp>
          <p:nvSpPr>
            <p:cNvPr id="656391"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a:defRPr/>
              </a:pPr>
              <a:endParaRPr lang="en-US" sz="2400">
                <a:solidFill>
                  <a:srgbClr val="000000"/>
                </a:solidFill>
                <a:latin typeface="Times New Roman" pitchFamily="18" charset="0"/>
              </a:endParaRPr>
            </a:p>
          </p:txBody>
        </p:sp>
      </p:grpSp>
      <p:sp>
        <p:nvSpPr>
          <p:cNvPr id="14339" name="Rectangle 8"/>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6393"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latin typeface="Arial" charset="0"/>
              </a:defRPr>
            </a:lvl1pPr>
          </a:lstStyle>
          <a:p>
            <a:pPr>
              <a:defRPr/>
            </a:pPr>
            <a:endParaRPr lang="en-US"/>
          </a:p>
        </p:txBody>
      </p:sp>
      <p:sp>
        <p:nvSpPr>
          <p:cNvPr id="65639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latin typeface="Arial" charset="0"/>
              </a:defRPr>
            </a:lvl1pPr>
          </a:lstStyle>
          <a:p>
            <a:pPr>
              <a:defRPr/>
            </a:pPr>
            <a:r>
              <a:rPr lang="en-US"/>
              <a:t>Community Circle of Care, SAMHSA Site Visit, September 2010  </a:t>
            </a:r>
          </a:p>
        </p:txBody>
      </p:sp>
      <p:sp>
        <p:nvSpPr>
          <p:cNvPr id="656395"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latin typeface="Arial" charset="0"/>
              </a:defRPr>
            </a:lvl1pPr>
          </a:lstStyle>
          <a:p>
            <a:pPr>
              <a:defRPr/>
            </a:pPr>
            <a:fld id="{1BC2B893-2EE4-4FB4-B606-51351C43B003}" type="slidenum">
              <a:rPr lang="en-US"/>
              <a:pPr>
                <a:defRPr/>
              </a:pPr>
              <a:t>‹#›</a:t>
            </a:fld>
            <a:endParaRPr lang="en-US"/>
          </a:p>
        </p:txBody>
      </p:sp>
      <p:sp>
        <p:nvSpPr>
          <p:cNvPr id="14343" name="Rectangle 1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cs typeface="Arial" charset="0"/>
        </a:defRPr>
      </a:lvl2pPr>
      <a:lvl3pPr algn="l" rtl="0" eaLnBrk="0" fontAlgn="base" hangingPunct="0">
        <a:spcBef>
          <a:spcPct val="0"/>
        </a:spcBef>
        <a:spcAft>
          <a:spcPct val="0"/>
        </a:spcAft>
        <a:defRPr sz="3800">
          <a:solidFill>
            <a:schemeClr val="tx2"/>
          </a:solidFill>
          <a:latin typeface="Arial" charset="0"/>
          <a:cs typeface="Arial" charset="0"/>
        </a:defRPr>
      </a:lvl3pPr>
      <a:lvl4pPr algn="l" rtl="0" eaLnBrk="0" fontAlgn="base" hangingPunct="0">
        <a:spcBef>
          <a:spcPct val="0"/>
        </a:spcBef>
        <a:spcAft>
          <a:spcPct val="0"/>
        </a:spcAft>
        <a:defRPr sz="3800">
          <a:solidFill>
            <a:schemeClr val="tx2"/>
          </a:solidFill>
          <a:latin typeface="Arial" charset="0"/>
          <a:cs typeface="Arial" charset="0"/>
        </a:defRPr>
      </a:lvl4pPr>
      <a:lvl5pPr algn="l" rtl="0" eaLnBrk="0" fontAlgn="base" hangingPunct="0">
        <a:spcBef>
          <a:spcPct val="0"/>
        </a:spcBef>
        <a:spcAft>
          <a:spcPct val="0"/>
        </a:spcAft>
        <a:defRPr sz="3800">
          <a:solidFill>
            <a:schemeClr val="tx2"/>
          </a:solidFill>
          <a:latin typeface="Arial" charset="0"/>
          <a:cs typeface="Arial" charset="0"/>
        </a:defRPr>
      </a:lvl5pPr>
      <a:lvl6pPr marL="457200" algn="l" rtl="0" fontAlgn="base">
        <a:spcBef>
          <a:spcPct val="0"/>
        </a:spcBef>
        <a:spcAft>
          <a:spcPct val="0"/>
        </a:spcAft>
        <a:defRPr sz="3800">
          <a:solidFill>
            <a:schemeClr val="tx2"/>
          </a:solidFill>
          <a:latin typeface="Arial" charset="0"/>
          <a:cs typeface="Arial" charset="0"/>
        </a:defRPr>
      </a:lvl6pPr>
      <a:lvl7pPr marL="914400" algn="l" rtl="0" fontAlgn="base">
        <a:spcBef>
          <a:spcPct val="0"/>
        </a:spcBef>
        <a:spcAft>
          <a:spcPct val="0"/>
        </a:spcAft>
        <a:defRPr sz="3800">
          <a:solidFill>
            <a:schemeClr val="tx2"/>
          </a:solidFill>
          <a:latin typeface="Arial" charset="0"/>
          <a:cs typeface="Arial" charset="0"/>
        </a:defRPr>
      </a:lvl7pPr>
      <a:lvl8pPr marL="1371600" algn="l" rtl="0" fontAlgn="base">
        <a:spcBef>
          <a:spcPct val="0"/>
        </a:spcBef>
        <a:spcAft>
          <a:spcPct val="0"/>
        </a:spcAft>
        <a:defRPr sz="3800">
          <a:solidFill>
            <a:schemeClr val="tx2"/>
          </a:solidFill>
          <a:latin typeface="Arial" charset="0"/>
          <a:cs typeface="Arial" charset="0"/>
        </a:defRPr>
      </a:lvl8pPr>
      <a:lvl9pPr marL="1828800" algn="l" rtl="0" fontAlgn="base">
        <a:spcBef>
          <a:spcPct val="0"/>
        </a:spcBef>
        <a:spcAft>
          <a:spcPct val="0"/>
        </a:spcAft>
        <a:defRPr sz="3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chemeClr val="bg2">
                <a:tint val="80000"/>
                <a:satMod val="300000"/>
              </a:schemeClr>
            </a:gs>
            <a:gs pos="100000">
              <a:schemeClr val="bg2">
                <a:shade val="30000"/>
                <a:satMod val="2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5613" y="274638"/>
            <a:ext cx="8232775" cy="1143000"/>
          </a:xfrm>
          <a:prstGeom prst="rect">
            <a:avLst/>
          </a:prstGeom>
          <a:noFill/>
          <a:ln w="9525">
            <a:noFill/>
            <a:miter lim="800000"/>
            <a:headEnd/>
            <a:tailEnd/>
          </a:ln>
        </p:spPr>
        <p:txBody>
          <a:bodyPr vert="horz" wrap="square" lIns="78663" tIns="39333" rIns="78663" bIns="39333"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455613" y="1600200"/>
            <a:ext cx="8232775" cy="4525963"/>
          </a:xfrm>
          <a:prstGeom prst="rect">
            <a:avLst/>
          </a:prstGeom>
          <a:noFill/>
          <a:ln w="9525">
            <a:noFill/>
            <a:miter lim="800000"/>
            <a:headEnd/>
            <a:tailEnd/>
          </a:ln>
        </p:spPr>
        <p:txBody>
          <a:bodyPr vert="horz" wrap="square" lIns="78663" tIns="39333" rIns="78663" bIns="393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5613" y="6245225"/>
            <a:ext cx="2136775" cy="476250"/>
          </a:xfrm>
          <a:prstGeom prst="rect">
            <a:avLst/>
          </a:prstGeom>
          <a:noFill/>
          <a:ln w="9525">
            <a:noFill/>
            <a:miter lim="800000"/>
            <a:headEnd/>
            <a:tailEnd/>
          </a:ln>
        </p:spPr>
        <p:txBody>
          <a:bodyPr vert="horz" wrap="square" lIns="78663" tIns="39333" rIns="78663" bIns="39333" numCol="1" anchor="t" anchorCtr="0" compatLnSpc="1">
            <a:prstTxWarp prst="textNoShape">
              <a:avLst/>
            </a:prstTxWarp>
          </a:bodyPr>
          <a:lstStyle>
            <a:lvl1pPr>
              <a:defRPr sz="12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2613" y="6245225"/>
            <a:ext cx="2898775" cy="476250"/>
          </a:xfrm>
          <a:prstGeom prst="rect">
            <a:avLst/>
          </a:prstGeom>
          <a:noFill/>
          <a:ln w="9525">
            <a:noFill/>
            <a:miter lim="800000"/>
            <a:headEnd/>
            <a:tailEnd/>
          </a:ln>
        </p:spPr>
        <p:txBody>
          <a:bodyPr vert="horz" wrap="square" lIns="78663" tIns="39333" rIns="78663" bIns="39333" numCol="1" anchor="t" anchorCtr="0" compatLnSpc="1">
            <a:prstTxWarp prst="textNoShape">
              <a:avLst/>
            </a:prstTxWarp>
          </a:bodyPr>
          <a:lstStyle>
            <a:lvl1pPr algn="ctr">
              <a:defRPr sz="1200">
                <a:solidFill>
                  <a:srgbClr val="000000"/>
                </a:solidFill>
                <a:latin typeface="Arial" charset="0"/>
              </a:defRPr>
            </a:lvl1pPr>
          </a:lstStyle>
          <a:p>
            <a:pPr>
              <a:defRPr/>
            </a:pPr>
            <a:r>
              <a:rPr lang="en-US"/>
              <a:t>Community Circle of Care, SAMHSA Site Visit, September 2010  r. 8/22/07</a:t>
            </a:r>
          </a:p>
        </p:txBody>
      </p:sp>
      <p:sp>
        <p:nvSpPr>
          <p:cNvPr id="1030" name="Rectangle 6"/>
          <p:cNvSpPr>
            <a:spLocks noGrp="1" noChangeArrowheads="1"/>
          </p:cNvSpPr>
          <p:nvPr>
            <p:ph type="sldNum" sz="quarter" idx="4"/>
          </p:nvPr>
        </p:nvSpPr>
        <p:spPr bwMode="auto">
          <a:xfrm>
            <a:off x="6551613" y="6245225"/>
            <a:ext cx="2136775" cy="476250"/>
          </a:xfrm>
          <a:prstGeom prst="rect">
            <a:avLst/>
          </a:prstGeom>
          <a:noFill/>
          <a:ln w="9525">
            <a:noFill/>
            <a:miter lim="800000"/>
            <a:headEnd/>
            <a:tailEnd/>
          </a:ln>
        </p:spPr>
        <p:txBody>
          <a:bodyPr vert="horz" wrap="square" lIns="78663" tIns="39333" rIns="78663" bIns="39333" numCol="1" anchor="t" anchorCtr="0" compatLnSpc="1">
            <a:prstTxWarp prst="textNoShape">
              <a:avLst/>
            </a:prstTxWarp>
          </a:bodyPr>
          <a:lstStyle>
            <a:lvl1pPr algn="r">
              <a:defRPr sz="1200">
                <a:solidFill>
                  <a:srgbClr val="000000"/>
                </a:solidFill>
                <a:latin typeface="Arial" charset="0"/>
              </a:defRPr>
            </a:lvl1pPr>
          </a:lstStyle>
          <a:p>
            <a:pPr>
              <a:defRPr/>
            </a:pPr>
            <a:fld id="{BD823B22-B053-49DB-9198-05DBB654C1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Lst>
  <p:timing>
    <p:tnLst>
      <p:par>
        <p:cTn id="1" dur="indefinite" restart="never" nodeType="tmRoot"/>
      </p:par>
    </p:tnLst>
  </p:timing>
  <p:hf hdr="0" ftr="0" dt="0"/>
  <p:txStyles>
    <p:titleStyle>
      <a:lvl1pPr algn="ctr" defTabSz="787400" rtl="0" eaLnBrk="0" fontAlgn="base" hangingPunct="0">
        <a:spcBef>
          <a:spcPct val="0"/>
        </a:spcBef>
        <a:spcAft>
          <a:spcPct val="0"/>
        </a:spcAft>
        <a:defRPr sz="3800">
          <a:solidFill>
            <a:schemeClr val="tx2"/>
          </a:solidFill>
          <a:latin typeface="+mj-lt"/>
          <a:ea typeface="+mj-ea"/>
          <a:cs typeface="+mj-cs"/>
        </a:defRPr>
      </a:lvl1pPr>
      <a:lvl2pPr algn="ctr" defTabSz="787400" rtl="0" eaLnBrk="0" fontAlgn="base" hangingPunct="0">
        <a:spcBef>
          <a:spcPct val="0"/>
        </a:spcBef>
        <a:spcAft>
          <a:spcPct val="0"/>
        </a:spcAft>
        <a:defRPr sz="3800">
          <a:solidFill>
            <a:schemeClr val="tx2"/>
          </a:solidFill>
          <a:latin typeface="Arial" charset="0"/>
          <a:cs typeface="Arial" charset="0"/>
        </a:defRPr>
      </a:lvl2pPr>
      <a:lvl3pPr algn="ctr" defTabSz="787400" rtl="0" eaLnBrk="0" fontAlgn="base" hangingPunct="0">
        <a:spcBef>
          <a:spcPct val="0"/>
        </a:spcBef>
        <a:spcAft>
          <a:spcPct val="0"/>
        </a:spcAft>
        <a:defRPr sz="3800">
          <a:solidFill>
            <a:schemeClr val="tx2"/>
          </a:solidFill>
          <a:latin typeface="Arial" charset="0"/>
          <a:cs typeface="Arial" charset="0"/>
        </a:defRPr>
      </a:lvl3pPr>
      <a:lvl4pPr algn="ctr" defTabSz="787400" rtl="0" eaLnBrk="0" fontAlgn="base" hangingPunct="0">
        <a:spcBef>
          <a:spcPct val="0"/>
        </a:spcBef>
        <a:spcAft>
          <a:spcPct val="0"/>
        </a:spcAft>
        <a:defRPr sz="3800">
          <a:solidFill>
            <a:schemeClr val="tx2"/>
          </a:solidFill>
          <a:latin typeface="Arial" charset="0"/>
          <a:cs typeface="Arial" charset="0"/>
        </a:defRPr>
      </a:lvl4pPr>
      <a:lvl5pPr algn="ctr" defTabSz="787400" rtl="0" eaLnBrk="0" fontAlgn="base" hangingPunct="0">
        <a:spcBef>
          <a:spcPct val="0"/>
        </a:spcBef>
        <a:spcAft>
          <a:spcPct val="0"/>
        </a:spcAft>
        <a:defRPr sz="3800">
          <a:solidFill>
            <a:schemeClr val="tx2"/>
          </a:solidFill>
          <a:latin typeface="Arial" charset="0"/>
          <a:cs typeface="Arial" charset="0"/>
        </a:defRPr>
      </a:lvl5pPr>
      <a:lvl6pPr marL="457200" algn="ctr" defTabSz="787400" rtl="0" fontAlgn="base">
        <a:spcBef>
          <a:spcPct val="0"/>
        </a:spcBef>
        <a:spcAft>
          <a:spcPct val="0"/>
        </a:spcAft>
        <a:defRPr sz="3800">
          <a:solidFill>
            <a:schemeClr val="tx2"/>
          </a:solidFill>
          <a:latin typeface="Arial" charset="0"/>
          <a:cs typeface="Arial" charset="0"/>
        </a:defRPr>
      </a:lvl6pPr>
      <a:lvl7pPr marL="914400" algn="ctr" defTabSz="787400" rtl="0" fontAlgn="base">
        <a:spcBef>
          <a:spcPct val="0"/>
        </a:spcBef>
        <a:spcAft>
          <a:spcPct val="0"/>
        </a:spcAft>
        <a:defRPr sz="3800">
          <a:solidFill>
            <a:schemeClr val="tx2"/>
          </a:solidFill>
          <a:latin typeface="Arial" charset="0"/>
          <a:cs typeface="Arial" charset="0"/>
        </a:defRPr>
      </a:lvl7pPr>
      <a:lvl8pPr marL="1371600" algn="ctr" defTabSz="787400" rtl="0" fontAlgn="base">
        <a:spcBef>
          <a:spcPct val="0"/>
        </a:spcBef>
        <a:spcAft>
          <a:spcPct val="0"/>
        </a:spcAft>
        <a:defRPr sz="3800">
          <a:solidFill>
            <a:schemeClr val="tx2"/>
          </a:solidFill>
          <a:latin typeface="Arial" charset="0"/>
          <a:cs typeface="Arial" charset="0"/>
        </a:defRPr>
      </a:lvl8pPr>
      <a:lvl9pPr marL="1828800" algn="ctr" defTabSz="787400" rtl="0" fontAlgn="base">
        <a:spcBef>
          <a:spcPct val="0"/>
        </a:spcBef>
        <a:spcAft>
          <a:spcPct val="0"/>
        </a:spcAft>
        <a:defRPr sz="3800">
          <a:solidFill>
            <a:schemeClr val="tx2"/>
          </a:solidFill>
          <a:latin typeface="Arial" charset="0"/>
          <a:cs typeface="Arial" charset="0"/>
        </a:defRPr>
      </a:lvl9pPr>
    </p:titleStyle>
    <p:bodyStyle>
      <a:lvl1pPr marL="295275" indent="-295275" algn="l" defTabSz="787400" rtl="0" eaLnBrk="0" fontAlgn="base" hangingPunct="0">
        <a:spcBef>
          <a:spcPct val="20000"/>
        </a:spcBef>
        <a:spcAft>
          <a:spcPct val="0"/>
        </a:spcAft>
        <a:buChar char="•"/>
        <a:defRPr sz="2800">
          <a:solidFill>
            <a:schemeClr val="tx1"/>
          </a:solidFill>
          <a:latin typeface="+mn-lt"/>
          <a:ea typeface="+mn-ea"/>
          <a:cs typeface="+mn-cs"/>
        </a:defRPr>
      </a:lvl1pPr>
      <a:lvl2pPr marL="639763" indent="-247650" algn="l" defTabSz="787400" rtl="0" eaLnBrk="0" fontAlgn="base" hangingPunct="0">
        <a:spcBef>
          <a:spcPct val="20000"/>
        </a:spcBef>
        <a:spcAft>
          <a:spcPct val="0"/>
        </a:spcAft>
        <a:buChar char="–"/>
        <a:defRPr sz="2400">
          <a:solidFill>
            <a:schemeClr val="tx1"/>
          </a:solidFill>
          <a:latin typeface="+mn-lt"/>
          <a:cs typeface="+mn-cs"/>
        </a:defRPr>
      </a:lvl2pPr>
      <a:lvl3pPr marL="982663" indent="-195263" algn="l" defTabSz="787400" rtl="0" eaLnBrk="0" fontAlgn="base" hangingPunct="0">
        <a:spcBef>
          <a:spcPct val="20000"/>
        </a:spcBef>
        <a:spcAft>
          <a:spcPct val="0"/>
        </a:spcAft>
        <a:buChar char="•"/>
        <a:defRPr sz="2000">
          <a:solidFill>
            <a:schemeClr val="tx1"/>
          </a:solidFill>
          <a:latin typeface="+mn-lt"/>
          <a:cs typeface="+mn-cs"/>
        </a:defRPr>
      </a:lvl3pPr>
      <a:lvl4pPr marL="1377950" indent="-198438" algn="l" defTabSz="787400" rtl="0" eaLnBrk="0" fontAlgn="base" hangingPunct="0">
        <a:spcBef>
          <a:spcPct val="20000"/>
        </a:spcBef>
        <a:spcAft>
          <a:spcPct val="0"/>
        </a:spcAft>
        <a:buChar char="–"/>
        <a:defRPr sz="1700">
          <a:solidFill>
            <a:schemeClr val="tx1"/>
          </a:solidFill>
          <a:latin typeface="+mn-lt"/>
          <a:cs typeface="+mn-cs"/>
        </a:defRPr>
      </a:lvl4pPr>
      <a:lvl5pPr marL="1770063" indent="-196850" algn="l" defTabSz="787400" rtl="0" eaLnBrk="0" fontAlgn="base" hangingPunct="0">
        <a:spcBef>
          <a:spcPct val="20000"/>
        </a:spcBef>
        <a:spcAft>
          <a:spcPct val="0"/>
        </a:spcAft>
        <a:buChar char="»"/>
        <a:defRPr sz="1700">
          <a:solidFill>
            <a:schemeClr val="tx1"/>
          </a:solidFill>
          <a:latin typeface="+mn-lt"/>
          <a:cs typeface="+mn-cs"/>
        </a:defRPr>
      </a:lvl5pPr>
      <a:lvl6pPr marL="2227263" indent="-196850" algn="l" defTabSz="787400" rtl="0" fontAlgn="base">
        <a:spcBef>
          <a:spcPct val="20000"/>
        </a:spcBef>
        <a:spcAft>
          <a:spcPct val="0"/>
        </a:spcAft>
        <a:buChar char="»"/>
        <a:defRPr sz="1700">
          <a:solidFill>
            <a:schemeClr val="tx1"/>
          </a:solidFill>
          <a:latin typeface="+mn-lt"/>
          <a:cs typeface="+mn-cs"/>
        </a:defRPr>
      </a:lvl6pPr>
      <a:lvl7pPr marL="2684463" indent="-196850" algn="l" defTabSz="787400" rtl="0" fontAlgn="base">
        <a:spcBef>
          <a:spcPct val="20000"/>
        </a:spcBef>
        <a:spcAft>
          <a:spcPct val="0"/>
        </a:spcAft>
        <a:buChar char="»"/>
        <a:defRPr sz="1700">
          <a:solidFill>
            <a:schemeClr val="tx1"/>
          </a:solidFill>
          <a:latin typeface="+mn-lt"/>
          <a:cs typeface="+mn-cs"/>
        </a:defRPr>
      </a:lvl7pPr>
      <a:lvl8pPr marL="3141663" indent="-196850" algn="l" defTabSz="787400" rtl="0" fontAlgn="base">
        <a:spcBef>
          <a:spcPct val="20000"/>
        </a:spcBef>
        <a:spcAft>
          <a:spcPct val="0"/>
        </a:spcAft>
        <a:buChar char="»"/>
        <a:defRPr sz="1700">
          <a:solidFill>
            <a:schemeClr val="tx1"/>
          </a:solidFill>
          <a:latin typeface="+mn-lt"/>
          <a:cs typeface="+mn-cs"/>
        </a:defRPr>
      </a:lvl8pPr>
      <a:lvl9pPr marL="3598863" indent="-196850" algn="l" defTabSz="787400"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301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white">
                    <a:tint val="75000"/>
                  </a:prstClr>
                </a:solidFill>
                <a:cs typeface="Arial"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white">
                    <a:tint val="75000"/>
                  </a:prstClr>
                </a:solidFill>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white">
                    <a:tint val="75000"/>
                  </a:prstClr>
                </a:solidFill>
                <a:cs typeface="Arial" pitchFamily="34" charset="0"/>
              </a:defRPr>
            </a:lvl1pPr>
          </a:lstStyle>
          <a:p>
            <a:pPr>
              <a:defRPr/>
            </a:pPr>
            <a:fld id="{4742B7AB-AE30-48D6-8541-004E56FBA5E2}"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021" r:id="rId1"/>
    <p:sldLayoutId id="2147484020" r:id="rId2"/>
    <p:sldLayoutId id="2147484019" r:id="rId3"/>
    <p:sldLayoutId id="2147484018" r:id="rId4"/>
    <p:sldLayoutId id="2147484017" r:id="rId5"/>
    <p:sldLayoutId id="2147484016" r:id="rId6"/>
    <p:sldLayoutId id="2147484015" r:id="rId7"/>
    <p:sldLayoutId id="2147484014" r:id="rId8"/>
    <p:sldLayoutId id="2147484013" r:id="rId9"/>
    <p:sldLayoutId id="2147484012" r:id="rId10"/>
    <p:sldLayoutId id="2147484011" r:id="rId11"/>
    <p:sldLayoutId id="214748406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Text Box 7"/>
          <p:cNvSpPr txBox="1">
            <a:spLocks noChangeArrowheads="1"/>
          </p:cNvSpPr>
          <p:nvPr/>
        </p:nvSpPr>
        <p:spPr bwMode="auto">
          <a:xfrm>
            <a:off x="-28575" y="6680200"/>
            <a:ext cx="1190625" cy="168275"/>
          </a:xfrm>
          <a:prstGeom prst="rect">
            <a:avLst/>
          </a:prstGeom>
          <a:noFill/>
          <a:ln w="9525">
            <a:noFill/>
            <a:miter lim="800000"/>
            <a:headEnd/>
            <a:tailEnd/>
          </a:ln>
          <a:effectLst/>
        </p:spPr>
        <p:txBody>
          <a:bodyPr wrap="none">
            <a:spAutoFit/>
          </a:bodyPr>
          <a:lstStyle/>
          <a:p>
            <a:pPr>
              <a:defRPr/>
            </a:pPr>
            <a:r>
              <a:rPr lang="en-US" sz="500" dirty="0">
                <a:solidFill>
                  <a:srgbClr val="000000"/>
                </a:solidFill>
                <a:latin typeface="Arial" charset="0"/>
                <a:cs typeface="Arial"/>
              </a:rPr>
              <a:t>PRES0518 Family Advisory Council</a:t>
            </a:r>
          </a:p>
        </p:txBody>
      </p:sp>
      <p:pic>
        <p:nvPicPr>
          <p:cNvPr id="56323" name="Picture 8" descr="CHI Quilt Blocks VERT WM"/>
          <p:cNvPicPr>
            <a:picLocks noChangeAspect="1" noChangeArrowheads="1"/>
          </p:cNvPicPr>
          <p:nvPr/>
        </p:nvPicPr>
        <p:blipFill>
          <a:blip r:embed="rId13"/>
          <a:srcRect/>
          <a:stretch>
            <a:fillRect/>
          </a:stretch>
        </p:blipFill>
        <p:spPr bwMode="auto">
          <a:xfrm>
            <a:off x="304800" y="1597025"/>
            <a:ext cx="1889125" cy="4727575"/>
          </a:xfrm>
          <a:prstGeom prst="rect">
            <a:avLst/>
          </a:prstGeom>
          <a:noFill/>
          <a:ln w="9525">
            <a:noFill/>
            <a:miter lim="800000"/>
            <a:headEnd/>
            <a:tailEnd/>
          </a:ln>
        </p:spPr>
      </p:pic>
      <p:pic>
        <p:nvPicPr>
          <p:cNvPr id="56324" name="Picture 9" descr="UICH LogoFINAL"/>
          <p:cNvPicPr>
            <a:picLocks noChangeAspect="1" noChangeArrowheads="1"/>
          </p:cNvPicPr>
          <p:nvPr/>
        </p:nvPicPr>
        <p:blipFill>
          <a:blip r:embed="rId14"/>
          <a:srcRect/>
          <a:stretch>
            <a:fillRect/>
          </a:stretch>
        </p:blipFill>
        <p:spPr bwMode="auto">
          <a:xfrm>
            <a:off x="7315200" y="141288"/>
            <a:ext cx="1676400" cy="925512"/>
          </a:xfrm>
          <a:prstGeom prst="rect">
            <a:avLst/>
          </a:prstGeom>
          <a:noFill/>
          <a:ln w="9525">
            <a:noFill/>
            <a:miter lim="800000"/>
            <a:headEnd/>
            <a:tailEnd/>
          </a:ln>
        </p:spPr>
      </p:pic>
      <p:sp>
        <p:nvSpPr>
          <p:cNvPr id="56325"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632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1"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2" name="Rectangle 6"/>
          <p:cNvSpPr>
            <a:spLocks noGrp="1" noChangeArrowheads="1"/>
          </p:cNvSpPr>
          <p:nvPr>
            <p:ph type="sldNum" sz="quarter" idx="4"/>
          </p:nvPr>
        </p:nvSpPr>
        <p:spPr bwMode="auto">
          <a:xfrm>
            <a:off x="7031038" y="6630988"/>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900">
                <a:solidFill>
                  <a:srgbClr val="000000"/>
                </a:solidFill>
                <a:latin typeface="Arial" charset="0"/>
                <a:cs typeface="+mn-cs"/>
              </a:defRPr>
            </a:lvl1pPr>
          </a:lstStyle>
          <a:p>
            <a:pPr>
              <a:defRPr/>
            </a:pPr>
            <a:fld id="{C2E3ECED-4245-47FE-841B-0EFFCD30E21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ransition spd="slow"/>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86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2"/>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Garamond" pitchFamily="18" charset="0"/>
                <a:cs typeface="Arial" pitchFamily="34" charset="0"/>
              </a:defRPr>
            </a:lvl1pPr>
          </a:lstStyle>
          <a:p>
            <a:pPr>
              <a:defRPr/>
            </a:pPr>
            <a:endParaRPr lang="en-US"/>
          </a:p>
        </p:txBody>
      </p:sp>
      <p:sp>
        <p:nvSpPr>
          <p:cNvPr id="8" name="Footer Placeholder 3"/>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Garamond" pitchFamily="18" charset="0"/>
                <a:cs typeface="Arial" pitchFamily="34" charset="0"/>
              </a:defRPr>
            </a:lvl1pPr>
          </a:lstStyle>
          <a:p>
            <a:pPr>
              <a:defRPr/>
            </a:pPr>
            <a:endParaRPr lang="en-US"/>
          </a:p>
        </p:txBody>
      </p:sp>
      <p:sp>
        <p:nvSpPr>
          <p:cNvPr id="9" name="Slide Number Placeholder 4"/>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Garamond" pitchFamily="18" charset="0"/>
                <a:cs typeface="Arial" pitchFamily="34" charset="0"/>
              </a:defRPr>
            </a:lvl1pPr>
          </a:lstStyle>
          <a:p>
            <a:pPr>
              <a:defRPr/>
            </a:pPr>
            <a:fld id="{2BC230EC-76FD-4962-B561-361732F91D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2" r:id="rId2"/>
    <p:sldLayoutId id="2147484031" r:id="rId3"/>
    <p:sldLayoutId id="2147484030" r:id="rId4"/>
    <p:sldLayoutId id="2147484029" r:id="rId5"/>
    <p:sldLayoutId id="2147484028" r:id="rId6"/>
    <p:sldLayoutId id="2147484027" r:id="rId7"/>
    <p:sldLayoutId id="2147484026" r:id="rId8"/>
    <p:sldLayoutId id="2147484025" r:id="rId9"/>
    <p:sldLayoutId id="2147484024" r:id="rId10"/>
    <p:sldLayoutId id="2147484023" r:id="rId11"/>
    <p:sldLayoutId id="2147484022" r:id="rId12"/>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Debra-waldron@uiowa.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media/media2.wmv"/><Relationship Id="rId7" Type="http://schemas.openxmlformats.org/officeDocument/2006/relationships/image" Target="../media/image5.emf"/><Relationship Id="rId2" Type="http://schemas.microsoft.com/office/2007/relationships/media" Target="../media/media2.wm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25.gif"/><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7.xml"/><Relationship Id="rId1" Type="http://schemas.openxmlformats.org/officeDocument/2006/relationships/vmlDrawing" Target="../drawings/vmlDrawing4.vml"/><Relationship Id="rId5" Type="http://schemas.openxmlformats.org/officeDocument/2006/relationships/image" Target="../media/image26.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wmf"/></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medicalboard.iowa.gov/"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46.png"/><Relationship Id="rId5" Type="http://schemas.openxmlformats.org/officeDocument/2006/relationships/image" Target="../media/image5.emf"/><Relationship Id="rId4"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3.xml"/><Relationship Id="rId1" Type="http://schemas.openxmlformats.org/officeDocument/2006/relationships/vmlDrawing" Target="../drawings/vmlDrawing6.vml"/><Relationship Id="rId5" Type="http://schemas.openxmlformats.org/officeDocument/2006/relationships/image" Target="../media/image47.png"/><Relationship Id="rId4" Type="http://schemas.openxmlformats.org/officeDocument/2006/relationships/oleObject" Target="../embeddings/oleObject6.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3.xml"/><Relationship Id="rId1" Type="http://schemas.openxmlformats.org/officeDocument/2006/relationships/vmlDrawing" Target="../drawings/vmlDrawing7.vml"/><Relationship Id="rId5" Type="http://schemas.openxmlformats.org/officeDocument/2006/relationships/image" Target="../media/image48.emf"/><Relationship Id="rId4"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5.xml"/><Relationship Id="rId1" Type="http://schemas.openxmlformats.org/officeDocument/2006/relationships/vmlDrawing" Target="../drawings/vmlDrawing8.vml"/><Relationship Id="rId5" Type="http://schemas.openxmlformats.org/officeDocument/2006/relationships/image" Target="../media/image49.emf"/><Relationship Id="rId4" Type="http://schemas.openxmlformats.org/officeDocument/2006/relationships/oleObject" Target="../embeddings/oleObject8.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5.xml"/><Relationship Id="rId1" Type="http://schemas.openxmlformats.org/officeDocument/2006/relationships/vmlDrawing" Target="../drawings/vmlDrawing9.vml"/><Relationship Id="rId5" Type="http://schemas.openxmlformats.org/officeDocument/2006/relationships/image" Target="../media/image50.emf"/><Relationship Id="rId4" Type="http://schemas.openxmlformats.org/officeDocument/2006/relationships/oleObject" Target="../embeddings/oleObject9.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0.xml"/><Relationship Id="rId1" Type="http://schemas.openxmlformats.org/officeDocument/2006/relationships/vmlDrawing" Target="../drawings/vmlDrawing10.vml"/><Relationship Id="rId5" Type="http://schemas.openxmlformats.org/officeDocument/2006/relationships/image" Target="../media/image51.emf"/><Relationship Id="rId4" Type="http://schemas.openxmlformats.org/officeDocument/2006/relationships/oleObject" Target="../embeddings/oleObject10.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0.xml"/><Relationship Id="rId1" Type="http://schemas.openxmlformats.org/officeDocument/2006/relationships/vmlDrawing" Target="../drawings/vmlDrawing11.vml"/><Relationship Id="rId5" Type="http://schemas.openxmlformats.org/officeDocument/2006/relationships/image" Target="../media/image52.emf"/><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hyperlink" Target="mailto:Debra-waldron@uiowa.edu" TargetMode="External"/><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7.xml"/><Relationship Id="rId7" Type="http://schemas.openxmlformats.org/officeDocument/2006/relationships/hyperlink" Target="http://www.uihealthcare.com/depts/uichildrenshospital/" TargetMode="Externa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hyperlink" Target="http://www.uihealthcare.com/depts/state/chsc/" TargetMode="External"/><Relationship Id="rId10" Type="http://schemas.openxmlformats.org/officeDocument/2006/relationships/image" Target="../media/image5.emf"/><Relationship Id="rId4" Type="http://schemas.openxmlformats.org/officeDocument/2006/relationships/image" Target="../media/image10.png"/><Relationship Id="rId9"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33400"/>
            <a:ext cx="9144000" cy="1143000"/>
          </a:xfrm>
          <a:noFill/>
        </p:spPr>
        <p:style>
          <a:lnRef idx="2">
            <a:schemeClr val="accent1"/>
          </a:lnRef>
          <a:fillRef idx="1">
            <a:schemeClr val="lt1"/>
          </a:fillRef>
          <a:effectRef idx="0">
            <a:schemeClr val="accent1"/>
          </a:effectRef>
          <a:fontRef idx="minor">
            <a:schemeClr val="dk1"/>
          </a:fontRef>
        </p:style>
        <p:txBody>
          <a:bodyPr>
            <a:normAutofit fontScale="90000"/>
          </a:bodyPr>
          <a:lstStyle/>
          <a:p>
            <a:pPr eaLnBrk="1" hangingPunct="1">
              <a:defRPr/>
            </a:pPr>
            <a:r>
              <a:rPr lang="en-US" sz="3600" smtClean="0">
                <a:solidFill>
                  <a:schemeClr val="tx1"/>
                </a:solidFill>
              </a:rPr>
              <a:t>Community Circle of Care</a:t>
            </a:r>
            <a:br>
              <a:rPr lang="en-US" sz="3600" smtClean="0">
                <a:solidFill>
                  <a:schemeClr val="tx1"/>
                </a:solidFill>
              </a:rPr>
            </a:br>
            <a:r>
              <a:rPr lang="en-US" sz="3600" smtClean="0">
                <a:solidFill>
                  <a:schemeClr val="tx1"/>
                </a:solidFill>
              </a:rPr>
              <a:t>Iowa’s System of Care Demonstration Project</a:t>
            </a:r>
          </a:p>
        </p:txBody>
      </p:sp>
      <p:pic>
        <p:nvPicPr>
          <p:cNvPr id="83970" name="Picture 7" descr="C:\Documents and Settings\vmiene\Desktop\power points\CHSC.ccc logo.png"/>
          <p:cNvPicPr>
            <a:picLocks noChangeAspect="1" noChangeArrowheads="1"/>
          </p:cNvPicPr>
          <p:nvPr/>
        </p:nvPicPr>
        <p:blipFill>
          <a:blip r:embed="rId3"/>
          <a:srcRect/>
          <a:stretch>
            <a:fillRect/>
          </a:stretch>
        </p:blipFill>
        <p:spPr bwMode="auto">
          <a:xfrm>
            <a:off x="5410200" y="2819400"/>
            <a:ext cx="2438400" cy="2438400"/>
          </a:xfrm>
          <a:prstGeom prst="rect">
            <a:avLst/>
          </a:prstGeom>
          <a:noFill/>
          <a:ln w="9525">
            <a:noFill/>
            <a:miter lim="800000"/>
            <a:headEnd/>
            <a:tailEnd/>
          </a:ln>
        </p:spPr>
      </p:pic>
      <p:sp>
        <p:nvSpPr>
          <p:cNvPr id="83971" name="Rectangle 4"/>
          <p:cNvSpPr>
            <a:spLocks noChangeArrowheads="1"/>
          </p:cNvSpPr>
          <p:nvPr/>
        </p:nvSpPr>
        <p:spPr bwMode="auto">
          <a:xfrm>
            <a:off x="609600" y="2286000"/>
            <a:ext cx="4572000" cy="1314450"/>
          </a:xfrm>
          <a:prstGeom prst="rect">
            <a:avLst/>
          </a:prstGeom>
          <a:noFill/>
          <a:ln w="9525">
            <a:noFill/>
            <a:miter lim="800000"/>
            <a:headEnd/>
            <a:tailEnd/>
          </a:ln>
        </p:spPr>
        <p:txBody>
          <a:bodyPr>
            <a:spAutoFit/>
          </a:bodyPr>
          <a:lstStyle/>
          <a:p>
            <a:pPr lvl="2"/>
            <a:r>
              <a:rPr lang="en-US" sz="1600" b="1"/>
              <a:t>Debra Waldron, MD, MPH,FAAP</a:t>
            </a:r>
          </a:p>
          <a:p>
            <a:pPr lvl="2"/>
            <a:r>
              <a:rPr lang="en-US" sz="1600" b="1"/>
              <a:t>Director and Chief Medical Officer</a:t>
            </a:r>
          </a:p>
          <a:p>
            <a:pPr lvl="2"/>
            <a:r>
              <a:rPr lang="en-US" sz="1600" b="1"/>
              <a:t>Child Health Specialty Clinics </a:t>
            </a:r>
          </a:p>
          <a:p>
            <a:pPr lvl="2"/>
            <a:r>
              <a:rPr lang="en-US" sz="1600" b="1"/>
              <a:t>University of Iowa Children’s Hospital</a:t>
            </a:r>
          </a:p>
          <a:p>
            <a:pPr lvl="2"/>
            <a:r>
              <a:rPr lang="en-US" sz="1600" b="1"/>
              <a:t>	  </a:t>
            </a:r>
            <a:r>
              <a:rPr lang="en-US" sz="1600" b="1">
                <a:hlinkClick r:id="rId4"/>
              </a:rPr>
              <a:t>Debra-waldron@uiowa.edu</a:t>
            </a:r>
            <a:endParaRPr lang="en-US" sz="1600" b="1"/>
          </a:p>
        </p:txBody>
      </p:sp>
      <p:sp>
        <p:nvSpPr>
          <p:cNvPr id="83972" name="Rectangle 5"/>
          <p:cNvSpPr>
            <a:spLocks noChangeArrowheads="1"/>
          </p:cNvSpPr>
          <p:nvPr/>
        </p:nvSpPr>
        <p:spPr bwMode="auto">
          <a:xfrm>
            <a:off x="457200" y="4191000"/>
            <a:ext cx="4572000" cy="1803400"/>
          </a:xfrm>
          <a:prstGeom prst="rect">
            <a:avLst/>
          </a:prstGeom>
          <a:noFill/>
          <a:ln w="9525">
            <a:noFill/>
            <a:miter lim="800000"/>
            <a:headEnd/>
            <a:tailEnd/>
          </a:ln>
        </p:spPr>
        <p:txBody>
          <a:bodyPr>
            <a:spAutoFit/>
          </a:bodyPr>
          <a:lstStyle/>
          <a:p>
            <a:pPr lvl="2"/>
            <a:r>
              <a:rPr lang="en-US" sz="1600" b="1"/>
              <a:t>Robert Bacon, Director</a:t>
            </a:r>
          </a:p>
          <a:p>
            <a:pPr lvl="2"/>
            <a:r>
              <a:rPr lang="en-US" sz="1600" b="1"/>
              <a:t>Iowa’s University Center for Excellence</a:t>
            </a:r>
          </a:p>
          <a:p>
            <a:pPr lvl="2"/>
            <a:r>
              <a:rPr lang="en-US" sz="1600" b="1"/>
              <a:t>         on Disabilities</a:t>
            </a:r>
          </a:p>
          <a:p>
            <a:pPr lvl="2"/>
            <a:r>
              <a:rPr lang="en-US" sz="1600" b="1"/>
              <a:t> Center for Disabilities and </a:t>
            </a:r>
          </a:p>
          <a:p>
            <a:pPr lvl="2"/>
            <a:r>
              <a:rPr lang="en-US" sz="1600" b="1"/>
              <a:t>         Development</a:t>
            </a:r>
          </a:p>
          <a:p>
            <a:pPr lvl="2"/>
            <a:r>
              <a:rPr lang="en-US" sz="1600" b="1"/>
              <a:t> University of Iowa Children’s Hospital</a:t>
            </a:r>
          </a:p>
          <a:p>
            <a:pPr lvl="2"/>
            <a:r>
              <a:rPr lang="en-US" sz="1600" b="1"/>
              <a:t>	  Robert-bacon</a:t>
            </a:r>
            <a:r>
              <a:rPr lang="en-US" sz="1600" b="1">
                <a:hlinkClick r:id="rId4"/>
              </a:rPr>
              <a:t>@uiowa.edu</a:t>
            </a:r>
            <a:endParaRPr lang="en-US" sz="1600" b="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Rot="1" noChangeArrowheads="1"/>
          </p:cNvSpPr>
          <p:nvPr>
            <p:ph type="title"/>
          </p:nvPr>
        </p:nvSpPr>
        <p:spPr/>
        <p:txBody>
          <a:bodyPr/>
          <a:lstStyle/>
          <a:p>
            <a:pPr eaLnBrk="1" hangingPunct="1"/>
            <a:r>
              <a:rPr lang="en-US" smtClean="0"/>
              <a:t>What is a System of Care?</a:t>
            </a:r>
          </a:p>
        </p:txBody>
      </p:sp>
      <p:sp>
        <p:nvSpPr>
          <p:cNvPr id="50178" name="Rectangle 3"/>
          <p:cNvSpPr>
            <a:spLocks noGrp="1" noChangeArrowheads="1"/>
          </p:cNvSpPr>
          <p:nvPr>
            <p:ph type="body" idx="1"/>
          </p:nvPr>
        </p:nvSpPr>
        <p:spPr/>
        <p:txBody>
          <a:bodyPr rtlCol="0">
            <a:normAutofit lnSpcReduction="10000"/>
          </a:bodyPr>
          <a:lstStyle/>
          <a:p>
            <a:pPr eaLnBrk="1" fontAlgn="auto" hangingPunct="1">
              <a:lnSpc>
                <a:spcPct val="90000"/>
              </a:lnSpc>
              <a:spcAft>
                <a:spcPts val="0"/>
              </a:spcAft>
              <a:buFont typeface="Arial" pitchFamily="34" charset="0"/>
              <a:buChar char="•"/>
              <a:defRPr/>
            </a:pPr>
            <a:r>
              <a:rPr lang="en-US" sz="2800" dirty="0" smtClean="0"/>
              <a:t>A “System of Care” is an organizational philosophy and framework that involves collaboration across agencies, families, and youth for the purpose of improving access and expanding the array of coordinated community-based, culturally and linguistically competent services and supports for children and youth with a serious emotional disturbance and their families.  Systems of Care have specific values that must be adhered to in order to form an enduring and transforming system.</a:t>
            </a:r>
          </a:p>
          <a:p>
            <a:pPr eaLnBrk="1" fontAlgn="auto" hangingPunct="1">
              <a:lnSpc>
                <a:spcPct val="90000"/>
              </a:lnSpc>
              <a:spcAft>
                <a:spcPts val="0"/>
              </a:spcAft>
              <a:buFont typeface="Wingdings" pitchFamily="2" charset="2"/>
              <a:buNone/>
              <a:defRPr/>
            </a:pPr>
            <a:endParaRPr lang="en-US" sz="2800" dirty="0" smtClean="0"/>
          </a:p>
          <a:p>
            <a:pPr eaLnBrk="1" fontAlgn="auto" hangingPunct="1">
              <a:lnSpc>
                <a:spcPct val="90000"/>
              </a:lnSpc>
              <a:spcAft>
                <a:spcPts val="0"/>
              </a:spcAft>
              <a:buFont typeface="Wingdings" pitchFamily="2" charset="2"/>
              <a:buNone/>
              <a:defRPr/>
            </a:pPr>
            <a:r>
              <a:rPr lang="en-US" sz="1200" dirty="0" smtClean="0"/>
              <a:t>www.samhsa.gov 2009</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Rot="1" noChangeArrowheads="1"/>
          </p:cNvSpPr>
          <p:nvPr>
            <p:ph type="title" idx="4294967295"/>
          </p:nvPr>
        </p:nvSpPr>
        <p:spPr>
          <a:xfrm>
            <a:off x="0" y="274638"/>
            <a:ext cx="8229600" cy="1143000"/>
          </a:xfrm>
        </p:spPr>
        <p:txBody>
          <a:bodyPr/>
          <a:lstStyle/>
          <a:p>
            <a:pPr eaLnBrk="1" hangingPunct="1"/>
            <a:r>
              <a:rPr lang="en-US" sz="3200" smtClean="0"/>
              <a:t>Iowa’s Vision for an Integrated System of Care for Children with Special Healthcare needs.</a:t>
            </a:r>
          </a:p>
        </p:txBody>
      </p:sp>
      <p:sp>
        <p:nvSpPr>
          <p:cNvPr id="328706" name="Rectangle 3"/>
          <p:cNvSpPr>
            <a:spLocks noGrp="1" noChangeArrowheads="1"/>
          </p:cNvSpPr>
          <p:nvPr>
            <p:ph type="body" sz="half" idx="4294967295"/>
          </p:nvPr>
        </p:nvSpPr>
        <p:spPr>
          <a:xfrm>
            <a:off x="457200" y="1600200"/>
            <a:ext cx="4038600" cy="4525963"/>
          </a:xfrm>
        </p:spPr>
        <p:txBody>
          <a:bodyPr/>
          <a:lstStyle/>
          <a:p>
            <a:pPr eaLnBrk="1" hangingPunct="1">
              <a:lnSpc>
                <a:spcPct val="90000"/>
              </a:lnSpc>
            </a:pPr>
            <a:r>
              <a:rPr lang="en-US" sz="2800" b="1" smtClean="0"/>
              <a:t>Children's Oversight Commission Model</a:t>
            </a:r>
          </a:p>
          <a:p>
            <a:pPr lvl="1" eaLnBrk="1" hangingPunct="1">
              <a:lnSpc>
                <a:spcPct val="90000"/>
              </a:lnSpc>
            </a:pPr>
            <a:r>
              <a:rPr lang="en-US" sz="2400" smtClean="0"/>
              <a:t>Lighthouse – no wrong door</a:t>
            </a:r>
          </a:p>
          <a:p>
            <a:pPr lvl="1" eaLnBrk="1" hangingPunct="1">
              <a:lnSpc>
                <a:spcPct val="90000"/>
              </a:lnSpc>
            </a:pPr>
            <a:r>
              <a:rPr lang="en-US" sz="2400" smtClean="0"/>
              <a:t>Navigators</a:t>
            </a:r>
          </a:p>
          <a:p>
            <a:pPr lvl="1" eaLnBrk="1" hangingPunct="1">
              <a:lnSpc>
                <a:spcPct val="90000"/>
              </a:lnSpc>
            </a:pPr>
            <a:r>
              <a:rPr lang="en-US" sz="2400" smtClean="0"/>
              <a:t>Coordinated care plan of services, supports, and resources</a:t>
            </a:r>
          </a:p>
          <a:p>
            <a:pPr lvl="1" eaLnBrk="1" hangingPunct="1">
              <a:lnSpc>
                <a:spcPct val="90000"/>
              </a:lnSpc>
            </a:pPr>
            <a:r>
              <a:rPr lang="en-US" sz="2400" smtClean="0"/>
              <a:t>Governance structure</a:t>
            </a:r>
          </a:p>
          <a:p>
            <a:pPr lvl="1" eaLnBrk="1" hangingPunct="1">
              <a:lnSpc>
                <a:spcPct val="90000"/>
              </a:lnSpc>
            </a:pPr>
            <a:r>
              <a:rPr lang="en-US" sz="2400" smtClean="0"/>
              <a:t>Family Driven</a:t>
            </a:r>
          </a:p>
          <a:p>
            <a:pPr lvl="1" eaLnBrk="1" hangingPunct="1">
              <a:lnSpc>
                <a:spcPct val="90000"/>
              </a:lnSpc>
            </a:pPr>
            <a:r>
              <a:rPr lang="en-US" sz="2400" smtClean="0"/>
              <a:t>Youth Guided</a:t>
            </a:r>
          </a:p>
          <a:p>
            <a:pPr eaLnBrk="1" hangingPunct="1">
              <a:lnSpc>
                <a:spcPct val="90000"/>
              </a:lnSpc>
            </a:pPr>
            <a:endParaRPr lang="en-US" sz="2400" smtClean="0"/>
          </a:p>
        </p:txBody>
      </p:sp>
      <p:sp>
        <p:nvSpPr>
          <p:cNvPr id="74756" name="Rectangle 4"/>
          <p:cNvSpPr>
            <a:spLocks noGrp="1" noChangeArrowheads="1"/>
          </p:cNvSpPr>
          <p:nvPr>
            <p:ph type="body" sz="half" idx="4294967295"/>
          </p:nvPr>
        </p:nvSpPr>
        <p:spPr>
          <a:xfrm>
            <a:off x="4800600" y="1600200"/>
            <a:ext cx="4038600" cy="4525963"/>
          </a:xfrm>
        </p:spPr>
        <p:txBody>
          <a:bodyPr rtlCol="0">
            <a:normAutofit fontScale="92500"/>
          </a:bodyPr>
          <a:lstStyle/>
          <a:p>
            <a:pPr eaLnBrk="1" fontAlgn="auto" hangingPunct="1">
              <a:lnSpc>
                <a:spcPct val="80000"/>
              </a:lnSpc>
              <a:spcAft>
                <a:spcPts val="0"/>
              </a:spcAft>
              <a:buFont typeface="Arial" pitchFamily="34" charset="0"/>
              <a:buChar char="•"/>
              <a:defRPr/>
            </a:pPr>
            <a:r>
              <a:rPr lang="en-US" sz="2800" b="1" dirty="0"/>
              <a:t>Community Circle of Care Model</a:t>
            </a:r>
          </a:p>
          <a:p>
            <a:pPr lvl="1" eaLnBrk="1" fontAlgn="auto" hangingPunct="1">
              <a:lnSpc>
                <a:spcPct val="80000"/>
              </a:lnSpc>
              <a:spcAft>
                <a:spcPts val="0"/>
              </a:spcAft>
              <a:buFont typeface="Arial" pitchFamily="34" charset="0"/>
              <a:buChar char="–"/>
              <a:defRPr/>
            </a:pPr>
            <a:r>
              <a:rPr lang="en-US" sz="2400" dirty="0"/>
              <a:t>Information and referral - No wrong door</a:t>
            </a:r>
          </a:p>
          <a:p>
            <a:pPr lvl="1" eaLnBrk="1" fontAlgn="auto" hangingPunct="1">
              <a:lnSpc>
                <a:spcPct val="80000"/>
              </a:lnSpc>
              <a:spcAft>
                <a:spcPts val="0"/>
              </a:spcAft>
              <a:buFont typeface="Arial" pitchFamily="34" charset="0"/>
              <a:buChar char="–"/>
              <a:defRPr/>
            </a:pPr>
            <a:r>
              <a:rPr lang="en-US" sz="2400" dirty="0"/>
              <a:t>Care coordinators</a:t>
            </a:r>
          </a:p>
          <a:p>
            <a:pPr lvl="1" eaLnBrk="1" fontAlgn="auto" hangingPunct="1">
              <a:lnSpc>
                <a:spcPct val="80000"/>
              </a:lnSpc>
              <a:spcAft>
                <a:spcPts val="0"/>
              </a:spcAft>
              <a:buFont typeface="Arial" pitchFamily="34" charset="0"/>
              <a:buChar char="–"/>
              <a:defRPr/>
            </a:pPr>
            <a:r>
              <a:rPr lang="en-US" sz="2400" dirty="0"/>
              <a:t>Individualized and coordinated Wrap Around plan for services and supports</a:t>
            </a:r>
          </a:p>
          <a:p>
            <a:pPr lvl="1" eaLnBrk="1" fontAlgn="auto" hangingPunct="1">
              <a:lnSpc>
                <a:spcPct val="80000"/>
              </a:lnSpc>
              <a:spcAft>
                <a:spcPts val="0"/>
              </a:spcAft>
              <a:buFont typeface="Arial" pitchFamily="34" charset="0"/>
              <a:buChar char="–"/>
              <a:defRPr/>
            </a:pPr>
            <a:r>
              <a:rPr lang="en-US" sz="2400" dirty="0"/>
              <a:t>Governance structure including local and regional advisory boards</a:t>
            </a:r>
          </a:p>
          <a:p>
            <a:pPr lvl="1" eaLnBrk="1" fontAlgn="auto" hangingPunct="1">
              <a:lnSpc>
                <a:spcPct val="80000"/>
              </a:lnSpc>
              <a:spcAft>
                <a:spcPts val="0"/>
              </a:spcAft>
              <a:buFont typeface="Arial" pitchFamily="34" charset="0"/>
              <a:buChar char="–"/>
              <a:defRPr/>
            </a:pPr>
            <a:r>
              <a:rPr lang="en-US" sz="2400" dirty="0"/>
              <a:t>Family Driven</a:t>
            </a:r>
          </a:p>
          <a:p>
            <a:pPr lvl="1" eaLnBrk="1" fontAlgn="auto" hangingPunct="1">
              <a:lnSpc>
                <a:spcPct val="80000"/>
              </a:lnSpc>
              <a:spcAft>
                <a:spcPts val="0"/>
              </a:spcAft>
              <a:buFont typeface="Arial" pitchFamily="34" charset="0"/>
              <a:buChar char="–"/>
              <a:defRPr/>
            </a:pPr>
            <a:r>
              <a:rPr lang="en-US" sz="2400" dirty="0"/>
              <a:t>Youth Guided</a:t>
            </a:r>
          </a:p>
          <a:p>
            <a:pPr lvl="1" eaLnBrk="1" fontAlgn="auto" hangingPunct="1">
              <a:lnSpc>
                <a:spcPct val="80000"/>
              </a:lnSpc>
              <a:spcAft>
                <a:spcPts val="0"/>
              </a:spcAft>
              <a:buFont typeface="Arial" pitchFamily="34" charset="0"/>
              <a:buChar char="–"/>
              <a:defRPr/>
            </a:pPr>
            <a:endParaRPr lang="en-US" sz="2400" dirty="0"/>
          </a:p>
          <a:p>
            <a:pPr lvl="1" eaLnBrk="1" fontAlgn="auto" hangingPunct="1">
              <a:lnSpc>
                <a:spcPct val="80000"/>
              </a:lnSpc>
              <a:spcAft>
                <a:spcPts val="0"/>
              </a:spcAft>
              <a:buFont typeface="Arial" pitchFamily="34" charset="0"/>
              <a:buChar char="–"/>
              <a:defRPr/>
            </a:pPr>
            <a:endParaRPr lang="en-US" sz="24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8C5B2B1-77B0-4DCC-827A-F30BF071F303}" type="slidenum">
              <a:rPr lang="en-US" sz="1400">
                <a:latin typeface="Times New Roman" pitchFamily="18" charset="0"/>
              </a:rPr>
              <a:pPr algn="r"/>
              <a:t>12</a:t>
            </a:fld>
            <a:endParaRPr lang="en-US" sz="1400">
              <a:latin typeface="Times New Roman" pitchFamily="18" charset="0"/>
            </a:endParaRPr>
          </a:p>
        </p:txBody>
      </p:sp>
      <p:sp>
        <p:nvSpPr>
          <p:cNvPr id="136194" name="Text Box 2"/>
          <p:cNvSpPr txBox="1">
            <a:spLocks noChangeArrowheads="1"/>
          </p:cNvSpPr>
          <p:nvPr/>
        </p:nvSpPr>
        <p:spPr bwMode="auto">
          <a:xfrm>
            <a:off x="1066800" y="152400"/>
            <a:ext cx="7286625" cy="1190625"/>
          </a:xfrm>
          <a:prstGeom prst="rect">
            <a:avLst/>
          </a:prstGeom>
          <a:noFill/>
          <a:ln w="9525">
            <a:noFill/>
            <a:miter lim="800000"/>
            <a:headEnd/>
            <a:tailEnd/>
          </a:ln>
        </p:spPr>
        <p:txBody>
          <a:bodyPr>
            <a:spAutoFit/>
          </a:bodyPr>
          <a:lstStyle/>
          <a:p>
            <a:pPr algn="ctr"/>
            <a:r>
              <a:rPr lang="en-US" sz="3600">
                <a:solidFill>
                  <a:srgbClr val="FFFF66"/>
                </a:solidFill>
                <a:latin typeface="Times New Roman" pitchFamily="18" charset="0"/>
              </a:rPr>
              <a:t>Characteristics of Systems of Care as </a:t>
            </a:r>
          </a:p>
          <a:p>
            <a:pPr algn="ctr"/>
            <a:r>
              <a:rPr lang="en-US" sz="3600">
                <a:solidFill>
                  <a:srgbClr val="FFFF66"/>
                </a:solidFill>
                <a:latin typeface="Times New Roman" pitchFamily="18" charset="0"/>
              </a:rPr>
              <a:t>Systems Reform Initiatives</a:t>
            </a:r>
          </a:p>
        </p:txBody>
      </p:sp>
      <p:sp>
        <p:nvSpPr>
          <p:cNvPr id="136195" name="Text Box 3"/>
          <p:cNvSpPr txBox="1">
            <a:spLocks noChangeArrowheads="1"/>
          </p:cNvSpPr>
          <p:nvPr/>
        </p:nvSpPr>
        <p:spPr bwMode="auto">
          <a:xfrm>
            <a:off x="304800" y="1306513"/>
            <a:ext cx="4175125" cy="5330825"/>
          </a:xfrm>
          <a:prstGeom prst="rect">
            <a:avLst/>
          </a:prstGeom>
          <a:noFill/>
          <a:ln w="9525">
            <a:noFill/>
            <a:miter lim="800000"/>
            <a:headEnd/>
            <a:tailEnd/>
          </a:ln>
        </p:spPr>
        <p:txBody>
          <a:bodyPr wrap="none">
            <a:spAutoFit/>
          </a:bodyPr>
          <a:lstStyle/>
          <a:p>
            <a:pPr>
              <a:lnSpc>
                <a:spcPts val="2400"/>
              </a:lnSpc>
              <a:spcBef>
                <a:spcPct val="50000"/>
              </a:spcBef>
              <a:buClr>
                <a:schemeClr val="tx2"/>
              </a:buClr>
            </a:pPr>
            <a:r>
              <a:rPr lang="en-US" sz="2000" b="1" u="sng">
                <a:latin typeface="Times New Roman" pitchFamily="18" charset="0"/>
              </a:rPr>
              <a:t>FROM</a:t>
            </a:r>
          </a:p>
          <a:p>
            <a:pPr>
              <a:lnSpc>
                <a:spcPts val="2400"/>
              </a:lnSpc>
              <a:spcBef>
                <a:spcPct val="50000"/>
              </a:spcBef>
              <a:buClr>
                <a:schemeClr val="tx2"/>
              </a:buClr>
            </a:pPr>
            <a:r>
              <a:rPr lang="en-US" sz="2400">
                <a:latin typeface="Times New Roman" pitchFamily="18" charset="0"/>
              </a:rPr>
              <a:t>Fragmented service delivery</a:t>
            </a:r>
          </a:p>
          <a:p>
            <a:pPr>
              <a:lnSpc>
                <a:spcPts val="2400"/>
              </a:lnSpc>
              <a:spcBef>
                <a:spcPct val="50000"/>
              </a:spcBef>
              <a:buClr>
                <a:schemeClr val="tx2"/>
              </a:buClr>
            </a:pPr>
            <a:r>
              <a:rPr lang="en-US" sz="2400">
                <a:latin typeface="Times New Roman" pitchFamily="18" charset="0"/>
              </a:rPr>
              <a:t>Categorical programs/funding</a:t>
            </a:r>
          </a:p>
          <a:p>
            <a:pPr>
              <a:lnSpc>
                <a:spcPts val="2400"/>
              </a:lnSpc>
              <a:spcBef>
                <a:spcPct val="50000"/>
              </a:spcBef>
              <a:buClr>
                <a:schemeClr val="tx2"/>
              </a:buClr>
            </a:pPr>
            <a:r>
              <a:rPr lang="en-US" sz="2400">
                <a:latin typeface="Times New Roman" pitchFamily="18" charset="0"/>
              </a:rPr>
              <a:t>Limited services</a:t>
            </a:r>
          </a:p>
          <a:p>
            <a:pPr>
              <a:lnSpc>
                <a:spcPts val="2400"/>
              </a:lnSpc>
              <a:spcBef>
                <a:spcPct val="50000"/>
              </a:spcBef>
              <a:buClr>
                <a:schemeClr val="tx2"/>
              </a:buClr>
            </a:pPr>
            <a:r>
              <a:rPr lang="en-US" sz="2400">
                <a:latin typeface="Times New Roman" pitchFamily="18" charset="0"/>
              </a:rPr>
              <a:t>Reactive, crisis-oriented </a:t>
            </a:r>
          </a:p>
          <a:p>
            <a:pPr>
              <a:lnSpc>
                <a:spcPts val="2400"/>
              </a:lnSpc>
              <a:spcBef>
                <a:spcPct val="50000"/>
              </a:spcBef>
              <a:buClr>
                <a:schemeClr val="tx2"/>
              </a:buClr>
            </a:pPr>
            <a:endParaRPr lang="en-US" sz="2400">
              <a:latin typeface="Times New Roman" pitchFamily="18" charset="0"/>
            </a:endParaRPr>
          </a:p>
          <a:p>
            <a:pPr>
              <a:lnSpc>
                <a:spcPts val="2400"/>
              </a:lnSpc>
              <a:spcBef>
                <a:spcPct val="50000"/>
              </a:spcBef>
              <a:buClr>
                <a:schemeClr val="tx2"/>
              </a:buClr>
            </a:pPr>
            <a:r>
              <a:rPr lang="en-US" sz="2400">
                <a:latin typeface="Times New Roman" pitchFamily="18" charset="0"/>
              </a:rPr>
              <a:t>Focus on “deep end,” restrictive </a:t>
            </a:r>
          </a:p>
          <a:p>
            <a:pPr>
              <a:lnSpc>
                <a:spcPts val="2400"/>
              </a:lnSpc>
              <a:spcBef>
                <a:spcPct val="50000"/>
              </a:spcBef>
              <a:buClr>
                <a:schemeClr val="tx2"/>
              </a:buClr>
            </a:pPr>
            <a:r>
              <a:rPr lang="en-US" sz="2400">
                <a:latin typeface="Times New Roman" pitchFamily="18" charset="0"/>
              </a:rPr>
              <a:t>Children/youth out-of-home</a:t>
            </a:r>
          </a:p>
          <a:p>
            <a:pPr>
              <a:lnSpc>
                <a:spcPts val="2400"/>
              </a:lnSpc>
              <a:spcBef>
                <a:spcPct val="50000"/>
              </a:spcBef>
              <a:buClr>
                <a:schemeClr val="tx2"/>
              </a:buClr>
            </a:pPr>
            <a:r>
              <a:rPr lang="en-US" sz="2400">
                <a:latin typeface="Times New Roman" pitchFamily="18" charset="0"/>
              </a:rPr>
              <a:t>Centralized authority</a:t>
            </a:r>
          </a:p>
          <a:p>
            <a:pPr>
              <a:lnSpc>
                <a:spcPts val="2400"/>
              </a:lnSpc>
              <a:spcBef>
                <a:spcPct val="50000"/>
              </a:spcBef>
              <a:buClr>
                <a:schemeClr val="tx2"/>
              </a:buClr>
            </a:pPr>
            <a:r>
              <a:rPr lang="en-US" sz="2400">
                <a:latin typeface="Times New Roman" pitchFamily="18" charset="0"/>
              </a:rPr>
              <a:t>Creation of “dependency”</a:t>
            </a:r>
          </a:p>
          <a:p>
            <a:pPr>
              <a:spcBef>
                <a:spcPct val="50000"/>
              </a:spcBef>
            </a:pPr>
            <a:endParaRPr lang="en-US" sz="2400">
              <a:latin typeface="Times New Roman" pitchFamily="18" charset="0"/>
            </a:endParaRPr>
          </a:p>
        </p:txBody>
      </p:sp>
      <p:sp>
        <p:nvSpPr>
          <p:cNvPr id="136196" name="Text Box 4"/>
          <p:cNvSpPr txBox="1">
            <a:spLocks noChangeArrowheads="1"/>
          </p:cNvSpPr>
          <p:nvPr/>
        </p:nvSpPr>
        <p:spPr bwMode="auto">
          <a:xfrm>
            <a:off x="4953000" y="1306513"/>
            <a:ext cx="3937000" cy="5148262"/>
          </a:xfrm>
          <a:prstGeom prst="rect">
            <a:avLst/>
          </a:prstGeom>
          <a:noFill/>
          <a:ln w="9525">
            <a:noFill/>
            <a:miter lim="800000"/>
            <a:headEnd/>
            <a:tailEnd/>
          </a:ln>
        </p:spPr>
        <p:txBody>
          <a:bodyPr wrap="none">
            <a:spAutoFit/>
          </a:bodyPr>
          <a:lstStyle/>
          <a:p>
            <a:pPr>
              <a:lnSpc>
                <a:spcPts val="2400"/>
              </a:lnSpc>
              <a:spcBef>
                <a:spcPct val="50000"/>
              </a:spcBef>
              <a:buClr>
                <a:schemeClr val="tx2"/>
              </a:buClr>
            </a:pPr>
            <a:r>
              <a:rPr lang="en-US" sz="2000" b="1" u="sng">
                <a:latin typeface="Times New Roman" pitchFamily="18" charset="0"/>
              </a:rPr>
              <a:t>TO</a:t>
            </a:r>
          </a:p>
          <a:p>
            <a:pPr>
              <a:lnSpc>
                <a:spcPts val="2400"/>
              </a:lnSpc>
              <a:spcBef>
                <a:spcPct val="50000"/>
              </a:spcBef>
              <a:buClr>
                <a:schemeClr val="tx2"/>
              </a:buClr>
            </a:pPr>
            <a:r>
              <a:rPr lang="en-US" sz="2400">
                <a:latin typeface="Times New Roman" pitchFamily="18" charset="0"/>
              </a:rPr>
              <a:t>Coordinated service delivery</a:t>
            </a:r>
          </a:p>
          <a:p>
            <a:pPr>
              <a:lnSpc>
                <a:spcPts val="2400"/>
              </a:lnSpc>
              <a:spcBef>
                <a:spcPct val="50000"/>
              </a:spcBef>
              <a:buClr>
                <a:schemeClr val="tx2"/>
              </a:buClr>
            </a:pPr>
            <a:r>
              <a:rPr lang="en-US" sz="2400">
                <a:latin typeface="Times New Roman" pitchFamily="18" charset="0"/>
              </a:rPr>
              <a:t>Blended resources</a:t>
            </a:r>
          </a:p>
          <a:p>
            <a:pPr>
              <a:lnSpc>
                <a:spcPts val="2400"/>
              </a:lnSpc>
              <a:spcBef>
                <a:spcPct val="50000"/>
              </a:spcBef>
              <a:buClr>
                <a:schemeClr val="tx2"/>
              </a:buClr>
            </a:pPr>
            <a:r>
              <a:rPr lang="en-US" sz="2400">
                <a:latin typeface="Times New Roman" pitchFamily="18" charset="0"/>
              </a:rPr>
              <a:t>Comprehensive service array</a:t>
            </a:r>
          </a:p>
          <a:p>
            <a:pPr>
              <a:lnSpc>
                <a:spcPts val="2400"/>
              </a:lnSpc>
              <a:spcBef>
                <a:spcPct val="50000"/>
              </a:spcBef>
              <a:buClr>
                <a:schemeClr val="tx2"/>
              </a:buClr>
            </a:pPr>
            <a:r>
              <a:rPr lang="en-US" sz="2400">
                <a:latin typeface="Times New Roman" pitchFamily="18" charset="0"/>
              </a:rPr>
              <a:t>Focus on prevention/early </a:t>
            </a:r>
          </a:p>
          <a:p>
            <a:pPr>
              <a:lnSpc>
                <a:spcPts val="2400"/>
              </a:lnSpc>
              <a:spcBef>
                <a:spcPct val="50000"/>
              </a:spcBef>
              <a:buClr>
                <a:schemeClr val="tx2"/>
              </a:buClr>
            </a:pPr>
            <a:r>
              <a:rPr lang="en-US" sz="2400">
                <a:latin typeface="Times New Roman" pitchFamily="18" charset="0"/>
              </a:rPr>
              <a:t>intervention</a:t>
            </a:r>
          </a:p>
          <a:p>
            <a:pPr>
              <a:lnSpc>
                <a:spcPts val="2400"/>
              </a:lnSpc>
              <a:spcBef>
                <a:spcPct val="50000"/>
              </a:spcBef>
              <a:buClr>
                <a:schemeClr val="tx2"/>
              </a:buClr>
            </a:pPr>
            <a:r>
              <a:rPr lang="en-US" sz="2400">
                <a:latin typeface="Times New Roman" pitchFamily="18" charset="0"/>
              </a:rPr>
              <a:t>Least restrictive settings</a:t>
            </a:r>
          </a:p>
          <a:p>
            <a:pPr>
              <a:lnSpc>
                <a:spcPts val="2400"/>
              </a:lnSpc>
              <a:spcBef>
                <a:spcPct val="50000"/>
              </a:spcBef>
              <a:buClr>
                <a:schemeClr val="tx2"/>
              </a:buClr>
            </a:pPr>
            <a:r>
              <a:rPr lang="en-US" sz="2400">
                <a:latin typeface="Times New Roman" pitchFamily="18" charset="0"/>
              </a:rPr>
              <a:t>Children/youth within families</a:t>
            </a:r>
          </a:p>
          <a:p>
            <a:pPr>
              <a:lnSpc>
                <a:spcPts val="2400"/>
              </a:lnSpc>
              <a:spcBef>
                <a:spcPct val="50000"/>
              </a:spcBef>
              <a:buClr>
                <a:schemeClr val="tx2"/>
              </a:buClr>
            </a:pPr>
            <a:r>
              <a:rPr lang="en-US" sz="2400">
                <a:latin typeface="Times New Roman" pitchFamily="18" charset="0"/>
              </a:rPr>
              <a:t>Community-based ownership</a:t>
            </a:r>
          </a:p>
          <a:p>
            <a:pPr>
              <a:lnSpc>
                <a:spcPts val="2400"/>
              </a:lnSpc>
              <a:spcBef>
                <a:spcPct val="50000"/>
              </a:spcBef>
              <a:buClr>
                <a:schemeClr val="tx2"/>
              </a:buClr>
            </a:pPr>
            <a:r>
              <a:rPr lang="en-US" sz="2400">
                <a:latin typeface="Times New Roman" pitchFamily="18" charset="0"/>
              </a:rPr>
              <a:t>Creation of “self-help” </a:t>
            </a:r>
          </a:p>
          <a:p>
            <a:endParaRPr lang="en-US" sz="2400">
              <a:latin typeface="Times New Roman" pitchFamily="18" charset="0"/>
            </a:endParaRPr>
          </a:p>
        </p:txBody>
      </p:sp>
      <p:sp>
        <p:nvSpPr>
          <p:cNvPr id="136197" name="Text Box 5"/>
          <p:cNvSpPr txBox="1">
            <a:spLocks noChangeArrowheads="1"/>
          </p:cNvSpPr>
          <p:nvPr/>
        </p:nvSpPr>
        <p:spPr bwMode="auto">
          <a:xfrm>
            <a:off x="2209800" y="6400800"/>
            <a:ext cx="4879975" cy="228600"/>
          </a:xfrm>
          <a:prstGeom prst="rect">
            <a:avLst/>
          </a:prstGeom>
          <a:noFill/>
          <a:ln w="9525">
            <a:noFill/>
            <a:miter lim="800000"/>
            <a:headEnd/>
            <a:tailEnd/>
          </a:ln>
        </p:spPr>
        <p:txBody>
          <a:bodyPr wrap="none">
            <a:spAutoFit/>
          </a:bodyPr>
          <a:lstStyle/>
          <a:p>
            <a:r>
              <a:rPr lang="en-US" sz="900">
                <a:solidFill>
                  <a:srgbClr val="FFFF66"/>
                </a:solidFill>
                <a:latin typeface="Times New Roman" pitchFamily="18" charset="0"/>
              </a:rPr>
              <a:t>Pires, S. (2002). </a:t>
            </a:r>
            <a:r>
              <a:rPr lang="en-US" sz="900" i="1">
                <a:solidFill>
                  <a:srgbClr val="FFFF66"/>
                </a:solidFill>
                <a:latin typeface="Times New Roman" pitchFamily="18" charset="0"/>
              </a:rPr>
              <a:t>Building systems of care: A primer. </a:t>
            </a:r>
            <a:r>
              <a:rPr lang="en-US" sz="900">
                <a:solidFill>
                  <a:srgbClr val="FFFF66"/>
                </a:solidFill>
                <a:latin typeface="Times New Roman" pitchFamily="18" charset="0"/>
              </a:rPr>
              <a:t>Washington, D.C.: Human Service Collaborative.</a:t>
            </a:r>
          </a:p>
        </p:txBody>
      </p:sp>
      <p:sp>
        <p:nvSpPr>
          <p:cNvPr id="136198" name="AutoShape 16"/>
          <p:cNvSpPr>
            <a:spLocks noChangeArrowheads="1"/>
          </p:cNvSpPr>
          <p:nvPr/>
        </p:nvSpPr>
        <p:spPr bwMode="auto">
          <a:xfrm>
            <a:off x="3962400" y="1916113"/>
            <a:ext cx="990600" cy="136525"/>
          </a:xfrm>
          <a:prstGeom prst="rightArrow">
            <a:avLst>
              <a:gd name="adj1" fmla="val 50000"/>
              <a:gd name="adj2" fmla="val 181395"/>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6199" name="AutoShape 17"/>
          <p:cNvSpPr>
            <a:spLocks noChangeArrowheads="1"/>
          </p:cNvSpPr>
          <p:nvPr/>
        </p:nvSpPr>
        <p:spPr bwMode="auto">
          <a:xfrm>
            <a:off x="4114800" y="2373313"/>
            <a:ext cx="838200" cy="136525"/>
          </a:xfrm>
          <a:prstGeom prst="rightArrow">
            <a:avLst>
              <a:gd name="adj1" fmla="val 50000"/>
              <a:gd name="adj2" fmla="val 153488"/>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6200" name="AutoShape 18"/>
          <p:cNvSpPr>
            <a:spLocks noChangeArrowheads="1"/>
          </p:cNvSpPr>
          <p:nvPr/>
        </p:nvSpPr>
        <p:spPr bwMode="auto">
          <a:xfrm>
            <a:off x="2438400" y="2906713"/>
            <a:ext cx="2514600" cy="136525"/>
          </a:xfrm>
          <a:prstGeom prst="rightArrow">
            <a:avLst>
              <a:gd name="adj1" fmla="val 50000"/>
              <a:gd name="adj2" fmla="val 460465"/>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6201" name="AutoShape 19"/>
          <p:cNvSpPr>
            <a:spLocks noChangeArrowheads="1"/>
          </p:cNvSpPr>
          <p:nvPr/>
        </p:nvSpPr>
        <p:spPr bwMode="auto">
          <a:xfrm>
            <a:off x="3429000" y="3440113"/>
            <a:ext cx="1524000" cy="136525"/>
          </a:xfrm>
          <a:prstGeom prst="rightArrow">
            <a:avLst>
              <a:gd name="adj1" fmla="val 50000"/>
              <a:gd name="adj2" fmla="val 279070"/>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6202" name="AutoShape 20"/>
          <p:cNvSpPr>
            <a:spLocks noChangeArrowheads="1"/>
          </p:cNvSpPr>
          <p:nvPr/>
        </p:nvSpPr>
        <p:spPr bwMode="auto">
          <a:xfrm>
            <a:off x="4343400" y="4354513"/>
            <a:ext cx="609600" cy="136525"/>
          </a:xfrm>
          <a:prstGeom prst="rightArrow">
            <a:avLst>
              <a:gd name="adj1" fmla="val 50000"/>
              <a:gd name="adj2" fmla="val 111628"/>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6203" name="AutoShape 21"/>
          <p:cNvSpPr>
            <a:spLocks noChangeArrowheads="1"/>
          </p:cNvSpPr>
          <p:nvPr/>
        </p:nvSpPr>
        <p:spPr bwMode="auto">
          <a:xfrm>
            <a:off x="4038600" y="4887913"/>
            <a:ext cx="914400" cy="141287"/>
          </a:xfrm>
          <a:prstGeom prst="rightArrow">
            <a:avLst>
              <a:gd name="adj1" fmla="val 50000"/>
              <a:gd name="adj2" fmla="val 161798"/>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6204" name="AutoShape 22"/>
          <p:cNvSpPr>
            <a:spLocks noChangeArrowheads="1"/>
          </p:cNvSpPr>
          <p:nvPr/>
        </p:nvSpPr>
        <p:spPr bwMode="auto">
          <a:xfrm>
            <a:off x="3048000" y="5345113"/>
            <a:ext cx="1981200" cy="136525"/>
          </a:xfrm>
          <a:prstGeom prst="rightArrow">
            <a:avLst>
              <a:gd name="adj1" fmla="val 50000"/>
              <a:gd name="adj2" fmla="val 362791"/>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6205" name="AutoShape 23"/>
          <p:cNvSpPr>
            <a:spLocks noChangeArrowheads="1"/>
          </p:cNvSpPr>
          <p:nvPr/>
        </p:nvSpPr>
        <p:spPr bwMode="auto">
          <a:xfrm>
            <a:off x="3581400" y="5802313"/>
            <a:ext cx="1371600" cy="136525"/>
          </a:xfrm>
          <a:prstGeom prst="rightArrow">
            <a:avLst>
              <a:gd name="adj1" fmla="val 50000"/>
              <a:gd name="adj2" fmla="val 251163"/>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pic>
        <p:nvPicPr>
          <p:cNvPr id="136206" name="Picture 27" descr="Primer cover"/>
          <p:cNvPicPr>
            <a:picLocks noChangeAspect="1" noChangeArrowheads="1"/>
          </p:cNvPicPr>
          <p:nvPr/>
        </p:nvPicPr>
        <p:blipFill>
          <a:blip r:embed="rId3"/>
          <a:srcRect/>
          <a:stretch>
            <a:fillRect/>
          </a:stretch>
        </p:blipFill>
        <p:spPr bwMode="auto">
          <a:xfrm>
            <a:off x="0" y="0"/>
            <a:ext cx="498475"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C6B8DC46-7C1F-4CE1-827F-32FF220AF17D}" type="slidenum">
              <a:rPr lang="en-US" sz="1400">
                <a:latin typeface="Times New Roman" pitchFamily="18" charset="0"/>
              </a:rPr>
              <a:pPr algn="r"/>
              <a:t>13</a:t>
            </a:fld>
            <a:endParaRPr lang="en-US" sz="1400">
              <a:latin typeface="Times New Roman" pitchFamily="18" charset="0"/>
            </a:endParaRPr>
          </a:p>
        </p:txBody>
      </p:sp>
      <p:sp>
        <p:nvSpPr>
          <p:cNvPr id="138242" name="Rectangle 2"/>
          <p:cNvSpPr>
            <a:spLocks noGrp="1" noChangeArrowheads="1"/>
          </p:cNvSpPr>
          <p:nvPr>
            <p:ph type="title" idx="4294967295"/>
          </p:nvPr>
        </p:nvSpPr>
        <p:spPr>
          <a:xfrm>
            <a:off x="0" y="0"/>
            <a:ext cx="7772400" cy="1143000"/>
          </a:xfrm>
        </p:spPr>
        <p:txBody>
          <a:bodyPr/>
          <a:lstStyle/>
          <a:p>
            <a:pPr eaLnBrk="1" hangingPunct="1"/>
            <a:r>
              <a:rPr lang="en-US" sz="3600" smtClean="0">
                <a:solidFill>
                  <a:srgbClr val="FFFF66"/>
                </a:solidFill>
              </a:rPr>
              <a:t>Frontline Practice Shifts</a:t>
            </a:r>
          </a:p>
        </p:txBody>
      </p:sp>
      <p:sp>
        <p:nvSpPr>
          <p:cNvPr id="138243" name="Text Box 3"/>
          <p:cNvSpPr txBox="1">
            <a:spLocks noChangeArrowheads="1"/>
          </p:cNvSpPr>
          <p:nvPr/>
        </p:nvSpPr>
        <p:spPr bwMode="auto">
          <a:xfrm>
            <a:off x="228600" y="1295400"/>
            <a:ext cx="8915400" cy="4851400"/>
          </a:xfrm>
          <a:prstGeom prst="rect">
            <a:avLst/>
          </a:prstGeom>
          <a:noFill/>
          <a:ln w="9525">
            <a:noFill/>
            <a:miter lim="800000"/>
            <a:headEnd/>
            <a:tailEnd/>
          </a:ln>
        </p:spPr>
        <p:txBody>
          <a:bodyPr>
            <a:spAutoFit/>
          </a:bodyPr>
          <a:lstStyle/>
          <a:p>
            <a:pPr>
              <a:spcBef>
                <a:spcPct val="20000"/>
              </a:spcBef>
            </a:pPr>
            <a:r>
              <a:rPr lang="en-US" sz="2400">
                <a:latin typeface="Times New Roman" pitchFamily="18" charset="0"/>
              </a:rPr>
              <a:t>Control by professionals		Partnerships with families/youth </a:t>
            </a:r>
            <a:r>
              <a:rPr lang="en-US" sz="2000">
                <a:latin typeface="Times New Roman" pitchFamily="18" charset="0"/>
              </a:rPr>
              <a:t>(</a:t>
            </a:r>
            <a:r>
              <a:rPr lang="en-US" sz="2000" i="1">
                <a:latin typeface="Times New Roman" pitchFamily="18" charset="0"/>
              </a:rPr>
              <a:t>I am in charge</a:t>
            </a:r>
            <a:r>
              <a:rPr lang="en-US" sz="2000">
                <a:latin typeface="Times New Roman" pitchFamily="18" charset="0"/>
              </a:rPr>
              <a:t>)				(acknowledging a power imbalance)</a:t>
            </a:r>
          </a:p>
          <a:p>
            <a:pPr>
              <a:spcBef>
                <a:spcPct val="20000"/>
              </a:spcBef>
            </a:pPr>
            <a:r>
              <a:rPr lang="en-US" sz="2400">
                <a:latin typeface="Times New Roman" pitchFamily="18" charset="0"/>
              </a:rPr>
              <a:t>Only professional services		      	Partnership between 						            natural and professional 				                        supports and services</a:t>
            </a:r>
          </a:p>
          <a:p>
            <a:pPr>
              <a:spcBef>
                <a:spcPct val="20000"/>
              </a:spcBef>
            </a:pPr>
            <a:r>
              <a:rPr lang="en-US" sz="2400">
                <a:latin typeface="Times New Roman" pitchFamily="18" charset="0"/>
              </a:rPr>
              <a:t>Multiple case managers 		      	One service coordinator </a:t>
            </a:r>
          </a:p>
          <a:p>
            <a:pPr>
              <a:spcBef>
                <a:spcPct val="20000"/>
              </a:spcBef>
            </a:pPr>
            <a:r>
              <a:rPr lang="en-US" sz="2400">
                <a:latin typeface="Times New Roman" pitchFamily="18" charset="0"/>
              </a:rPr>
              <a:t>Multiple service plans 			Single, individualized (meeting needs of agency) 			family plan (meeting 							needs of family)</a:t>
            </a:r>
          </a:p>
          <a:p>
            <a:pPr>
              <a:spcBef>
                <a:spcPct val="20000"/>
              </a:spcBef>
            </a:pPr>
            <a:r>
              <a:rPr lang="en-US" sz="2400">
                <a:latin typeface="Times New Roman" pitchFamily="18" charset="0"/>
              </a:rPr>
              <a:t>Family/youth blaming				Family/youth partnerships</a:t>
            </a:r>
          </a:p>
          <a:p>
            <a:pPr>
              <a:spcBef>
                <a:spcPct val="20000"/>
              </a:spcBef>
            </a:pPr>
            <a:r>
              <a:rPr lang="en-US" sz="2400">
                <a:latin typeface="Times New Roman" pitchFamily="18" charset="0"/>
              </a:rPr>
              <a:t>Deficits focused				Strengths focused</a:t>
            </a:r>
          </a:p>
          <a:p>
            <a:pPr>
              <a:spcBef>
                <a:spcPct val="20000"/>
              </a:spcBef>
            </a:pPr>
            <a:r>
              <a:rPr lang="en-US" sz="2400">
                <a:latin typeface="Times New Roman" pitchFamily="18" charset="0"/>
              </a:rPr>
              <a:t>Mono Cultural					Cultural Competence</a:t>
            </a:r>
          </a:p>
        </p:txBody>
      </p:sp>
      <p:sp>
        <p:nvSpPr>
          <p:cNvPr id="138244" name="Text Box 4"/>
          <p:cNvSpPr txBox="1">
            <a:spLocks noChangeArrowheads="1"/>
          </p:cNvSpPr>
          <p:nvPr/>
        </p:nvSpPr>
        <p:spPr bwMode="auto">
          <a:xfrm>
            <a:off x="533400" y="6400800"/>
            <a:ext cx="7877175" cy="228600"/>
          </a:xfrm>
          <a:prstGeom prst="rect">
            <a:avLst/>
          </a:prstGeom>
          <a:noFill/>
          <a:ln w="9525">
            <a:noFill/>
            <a:miter lim="800000"/>
            <a:headEnd/>
            <a:tailEnd/>
          </a:ln>
        </p:spPr>
        <p:txBody>
          <a:bodyPr wrap="none">
            <a:spAutoFit/>
          </a:bodyPr>
          <a:lstStyle/>
          <a:p>
            <a:r>
              <a:rPr lang="en-US" sz="900">
                <a:solidFill>
                  <a:srgbClr val="FFFF66"/>
                </a:solidFill>
                <a:latin typeface="Times New Roman" pitchFamily="18" charset="0"/>
              </a:rPr>
              <a:t>Orrego, M. E. &amp; Lazear, K. J. (1998) EQUIPO: Working as Partners to Strengthen Our Community and Conlan, L. Federation of Families for Children’s Mental Health</a:t>
            </a:r>
          </a:p>
        </p:txBody>
      </p:sp>
      <p:sp>
        <p:nvSpPr>
          <p:cNvPr id="138245" name="AutoShape 5"/>
          <p:cNvSpPr>
            <a:spLocks noChangeArrowheads="1"/>
          </p:cNvSpPr>
          <p:nvPr/>
        </p:nvSpPr>
        <p:spPr bwMode="auto">
          <a:xfrm>
            <a:off x="3429000" y="1447800"/>
            <a:ext cx="1371600" cy="152400"/>
          </a:xfrm>
          <a:prstGeom prst="rightArrow">
            <a:avLst>
              <a:gd name="adj1" fmla="val 50000"/>
              <a:gd name="adj2" fmla="val 225000"/>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8246" name="AutoShape 6"/>
          <p:cNvSpPr>
            <a:spLocks noChangeArrowheads="1"/>
          </p:cNvSpPr>
          <p:nvPr/>
        </p:nvSpPr>
        <p:spPr bwMode="auto">
          <a:xfrm>
            <a:off x="3657600" y="2209800"/>
            <a:ext cx="2057400" cy="136525"/>
          </a:xfrm>
          <a:prstGeom prst="rightArrow">
            <a:avLst>
              <a:gd name="adj1" fmla="val 50000"/>
              <a:gd name="adj2" fmla="val 376744"/>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8247" name="AutoShape 7"/>
          <p:cNvSpPr>
            <a:spLocks noChangeArrowheads="1"/>
          </p:cNvSpPr>
          <p:nvPr/>
        </p:nvSpPr>
        <p:spPr bwMode="auto">
          <a:xfrm>
            <a:off x="3352800" y="3429000"/>
            <a:ext cx="2362200" cy="136525"/>
          </a:xfrm>
          <a:prstGeom prst="rightArrow">
            <a:avLst>
              <a:gd name="adj1" fmla="val 50000"/>
              <a:gd name="adj2" fmla="val 432558"/>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8248" name="AutoShape 8"/>
          <p:cNvSpPr>
            <a:spLocks noChangeArrowheads="1"/>
          </p:cNvSpPr>
          <p:nvPr/>
        </p:nvSpPr>
        <p:spPr bwMode="auto">
          <a:xfrm>
            <a:off x="3124200" y="3810000"/>
            <a:ext cx="2514600" cy="152400"/>
          </a:xfrm>
          <a:prstGeom prst="rightArrow">
            <a:avLst>
              <a:gd name="adj1" fmla="val 50000"/>
              <a:gd name="adj2" fmla="val 412500"/>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8249" name="AutoShape 9"/>
          <p:cNvSpPr>
            <a:spLocks noChangeArrowheads="1"/>
          </p:cNvSpPr>
          <p:nvPr/>
        </p:nvSpPr>
        <p:spPr bwMode="auto">
          <a:xfrm>
            <a:off x="3200400" y="5029200"/>
            <a:ext cx="2514600" cy="152400"/>
          </a:xfrm>
          <a:prstGeom prst="rightArrow">
            <a:avLst>
              <a:gd name="adj1" fmla="val 50000"/>
              <a:gd name="adj2" fmla="val 412500"/>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8250" name="AutoShape 10"/>
          <p:cNvSpPr>
            <a:spLocks noChangeArrowheads="1"/>
          </p:cNvSpPr>
          <p:nvPr/>
        </p:nvSpPr>
        <p:spPr bwMode="auto">
          <a:xfrm>
            <a:off x="2514600" y="5410200"/>
            <a:ext cx="3124200" cy="152400"/>
          </a:xfrm>
          <a:prstGeom prst="rightArrow">
            <a:avLst>
              <a:gd name="adj1" fmla="val 50000"/>
              <a:gd name="adj2" fmla="val 512500"/>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38251" name="AutoShape 11"/>
          <p:cNvSpPr>
            <a:spLocks noChangeArrowheads="1"/>
          </p:cNvSpPr>
          <p:nvPr/>
        </p:nvSpPr>
        <p:spPr bwMode="auto">
          <a:xfrm>
            <a:off x="2286000" y="5867400"/>
            <a:ext cx="3352800" cy="136525"/>
          </a:xfrm>
          <a:prstGeom prst="rightArrow">
            <a:avLst>
              <a:gd name="adj1" fmla="val 50000"/>
              <a:gd name="adj2" fmla="val 613953"/>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pic>
        <p:nvPicPr>
          <p:cNvPr id="138252" name="Picture 14" descr="Primer cover"/>
          <p:cNvPicPr>
            <a:picLocks noChangeAspect="1" noChangeArrowheads="1"/>
          </p:cNvPicPr>
          <p:nvPr/>
        </p:nvPicPr>
        <p:blipFill>
          <a:blip r:embed="rId3"/>
          <a:srcRect/>
          <a:stretch>
            <a:fillRect/>
          </a:stretch>
        </p:blipFill>
        <p:spPr bwMode="auto">
          <a:xfrm>
            <a:off x="0" y="0"/>
            <a:ext cx="498475"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FEA39F49-5DCA-45ED-A735-B0811D941468}" type="slidenum">
              <a:rPr lang="en-US" sz="1400">
                <a:latin typeface="Times New Roman" pitchFamily="18" charset="0"/>
              </a:rPr>
              <a:pPr algn="r"/>
              <a:t>14</a:t>
            </a:fld>
            <a:endParaRPr lang="en-US" sz="1400">
              <a:latin typeface="Times New Roman" pitchFamily="18" charset="0"/>
            </a:endParaRPr>
          </a:p>
        </p:txBody>
      </p:sp>
      <p:sp>
        <p:nvSpPr>
          <p:cNvPr id="140290" name="Rectangle 2"/>
          <p:cNvSpPr>
            <a:spLocks noChangeArrowheads="1"/>
          </p:cNvSpPr>
          <p:nvPr/>
        </p:nvSpPr>
        <p:spPr bwMode="auto">
          <a:xfrm>
            <a:off x="990600" y="228600"/>
            <a:ext cx="7772400" cy="1143000"/>
          </a:xfrm>
          <a:prstGeom prst="rect">
            <a:avLst/>
          </a:prstGeom>
          <a:noFill/>
          <a:ln w="9525">
            <a:noFill/>
            <a:miter lim="800000"/>
            <a:headEnd/>
            <a:tailEnd/>
          </a:ln>
        </p:spPr>
        <p:txBody>
          <a:bodyPr anchor="ctr"/>
          <a:lstStyle/>
          <a:p>
            <a:pPr algn="ctr"/>
            <a:r>
              <a:rPr lang="en-US" sz="3600">
                <a:solidFill>
                  <a:srgbClr val="FFFF66"/>
                </a:solidFill>
                <a:latin typeface="Times New Roman" pitchFamily="18" charset="0"/>
              </a:rPr>
              <a:t>Examples of Family Members and Youth</a:t>
            </a:r>
          </a:p>
          <a:p>
            <a:pPr algn="ctr"/>
            <a:r>
              <a:rPr lang="en-US" sz="3600">
                <a:solidFill>
                  <a:srgbClr val="FFFF66"/>
                </a:solidFill>
                <a:latin typeface="Times New Roman" pitchFamily="18" charset="0"/>
              </a:rPr>
              <a:t>Shifts in Roles and Expectations</a:t>
            </a:r>
          </a:p>
        </p:txBody>
      </p:sp>
      <p:sp>
        <p:nvSpPr>
          <p:cNvPr id="140291" name="Text Box 3"/>
          <p:cNvSpPr txBox="1">
            <a:spLocks noChangeArrowheads="1"/>
          </p:cNvSpPr>
          <p:nvPr/>
        </p:nvSpPr>
        <p:spPr bwMode="auto">
          <a:xfrm>
            <a:off x="1600200" y="6324600"/>
            <a:ext cx="6203950" cy="274638"/>
          </a:xfrm>
          <a:prstGeom prst="rect">
            <a:avLst/>
          </a:prstGeom>
          <a:noFill/>
          <a:ln w="9525">
            <a:noFill/>
            <a:miter lim="800000"/>
            <a:headEnd/>
            <a:tailEnd/>
          </a:ln>
        </p:spPr>
        <p:txBody>
          <a:bodyPr wrap="none">
            <a:spAutoFit/>
          </a:bodyPr>
          <a:lstStyle/>
          <a:p>
            <a:r>
              <a:rPr lang="en-US" sz="1200">
                <a:solidFill>
                  <a:srgbClr val="FFFF66"/>
                </a:solidFill>
                <a:latin typeface="Times New Roman" pitchFamily="18" charset="0"/>
              </a:rPr>
              <a:t> </a:t>
            </a:r>
            <a:r>
              <a:rPr lang="en-US" sz="900">
                <a:solidFill>
                  <a:srgbClr val="FFFF66"/>
                </a:solidFill>
                <a:latin typeface="Times New Roman" pitchFamily="18" charset="0"/>
              </a:rPr>
              <a:t>Lazear, K. &amp; Conlon, L.  (2004). </a:t>
            </a:r>
            <a:r>
              <a:rPr lang="en-US" sz="900" i="1">
                <a:solidFill>
                  <a:srgbClr val="FFFF66"/>
                </a:solidFill>
                <a:latin typeface="Times New Roman" pitchFamily="18" charset="0"/>
              </a:rPr>
              <a:t>“Primer Hands On” for Family Organizations</a:t>
            </a:r>
            <a:r>
              <a:rPr lang="en-US" sz="900">
                <a:solidFill>
                  <a:srgbClr val="FFFF66"/>
                </a:solidFill>
                <a:latin typeface="Times New Roman" pitchFamily="18" charset="0"/>
              </a:rPr>
              <a:t>. Human Service Collaborative: Washington, D.C.</a:t>
            </a:r>
          </a:p>
        </p:txBody>
      </p:sp>
      <p:graphicFrame>
        <p:nvGraphicFramePr>
          <p:cNvPr id="25629" name="Group 29"/>
          <p:cNvGraphicFramePr>
            <a:graphicFrameLocks noGrp="1"/>
          </p:cNvGraphicFramePr>
          <p:nvPr/>
        </p:nvGraphicFramePr>
        <p:xfrm>
          <a:off x="381000" y="1676400"/>
          <a:ext cx="8763000" cy="5084064"/>
        </p:xfrm>
        <a:graphic>
          <a:graphicData uri="http://schemas.openxmlformats.org/drawingml/2006/table">
            <a:tbl>
              <a:tblPr/>
              <a:tblGrid>
                <a:gridCol w="3429000"/>
                <a:gridCol w="2876550"/>
                <a:gridCol w="2457450"/>
              </a:tblGrid>
              <a:tr h="5381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Recipient of information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re: child’s service plan</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Passive partner in service planning process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 Service planning team leader</a:t>
                      </a:r>
                    </a:p>
                  </a:txBody>
                  <a:tcPr horzOverflow="overflow">
                    <a:lnL>
                      <a:noFill/>
                    </a:lnL>
                    <a:lnR>
                      <a:noFill/>
                    </a:lnR>
                    <a:lnT>
                      <a:noFill/>
                    </a:lnT>
                    <a:lnB>
                      <a:noFill/>
                    </a:lnB>
                    <a:lnTlToBr>
                      <a:noFill/>
                    </a:lnTlToBr>
                    <a:lnBlToTr>
                      <a:noFill/>
                    </a:lnBlToTr>
                    <a:noFill/>
                  </a:tcPr>
                </a:tc>
              </a:tr>
              <a:tr h="1081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Unheard voice in program evaluation</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Participant in program evaluation</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Partner (or independent) in developing and conducting program evaluations</a:t>
                      </a:r>
                    </a:p>
                  </a:txBody>
                  <a:tcPr horzOverflow="overflow">
                    <a:lnL>
                      <a:noFill/>
                    </a:lnL>
                    <a:lnR>
                      <a:noFill/>
                    </a:lnR>
                    <a:lnT>
                      <a:noFill/>
                    </a:lnT>
                    <a:lnB>
                      <a:noFill/>
                    </a:lnB>
                    <a:lnTlToBr>
                      <a:noFill/>
                    </a:lnTlToBr>
                    <a:lnBlToTr>
                      <a:noFill/>
                    </a:lnBlToTr>
                    <a:noFill/>
                  </a:tcPr>
                </a:tc>
              </a:tr>
              <a:tr h="604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Recipient of services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Partner in planning and developing services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Service providers</a:t>
                      </a:r>
                    </a:p>
                  </a:txBody>
                  <a:tcPr horzOverflow="overflow">
                    <a:lnL>
                      <a:noFill/>
                    </a:lnL>
                    <a:lnR>
                      <a:noFill/>
                    </a:lnR>
                    <a:lnT>
                      <a:noFill/>
                    </a:lnT>
                    <a:lnB>
                      <a:noFill/>
                    </a:lnB>
                    <a:lnTlToBr>
                      <a:noFill/>
                    </a:lnTlToBr>
                    <a:lnBlToTr>
                      <a:noFill/>
                    </a:lnBlToTr>
                    <a:noFill/>
                  </a:tcPr>
                </a:tc>
              </a:tr>
              <a:tr h="1971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Uninvited key stakeholders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in training initiatives</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Anger, adversity &amp; resistance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Participants in training initiatives</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Self-advocacy</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Partners and independent trainers</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rPr>
                        <a:t>Advocacy &amp; peer support</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Garamond" pitchFamily="18" charset="0"/>
                        <a:cs typeface="Arial" pitchFamily="34" charset="0"/>
                      </a:endParaRPr>
                    </a:p>
                  </a:txBody>
                  <a:tcPr horzOverflow="overflow">
                    <a:lnL>
                      <a:noFill/>
                    </a:lnL>
                    <a:lnR>
                      <a:noFill/>
                    </a:lnR>
                    <a:lnT>
                      <a:noFill/>
                    </a:lnT>
                    <a:lnB>
                      <a:noFill/>
                    </a:lnB>
                    <a:lnTlToBr>
                      <a:noFill/>
                    </a:lnTlToBr>
                    <a:lnBlToTr>
                      <a:noFill/>
                    </a:lnBlToTr>
                    <a:noFill/>
                  </a:tcPr>
                </a:tc>
              </a:tr>
            </a:tbl>
          </a:graphicData>
        </a:graphic>
      </p:graphicFrame>
      <p:sp>
        <p:nvSpPr>
          <p:cNvPr id="140305" name="AutoShape 41"/>
          <p:cNvSpPr>
            <a:spLocks noChangeArrowheads="1"/>
          </p:cNvSpPr>
          <p:nvPr/>
        </p:nvSpPr>
        <p:spPr bwMode="auto">
          <a:xfrm>
            <a:off x="3048000" y="1752600"/>
            <a:ext cx="533400" cy="228600"/>
          </a:xfrm>
          <a:prstGeom prst="rightArrow">
            <a:avLst>
              <a:gd name="adj1" fmla="val 50000"/>
              <a:gd name="adj2" fmla="val 58333"/>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40306" name="AutoShape 42"/>
          <p:cNvSpPr>
            <a:spLocks noChangeArrowheads="1"/>
          </p:cNvSpPr>
          <p:nvPr/>
        </p:nvSpPr>
        <p:spPr bwMode="auto">
          <a:xfrm>
            <a:off x="3124200" y="2743200"/>
            <a:ext cx="533400" cy="228600"/>
          </a:xfrm>
          <a:prstGeom prst="rightArrow">
            <a:avLst>
              <a:gd name="adj1" fmla="val 50000"/>
              <a:gd name="adj2" fmla="val 58333"/>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40307" name="AutoShape 43"/>
          <p:cNvSpPr>
            <a:spLocks noChangeArrowheads="1"/>
          </p:cNvSpPr>
          <p:nvPr/>
        </p:nvSpPr>
        <p:spPr bwMode="auto">
          <a:xfrm>
            <a:off x="2590800" y="3962400"/>
            <a:ext cx="1066800" cy="228600"/>
          </a:xfrm>
          <a:prstGeom prst="rightArrow">
            <a:avLst>
              <a:gd name="adj1" fmla="val 50000"/>
              <a:gd name="adj2" fmla="val 116667"/>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40308" name="AutoShape 44"/>
          <p:cNvSpPr>
            <a:spLocks noChangeArrowheads="1"/>
          </p:cNvSpPr>
          <p:nvPr/>
        </p:nvSpPr>
        <p:spPr bwMode="auto">
          <a:xfrm>
            <a:off x="3200400" y="4572000"/>
            <a:ext cx="457200" cy="228600"/>
          </a:xfrm>
          <a:prstGeom prst="rightArrow">
            <a:avLst>
              <a:gd name="adj1" fmla="val 50000"/>
              <a:gd name="adj2" fmla="val 50000"/>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40309" name="AutoShape 46"/>
          <p:cNvSpPr>
            <a:spLocks noChangeArrowheads="1"/>
          </p:cNvSpPr>
          <p:nvPr/>
        </p:nvSpPr>
        <p:spPr bwMode="auto">
          <a:xfrm>
            <a:off x="6400800" y="1752600"/>
            <a:ext cx="228600" cy="228600"/>
          </a:xfrm>
          <a:prstGeom prst="rightArrow">
            <a:avLst>
              <a:gd name="adj1" fmla="val 50000"/>
              <a:gd name="adj2" fmla="val 25000"/>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40310" name="AutoShape 47"/>
          <p:cNvSpPr>
            <a:spLocks noChangeArrowheads="1"/>
          </p:cNvSpPr>
          <p:nvPr/>
        </p:nvSpPr>
        <p:spPr bwMode="auto">
          <a:xfrm>
            <a:off x="6172200" y="4572000"/>
            <a:ext cx="381000" cy="228600"/>
          </a:xfrm>
          <a:prstGeom prst="rightArrow">
            <a:avLst>
              <a:gd name="adj1" fmla="val 50000"/>
              <a:gd name="adj2" fmla="val 41667"/>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40311" name="AutoShape 48"/>
          <p:cNvSpPr>
            <a:spLocks noChangeArrowheads="1"/>
          </p:cNvSpPr>
          <p:nvPr/>
        </p:nvSpPr>
        <p:spPr bwMode="auto">
          <a:xfrm>
            <a:off x="6248400" y="3962400"/>
            <a:ext cx="381000" cy="228600"/>
          </a:xfrm>
          <a:prstGeom prst="rightArrow">
            <a:avLst>
              <a:gd name="adj1" fmla="val 50000"/>
              <a:gd name="adj2" fmla="val 41667"/>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40312" name="AutoShape 52"/>
          <p:cNvSpPr>
            <a:spLocks noChangeArrowheads="1"/>
          </p:cNvSpPr>
          <p:nvPr/>
        </p:nvSpPr>
        <p:spPr bwMode="auto">
          <a:xfrm>
            <a:off x="6096000" y="2743200"/>
            <a:ext cx="533400" cy="228600"/>
          </a:xfrm>
          <a:prstGeom prst="rightArrow">
            <a:avLst>
              <a:gd name="adj1" fmla="val 50000"/>
              <a:gd name="adj2" fmla="val 58333"/>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40313" name="AutoShape 89"/>
          <p:cNvSpPr>
            <a:spLocks noChangeArrowheads="1"/>
          </p:cNvSpPr>
          <p:nvPr/>
        </p:nvSpPr>
        <p:spPr bwMode="auto">
          <a:xfrm>
            <a:off x="3276600" y="5334000"/>
            <a:ext cx="533400" cy="228600"/>
          </a:xfrm>
          <a:prstGeom prst="rightArrow">
            <a:avLst>
              <a:gd name="adj1" fmla="val 50000"/>
              <a:gd name="adj2" fmla="val 58333"/>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sp>
        <p:nvSpPr>
          <p:cNvPr id="140314" name="AutoShape 90"/>
          <p:cNvSpPr>
            <a:spLocks noChangeArrowheads="1"/>
          </p:cNvSpPr>
          <p:nvPr/>
        </p:nvSpPr>
        <p:spPr bwMode="auto">
          <a:xfrm>
            <a:off x="5410200" y="5334000"/>
            <a:ext cx="1066800" cy="228600"/>
          </a:xfrm>
          <a:prstGeom prst="rightArrow">
            <a:avLst>
              <a:gd name="adj1" fmla="val 50000"/>
              <a:gd name="adj2" fmla="val 116667"/>
            </a:avLst>
          </a:prstGeom>
          <a:solidFill>
            <a:srgbClr val="FFFF99"/>
          </a:solidFill>
          <a:ln w="9525">
            <a:solidFill>
              <a:srgbClr val="000000"/>
            </a:solidFill>
            <a:miter lim="800000"/>
            <a:headEnd/>
            <a:tailEnd/>
          </a:ln>
        </p:spPr>
        <p:txBody>
          <a:bodyPr wrap="none" anchor="ctr"/>
          <a:lstStyle/>
          <a:p>
            <a:endParaRPr lang="en-US" sz="2400">
              <a:latin typeface="Times New Roman" pitchFamily="18" charset="0"/>
            </a:endParaRPr>
          </a:p>
        </p:txBody>
      </p:sp>
      <p:pic>
        <p:nvPicPr>
          <p:cNvPr id="140315" name="Picture 91" descr="Primer cover"/>
          <p:cNvPicPr>
            <a:picLocks noChangeAspect="1" noChangeArrowheads="1"/>
          </p:cNvPicPr>
          <p:nvPr/>
        </p:nvPicPr>
        <p:blipFill>
          <a:blip r:embed="rId3"/>
          <a:srcRect/>
          <a:stretch>
            <a:fillRect/>
          </a:stretch>
        </p:blipFill>
        <p:spPr bwMode="auto">
          <a:xfrm>
            <a:off x="0" y="0"/>
            <a:ext cx="498475"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7" name="TextBox 2"/>
          <p:cNvSpPr txBox="1">
            <a:spLocks noChangeArrowheads="1"/>
          </p:cNvSpPr>
          <p:nvPr/>
        </p:nvSpPr>
        <p:spPr bwMode="auto">
          <a:xfrm>
            <a:off x="1447800" y="457200"/>
            <a:ext cx="6400800" cy="646113"/>
          </a:xfrm>
          <a:prstGeom prst="rect">
            <a:avLst/>
          </a:prstGeom>
          <a:noFill/>
          <a:ln w="9525">
            <a:noFill/>
            <a:miter lim="800000"/>
            <a:headEnd/>
            <a:tailEnd/>
          </a:ln>
        </p:spPr>
        <p:txBody>
          <a:bodyPr>
            <a:spAutoFit/>
          </a:bodyPr>
          <a:lstStyle/>
          <a:p>
            <a:pPr algn="ctr"/>
            <a:r>
              <a:rPr lang="en-US" sz="3600"/>
              <a:t>Angela’s Family Story</a:t>
            </a:r>
          </a:p>
        </p:txBody>
      </p:sp>
      <p:graphicFrame>
        <p:nvGraphicFramePr>
          <p:cNvPr id="120836" name="Object 4"/>
          <p:cNvGraphicFramePr>
            <a:graphicFrameLocks noChangeAspect="1"/>
          </p:cNvGraphicFramePr>
          <p:nvPr/>
        </p:nvGraphicFramePr>
        <p:xfrm>
          <a:off x="8001000" y="0"/>
          <a:ext cx="1143000" cy="1143000"/>
        </p:xfrm>
        <a:graphic>
          <a:graphicData uri="http://schemas.openxmlformats.org/presentationml/2006/ole">
            <mc:AlternateContent xmlns:mc="http://schemas.openxmlformats.org/markup-compatibility/2006">
              <mc:Choice xmlns:v="urn:schemas-microsoft-com:vml" Requires="v">
                <p:oleObj spid="_x0000_s120839" name="Acrobat Document" r:id="rId6" imgW="4114800" imgH="4114800" progId="AcroExch.Document.7">
                  <p:embed/>
                </p:oleObj>
              </mc:Choice>
              <mc:Fallback>
                <p:oleObj name="Acrobat Document" r:id="rId6" imgW="4114800" imgH="4114800" progId="AcroExch.Document.7">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Troester Family Story.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219200" y="1219200"/>
            <a:ext cx="6629400" cy="49720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rrowheads="1"/>
          </p:cNvSpPr>
          <p:nvPr>
            <p:ph type="title"/>
          </p:nvPr>
        </p:nvSpPr>
        <p:spPr/>
        <p:txBody>
          <a:bodyPr/>
          <a:lstStyle/>
          <a:p>
            <a:pPr eaLnBrk="1" hangingPunct="1"/>
            <a:r>
              <a:rPr lang="en-US" smtClean="0"/>
              <a:t>Wrap Around – what is it?		</a:t>
            </a:r>
          </a:p>
        </p:txBody>
      </p:sp>
      <p:sp>
        <p:nvSpPr>
          <p:cNvPr id="92163" name="Rectangle 3"/>
          <p:cNvSpPr>
            <a:spLocks noGrp="1" noChangeArrowheads="1"/>
          </p:cNvSpPr>
          <p:nvPr>
            <p:ph type="body" sz="half" idx="1"/>
          </p:nvPr>
        </p:nvSpPr>
        <p:spPr>
          <a:xfrm>
            <a:off x="152400" y="1981200"/>
            <a:ext cx="3886200" cy="3657600"/>
          </a:xfrm>
        </p:spPr>
        <p:txBody>
          <a:bodyPr rtlCol="0">
            <a:normAutofit lnSpcReduction="10000"/>
          </a:bodyPr>
          <a:lstStyle/>
          <a:p>
            <a:pPr eaLnBrk="1" fontAlgn="auto" hangingPunct="1">
              <a:spcAft>
                <a:spcPts val="0"/>
              </a:spcAft>
              <a:buFont typeface="Wingdings" pitchFamily="2" charset="2"/>
              <a:buNone/>
              <a:defRPr/>
            </a:pPr>
            <a:r>
              <a:rPr lang="en-US" sz="2800" dirty="0"/>
              <a:t>	</a:t>
            </a:r>
            <a:r>
              <a:rPr lang="en-US" sz="2800" b="1" dirty="0"/>
              <a:t>Wrap Around is a planning process that follows a series of </a:t>
            </a:r>
          </a:p>
          <a:p>
            <a:pPr eaLnBrk="1" fontAlgn="auto" hangingPunct="1">
              <a:spcAft>
                <a:spcPts val="0"/>
              </a:spcAft>
              <a:buFont typeface="Wingdings" pitchFamily="2" charset="2"/>
              <a:buNone/>
              <a:defRPr/>
            </a:pPr>
            <a:r>
              <a:rPr lang="en-US" sz="2800" b="1" dirty="0"/>
              <a:t>    steps, to help children and their families realize their hopes and dreams.</a:t>
            </a:r>
            <a:r>
              <a:rPr lang="en-US" sz="2800" dirty="0"/>
              <a:t>  </a:t>
            </a:r>
          </a:p>
        </p:txBody>
      </p:sp>
      <p:pic>
        <p:nvPicPr>
          <p:cNvPr id="145411" name="Picture 7" descr="100_1384"/>
          <p:cNvPicPr>
            <a:picLocks noGrp="1" noChangeAspect="1" noChangeArrowheads="1"/>
          </p:cNvPicPr>
          <p:nvPr>
            <p:ph sz="half" idx="2"/>
          </p:nvPr>
        </p:nvPicPr>
        <p:blipFill>
          <a:blip r:embed="rId3"/>
          <a:srcRect/>
          <a:stretch>
            <a:fillRect/>
          </a:stretch>
        </p:blipFill>
        <p:spPr>
          <a:xfrm>
            <a:off x="4495800" y="1295400"/>
            <a:ext cx="2971800" cy="2228850"/>
          </a:xfrm>
        </p:spPr>
      </p:pic>
      <p:pic>
        <p:nvPicPr>
          <p:cNvPr id="145412" name="Picture 5" descr="j0442281"/>
          <p:cNvPicPr>
            <a:picLocks noChangeAspect="1" noChangeArrowheads="1"/>
          </p:cNvPicPr>
          <p:nvPr/>
        </p:nvPicPr>
        <p:blipFill>
          <a:blip r:embed="rId4"/>
          <a:srcRect/>
          <a:stretch>
            <a:fillRect/>
          </a:stretch>
        </p:blipFill>
        <p:spPr bwMode="auto">
          <a:xfrm>
            <a:off x="6324600" y="2514600"/>
            <a:ext cx="2595563" cy="1730375"/>
          </a:xfrm>
          <a:prstGeom prst="rect">
            <a:avLst/>
          </a:prstGeom>
          <a:noFill/>
          <a:ln w="9525">
            <a:noFill/>
            <a:miter lim="800000"/>
            <a:headEnd/>
            <a:tailEnd/>
          </a:ln>
        </p:spPr>
      </p:pic>
      <p:pic>
        <p:nvPicPr>
          <p:cNvPr id="145413" name="Picture 9" descr="j0422969"/>
          <p:cNvPicPr>
            <a:picLocks noChangeAspect="1" noChangeArrowheads="1"/>
          </p:cNvPicPr>
          <p:nvPr/>
        </p:nvPicPr>
        <p:blipFill>
          <a:blip r:embed="rId5"/>
          <a:srcRect/>
          <a:stretch>
            <a:fillRect/>
          </a:stretch>
        </p:blipFill>
        <p:spPr bwMode="auto">
          <a:xfrm>
            <a:off x="4343400" y="3962400"/>
            <a:ext cx="2590800" cy="1725613"/>
          </a:xfrm>
          <a:prstGeom prst="rect">
            <a:avLst/>
          </a:prstGeom>
          <a:noFill/>
          <a:ln w="9525">
            <a:noFill/>
            <a:miter lim="800000"/>
            <a:headEnd/>
            <a:tailEnd/>
          </a:ln>
        </p:spPr>
      </p:pic>
      <p:pic>
        <p:nvPicPr>
          <p:cNvPr id="145414" name="Picture 10" descr="j0438813"/>
          <p:cNvPicPr>
            <a:picLocks noChangeAspect="1" noChangeArrowheads="1"/>
          </p:cNvPicPr>
          <p:nvPr/>
        </p:nvPicPr>
        <p:blipFill>
          <a:blip r:embed="rId6"/>
          <a:srcRect/>
          <a:stretch>
            <a:fillRect/>
          </a:stretch>
        </p:blipFill>
        <p:spPr bwMode="auto">
          <a:xfrm>
            <a:off x="6705600" y="4648200"/>
            <a:ext cx="1270000" cy="190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708BB6FD-8348-4B1D-8973-37B1684B8096}" type="slidenum">
              <a:rPr lang="en-US" sz="1400">
                <a:latin typeface="Times New Roman" pitchFamily="18" charset="0"/>
              </a:rPr>
              <a:pPr algn="r"/>
              <a:t>17</a:t>
            </a:fld>
            <a:endParaRPr lang="en-US" sz="1400">
              <a:latin typeface="Times New Roman" pitchFamily="18" charset="0"/>
            </a:endParaRPr>
          </a:p>
        </p:txBody>
      </p:sp>
      <p:sp>
        <p:nvSpPr>
          <p:cNvPr id="147458" name="Line 4"/>
          <p:cNvSpPr>
            <a:spLocks noChangeShapeType="1"/>
          </p:cNvSpPr>
          <p:nvPr/>
        </p:nvSpPr>
        <p:spPr bwMode="auto">
          <a:xfrm flipH="1">
            <a:off x="1219200" y="1066800"/>
            <a:ext cx="6858000" cy="5029200"/>
          </a:xfrm>
          <a:prstGeom prst="line">
            <a:avLst/>
          </a:prstGeom>
          <a:noFill/>
          <a:ln w="76200" cap="sq">
            <a:solidFill>
              <a:srgbClr val="FF0000"/>
            </a:solidFill>
            <a:round/>
            <a:headEnd type="none" w="sm" len="sm"/>
            <a:tailEnd type="none" w="sm" len="sm"/>
          </a:ln>
        </p:spPr>
        <p:txBody>
          <a:bodyPr/>
          <a:lstStyle/>
          <a:p>
            <a:endParaRPr lang="en-US"/>
          </a:p>
        </p:txBody>
      </p:sp>
      <p:sp>
        <p:nvSpPr>
          <p:cNvPr id="147459" name="Line 5"/>
          <p:cNvSpPr>
            <a:spLocks noChangeShapeType="1"/>
          </p:cNvSpPr>
          <p:nvPr/>
        </p:nvSpPr>
        <p:spPr bwMode="auto">
          <a:xfrm>
            <a:off x="838200" y="990600"/>
            <a:ext cx="7162800" cy="5029200"/>
          </a:xfrm>
          <a:prstGeom prst="line">
            <a:avLst/>
          </a:prstGeom>
          <a:noFill/>
          <a:ln w="76200" cap="sq">
            <a:solidFill>
              <a:srgbClr val="FF0000"/>
            </a:solidFill>
            <a:round/>
            <a:headEnd type="none" w="sm" len="sm"/>
            <a:tailEnd type="none" w="sm" len="sm"/>
          </a:ln>
        </p:spPr>
        <p:txBody>
          <a:bodyPr/>
          <a:lstStyle/>
          <a:p>
            <a:endParaRPr lang="en-US"/>
          </a:p>
        </p:txBody>
      </p:sp>
      <p:sp>
        <p:nvSpPr>
          <p:cNvPr id="147460" name="Rectangle 6"/>
          <p:cNvSpPr>
            <a:spLocks noChangeArrowheads="1"/>
          </p:cNvSpPr>
          <p:nvPr/>
        </p:nvSpPr>
        <p:spPr bwMode="auto">
          <a:xfrm>
            <a:off x="533400" y="304800"/>
            <a:ext cx="8077200" cy="585788"/>
          </a:xfrm>
          <a:prstGeom prst="rect">
            <a:avLst/>
          </a:prstGeom>
          <a:noFill/>
          <a:ln w="9525">
            <a:noFill/>
            <a:miter lim="800000"/>
            <a:headEnd/>
            <a:tailEnd/>
          </a:ln>
        </p:spPr>
        <p:txBody>
          <a:bodyPr anchor="ctr"/>
          <a:lstStyle/>
          <a:p>
            <a:pPr algn="ctr"/>
            <a:r>
              <a:rPr lang="en-US" sz="3600">
                <a:solidFill>
                  <a:srgbClr val="FFFF66"/>
                </a:solidFill>
                <a:latin typeface="Times New Roman" pitchFamily="18" charset="0"/>
              </a:rPr>
              <a:t>What Wraparound is Not</a:t>
            </a:r>
            <a:endParaRPr lang="en-US" sz="3600" b="1">
              <a:solidFill>
                <a:srgbClr val="FFFF66"/>
              </a:solidFill>
              <a:latin typeface="Times New Roman" pitchFamily="18" charset="0"/>
            </a:endParaRPr>
          </a:p>
        </p:txBody>
      </p:sp>
      <p:sp>
        <p:nvSpPr>
          <p:cNvPr id="147461" name="Rectangle 7"/>
          <p:cNvSpPr>
            <a:spLocks noChangeArrowheads="1"/>
          </p:cNvSpPr>
          <p:nvPr/>
        </p:nvSpPr>
        <p:spPr bwMode="auto">
          <a:xfrm>
            <a:off x="838200" y="1219200"/>
            <a:ext cx="7772400" cy="4495800"/>
          </a:xfrm>
          <a:prstGeom prst="rect">
            <a:avLst/>
          </a:prstGeom>
          <a:noFill/>
          <a:ln w="9525">
            <a:noFill/>
            <a:miter lim="800000"/>
            <a:headEnd/>
            <a:tailEnd/>
          </a:ln>
        </p:spPr>
        <p:txBody>
          <a:bodyPr/>
          <a:lstStyle/>
          <a:p>
            <a:pPr marL="346075" indent="-346075">
              <a:lnSpc>
                <a:spcPct val="90000"/>
              </a:lnSpc>
              <a:spcBef>
                <a:spcPct val="30000"/>
              </a:spcBef>
              <a:buFontTx/>
              <a:buChar char="•"/>
            </a:pPr>
            <a:r>
              <a:rPr lang="en-US" sz="2800">
                <a:latin typeface="Times New Roman" pitchFamily="18" charset="0"/>
              </a:rPr>
              <a:t>A system of care</a:t>
            </a:r>
          </a:p>
          <a:p>
            <a:pPr marL="346075" indent="-346075">
              <a:lnSpc>
                <a:spcPct val="90000"/>
              </a:lnSpc>
              <a:spcBef>
                <a:spcPct val="30000"/>
              </a:spcBef>
              <a:buFontTx/>
              <a:buChar char="•"/>
            </a:pPr>
            <a:r>
              <a:rPr lang="en-US" sz="2800">
                <a:latin typeface="Times New Roman" pitchFamily="18" charset="0"/>
              </a:rPr>
              <a:t>A new funding source</a:t>
            </a:r>
          </a:p>
          <a:p>
            <a:pPr marL="346075" indent="-346075">
              <a:lnSpc>
                <a:spcPct val="90000"/>
              </a:lnSpc>
              <a:spcBef>
                <a:spcPct val="30000"/>
              </a:spcBef>
              <a:buFontTx/>
              <a:buChar char="•"/>
            </a:pPr>
            <a:r>
              <a:rPr lang="en-US" sz="2800">
                <a:latin typeface="Times New Roman" pitchFamily="18" charset="0"/>
              </a:rPr>
              <a:t>A “service”</a:t>
            </a:r>
          </a:p>
          <a:p>
            <a:pPr marL="346075" indent="-346075">
              <a:lnSpc>
                <a:spcPct val="90000"/>
              </a:lnSpc>
              <a:spcBef>
                <a:spcPct val="30000"/>
              </a:spcBef>
              <a:buFontTx/>
              <a:buChar char="•"/>
            </a:pPr>
            <a:r>
              <a:rPr lang="en-US" sz="2800">
                <a:latin typeface="Times New Roman" pitchFamily="18" charset="0"/>
              </a:rPr>
              <a:t>A way to get “stuff” – services that are not typically reimbursable</a:t>
            </a:r>
          </a:p>
          <a:p>
            <a:pPr marL="346075" indent="-346075">
              <a:lnSpc>
                <a:spcPct val="90000"/>
              </a:lnSpc>
              <a:spcBef>
                <a:spcPct val="30000"/>
              </a:spcBef>
              <a:buFontTx/>
              <a:buChar char="•"/>
            </a:pPr>
            <a:r>
              <a:rPr lang="en-US" sz="2800">
                <a:latin typeface="Times New Roman" pitchFamily="18" charset="0"/>
              </a:rPr>
              <a:t>Only for a small group of kids</a:t>
            </a:r>
          </a:p>
          <a:p>
            <a:pPr marL="346075" indent="-346075">
              <a:lnSpc>
                <a:spcPct val="90000"/>
              </a:lnSpc>
              <a:spcBef>
                <a:spcPct val="30000"/>
              </a:spcBef>
              <a:buFontTx/>
              <a:buChar char="•"/>
            </a:pPr>
            <a:r>
              <a:rPr lang="en-US" sz="2800">
                <a:latin typeface="Times New Roman" pitchFamily="18" charset="0"/>
              </a:rPr>
              <a:t>Case management</a:t>
            </a:r>
          </a:p>
          <a:p>
            <a:pPr marL="346075" indent="-346075">
              <a:lnSpc>
                <a:spcPct val="90000"/>
              </a:lnSpc>
              <a:spcBef>
                <a:spcPct val="30000"/>
              </a:spcBef>
              <a:buFontTx/>
              <a:buChar char="•"/>
            </a:pPr>
            <a:r>
              <a:rPr lang="en-US" sz="2800">
                <a:latin typeface="Times New Roman" pitchFamily="18" charset="0"/>
              </a:rPr>
              <a:t>A specific intervention or program</a:t>
            </a:r>
          </a:p>
          <a:p>
            <a:pPr marL="346075" indent="-346075">
              <a:lnSpc>
                <a:spcPct val="90000"/>
              </a:lnSpc>
              <a:spcBef>
                <a:spcPct val="30000"/>
              </a:spcBef>
              <a:buFontTx/>
              <a:buChar char="•"/>
            </a:pPr>
            <a:r>
              <a:rPr lang="en-US" sz="2800">
                <a:latin typeface="Times New Roman" pitchFamily="18" charset="0"/>
              </a:rPr>
              <a:t>A categorical approach where services reflect what’s available rather than what’s really needed</a:t>
            </a:r>
          </a:p>
        </p:txBody>
      </p:sp>
      <p:sp>
        <p:nvSpPr>
          <p:cNvPr id="147462" name="Text Box 8"/>
          <p:cNvSpPr txBox="1">
            <a:spLocks noChangeArrowheads="1"/>
          </p:cNvSpPr>
          <p:nvPr/>
        </p:nvSpPr>
        <p:spPr bwMode="auto">
          <a:xfrm>
            <a:off x="304800" y="6324600"/>
            <a:ext cx="8839200" cy="365125"/>
          </a:xfrm>
          <a:prstGeom prst="rect">
            <a:avLst/>
          </a:prstGeom>
          <a:noFill/>
          <a:ln w="12700" cap="sq">
            <a:noFill/>
            <a:miter lim="800000"/>
            <a:headEnd type="none" w="sm" len="sm"/>
            <a:tailEnd type="none" w="sm" len="sm"/>
          </a:ln>
        </p:spPr>
        <p:txBody>
          <a:bodyPr>
            <a:spAutoFit/>
          </a:bodyPr>
          <a:lstStyle/>
          <a:p>
            <a:pPr eaLnBrk="0" hangingPunct="0"/>
            <a:r>
              <a:rPr lang="en-US" sz="900">
                <a:solidFill>
                  <a:srgbClr val="FFFF66"/>
                </a:solidFill>
                <a:latin typeface="Times New Roman" pitchFamily="18" charset="0"/>
              </a:rPr>
              <a:t>Adapted from Bruns, E. (2004). Ensuring high quality wraparound. Technical Assistance Partnership Webinar and Meyers, MJ. Wraparound Milwaukee, </a:t>
            </a:r>
          </a:p>
          <a:p>
            <a:pPr eaLnBrk="0" hangingPunct="0"/>
            <a:r>
              <a:rPr lang="en-US" sz="900">
                <a:solidFill>
                  <a:srgbClr val="FFFF66"/>
                </a:solidFill>
                <a:latin typeface="Times New Roman" pitchFamily="18" charset="0"/>
              </a:rPr>
              <a:t>Milwaukee County Behavioral Health Division, Child and Adolescent Services , &amp; S. Pires, Building System sof Care: A  Primer</a:t>
            </a:r>
          </a:p>
        </p:txBody>
      </p:sp>
      <p:pic>
        <p:nvPicPr>
          <p:cNvPr id="147463" name="Picture 11" descr="Primer cover"/>
          <p:cNvPicPr>
            <a:picLocks noChangeAspect="1" noChangeArrowheads="1"/>
          </p:cNvPicPr>
          <p:nvPr/>
        </p:nvPicPr>
        <p:blipFill>
          <a:blip r:embed="rId3"/>
          <a:srcRect/>
          <a:stretch>
            <a:fillRect/>
          </a:stretch>
        </p:blipFill>
        <p:spPr bwMode="auto">
          <a:xfrm>
            <a:off x="0" y="0"/>
            <a:ext cx="498475"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idx="4294967295"/>
          </p:nvPr>
        </p:nvSpPr>
        <p:spPr>
          <a:xfrm>
            <a:off x="457200" y="0"/>
            <a:ext cx="8229600" cy="1295400"/>
          </a:xfrm>
        </p:spPr>
        <p:txBody>
          <a:bodyPr rtlCol="0">
            <a:normAutofit fontScale="90000"/>
          </a:bodyPr>
          <a:lstStyle/>
          <a:p>
            <a:pPr eaLnBrk="1" fontAlgn="auto" hangingPunct="1">
              <a:spcAft>
                <a:spcPts val="0"/>
              </a:spcAft>
              <a:defRPr/>
            </a:pPr>
            <a:r>
              <a:rPr lang="en-US" b="1" dirty="0">
                <a:solidFill>
                  <a:schemeClr val="tx1">
                    <a:lumMod val="95000"/>
                  </a:schemeClr>
                </a:solidFill>
              </a:rPr>
              <a:t>CCC Model of </a:t>
            </a:r>
            <a:r>
              <a:rPr lang="en-US" b="1" dirty="0" smtClean="0">
                <a:solidFill>
                  <a:schemeClr val="tx1">
                    <a:lumMod val="95000"/>
                  </a:schemeClr>
                </a:solidFill>
              </a:rPr>
              <a:t>Care</a:t>
            </a:r>
            <a:br>
              <a:rPr lang="en-US" b="1" dirty="0" smtClean="0">
                <a:solidFill>
                  <a:schemeClr val="tx1">
                    <a:lumMod val="95000"/>
                  </a:schemeClr>
                </a:solidFill>
              </a:rPr>
            </a:br>
            <a:r>
              <a:rPr lang="en-US" dirty="0" smtClean="0">
                <a:solidFill>
                  <a:schemeClr val="tx1">
                    <a:lumMod val="95000"/>
                  </a:schemeClr>
                </a:solidFill>
                <a:effectLst>
                  <a:outerShdw blurRad="38100" dist="38100" dir="2700000" algn="tl">
                    <a:srgbClr val="000000">
                      <a:alpha val="43137"/>
                    </a:srgbClr>
                  </a:outerShdw>
                </a:effectLst>
              </a:rPr>
              <a:t>Medical Assessment + Social Supports</a:t>
            </a:r>
            <a:endParaRPr lang="en-US" dirty="0">
              <a:solidFill>
                <a:schemeClr val="tx1">
                  <a:lumMod val="95000"/>
                </a:schemeClr>
              </a:solidFill>
              <a:effectLst>
                <a:outerShdw blurRad="38100" dist="38100" dir="2700000" algn="tl">
                  <a:srgbClr val="000000">
                    <a:alpha val="43137"/>
                  </a:srgbClr>
                </a:outerShdw>
              </a:effectLst>
            </a:endParaRPr>
          </a:p>
        </p:txBody>
      </p:sp>
      <p:sp>
        <p:nvSpPr>
          <p:cNvPr id="25603" name="Rectangle 3"/>
          <p:cNvSpPr>
            <a:spLocks noGrp="1" noChangeArrowheads="1"/>
          </p:cNvSpPr>
          <p:nvPr>
            <p:ph type="body" sz="half" idx="4294967295"/>
          </p:nvPr>
        </p:nvSpPr>
        <p:spPr>
          <a:xfrm>
            <a:off x="228600" y="1981200"/>
            <a:ext cx="4038600" cy="4525963"/>
          </a:xfrm>
        </p:spPr>
        <p:txBody>
          <a:bodyPr rtlCol="0">
            <a:normAutofit lnSpcReduction="10000"/>
          </a:bodyPr>
          <a:lstStyle/>
          <a:p>
            <a:pPr eaLnBrk="1" fontAlgn="auto" hangingPunct="1">
              <a:lnSpc>
                <a:spcPct val="90000"/>
              </a:lnSpc>
              <a:spcAft>
                <a:spcPts val="0"/>
              </a:spcAft>
              <a:buFont typeface="Arial" pitchFamily="34" charset="0"/>
              <a:buChar char="•"/>
              <a:defRPr/>
            </a:pPr>
            <a:r>
              <a:rPr lang="en-US" sz="2400" b="1" dirty="0" smtClean="0"/>
              <a:t>Family Team Meeting</a:t>
            </a:r>
            <a:r>
              <a:rPr lang="en-US" sz="2800" b="1" dirty="0" smtClean="0"/>
              <a:t> </a:t>
            </a:r>
          </a:p>
          <a:p>
            <a:pPr lvl="1" eaLnBrk="1" fontAlgn="auto" hangingPunct="1">
              <a:lnSpc>
                <a:spcPct val="90000"/>
              </a:lnSpc>
              <a:spcAft>
                <a:spcPts val="0"/>
              </a:spcAft>
              <a:buFont typeface="Arial" pitchFamily="34" charset="0"/>
              <a:buChar char="–"/>
              <a:defRPr/>
            </a:pPr>
            <a:r>
              <a:rPr lang="en-US" sz="1800" dirty="0" smtClean="0"/>
              <a:t>including natural supports</a:t>
            </a:r>
          </a:p>
          <a:p>
            <a:pPr eaLnBrk="1" fontAlgn="auto" hangingPunct="1">
              <a:lnSpc>
                <a:spcPct val="90000"/>
              </a:lnSpc>
              <a:spcAft>
                <a:spcPts val="0"/>
              </a:spcAft>
              <a:buFont typeface="Arial" pitchFamily="34" charset="0"/>
              <a:buChar char="•"/>
              <a:defRPr/>
            </a:pPr>
            <a:r>
              <a:rPr lang="en-US" sz="2400" b="1" dirty="0" smtClean="0"/>
              <a:t>Medical Assessment and Diagnosis</a:t>
            </a:r>
            <a:r>
              <a:rPr lang="en-US" sz="2400" dirty="0" smtClean="0"/>
              <a:t> (if needed)</a:t>
            </a:r>
          </a:p>
          <a:p>
            <a:pPr lvl="1" eaLnBrk="1" fontAlgn="auto" hangingPunct="1">
              <a:lnSpc>
                <a:spcPct val="90000"/>
              </a:lnSpc>
              <a:spcAft>
                <a:spcPts val="0"/>
              </a:spcAft>
              <a:buFont typeface="Arial" pitchFamily="34" charset="0"/>
              <a:buChar char="–"/>
              <a:defRPr/>
            </a:pPr>
            <a:r>
              <a:rPr lang="en-US" sz="2000" dirty="0" smtClean="0"/>
              <a:t>Multi-disciplinary team</a:t>
            </a:r>
          </a:p>
          <a:p>
            <a:pPr lvl="1" eaLnBrk="1" fontAlgn="auto" hangingPunct="1">
              <a:lnSpc>
                <a:spcPct val="90000"/>
              </a:lnSpc>
              <a:spcAft>
                <a:spcPts val="0"/>
              </a:spcAft>
              <a:buFont typeface="Arial" pitchFamily="34" charset="0"/>
              <a:buChar char="–"/>
              <a:defRPr/>
            </a:pPr>
            <a:r>
              <a:rPr lang="en-US" sz="2000" dirty="0" smtClean="0"/>
              <a:t>Tele-medicine</a:t>
            </a:r>
          </a:p>
          <a:p>
            <a:pPr lvl="1" eaLnBrk="1" fontAlgn="auto" hangingPunct="1">
              <a:lnSpc>
                <a:spcPct val="90000"/>
              </a:lnSpc>
              <a:spcAft>
                <a:spcPts val="0"/>
              </a:spcAft>
              <a:buFont typeface="Arial" pitchFamily="34" charset="0"/>
              <a:buChar char="–"/>
              <a:defRPr/>
            </a:pPr>
            <a:r>
              <a:rPr lang="en-US" sz="2000" dirty="0" smtClean="0"/>
              <a:t>Medication management</a:t>
            </a:r>
          </a:p>
          <a:p>
            <a:pPr lvl="1" eaLnBrk="1" fontAlgn="auto" hangingPunct="1">
              <a:lnSpc>
                <a:spcPct val="90000"/>
              </a:lnSpc>
              <a:spcAft>
                <a:spcPts val="0"/>
              </a:spcAft>
              <a:buFont typeface="Arial" pitchFamily="34" charset="0"/>
              <a:buChar char="–"/>
              <a:defRPr/>
            </a:pPr>
            <a:r>
              <a:rPr lang="en-US" sz="2000" dirty="0" smtClean="0"/>
              <a:t>Practice Parameters</a:t>
            </a:r>
          </a:p>
          <a:p>
            <a:pPr lvl="1" eaLnBrk="1" fontAlgn="auto" hangingPunct="1">
              <a:lnSpc>
                <a:spcPct val="90000"/>
              </a:lnSpc>
              <a:spcAft>
                <a:spcPts val="0"/>
              </a:spcAft>
              <a:buFont typeface="Arial" pitchFamily="34" charset="0"/>
              <a:buChar char="–"/>
              <a:defRPr/>
            </a:pPr>
            <a:r>
              <a:rPr lang="en-US" sz="2000" b="1" dirty="0" smtClean="0"/>
              <a:t>Return to medical home</a:t>
            </a:r>
          </a:p>
          <a:p>
            <a:pPr eaLnBrk="1" fontAlgn="auto" hangingPunct="1">
              <a:lnSpc>
                <a:spcPct val="90000"/>
              </a:lnSpc>
              <a:spcAft>
                <a:spcPts val="0"/>
              </a:spcAft>
              <a:buFont typeface="Arial" pitchFamily="34" charset="0"/>
              <a:buChar char="•"/>
              <a:defRPr/>
            </a:pPr>
            <a:r>
              <a:rPr lang="en-US" sz="2400" b="1" dirty="0" smtClean="0"/>
              <a:t>Care Coordination</a:t>
            </a:r>
          </a:p>
          <a:p>
            <a:pPr lvl="1" eaLnBrk="1" fontAlgn="auto" hangingPunct="1">
              <a:lnSpc>
                <a:spcPct val="90000"/>
              </a:lnSpc>
              <a:spcAft>
                <a:spcPts val="0"/>
              </a:spcAft>
              <a:buFont typeface="Arial" pitchFamily="34" charset="0"/>
              <a:buChar char="–"/>
              <a:defRPr/>
            </a:pPr>
            <a:r>
              <a:rPr lang="en-US" sz="2000" dirty="0" smtClean="0"/>
              <a:t>Linkage to community services</a:t>
            </a:r>
          </a:p>
          <a:p>
            <a:pPr lvl="1" eaLnBrk="1" fontAlgn="auto" hangingPunct="1">
              <a:lnSpc>
                <a:spcPct val="90000"/>
              </a:lnSpc>
              <a:spcAft>
                <a:spcPts val="0"/>
              </a:spcAft>
              <a:buFont typeface="Arial" pitchFamily="34" charset="0"/>
              <a:buChar char="–"/>
              <a:defRPr/>
            </a:pPr>
            <a:r>
              <a:rPr lang="en-US" sz="2000" dirty="0" smtClean="0"/>
              <a:t>Social supports</a:t>
            </a:r>
          </a:p>
          <a:p>
            <a:pPr eaLnBrk="1" fontAlgn="auto" hangingPunct="1">
              <a:lnSpc>
                <a:spcPct val="90000"/>
              </a:lnSpc>
              <a:spcAft>
                <a:spcPts val="0"/>
              </a:spcAft>
              <a:buFont typeface="Wingdings" pitchFamily="2" charset="2"/>
              <a:buNone/>
              <a:defRPr/>
            </a:pPr>
            <a:endParaRPr lang="en-US" sz="2400" dirty="0" smtClean="0"/>
          </a:p>
          <a:p>
            <a:pPr eaLnBrk="1" fontAlgn="auto" hangingPunct="1">
              <a:lnSpc>
                <a:spcPct val="90000"/>
              </a:lnSpc>
              <a:spcAft>
                <a:spcPts val="0"/>
              </a:spcAft>
              <a:buFont typeface="Arial" pitchFamily="34" charset="0"/>
              <a:buChar char="•"/>
              <a:defRPr/>
            </a:pPr>
            <a:endParaRPr lang="en-US" sz="2400" dirty="0" smtClean="0"/>
          </a:p>
        </p:txBody>
      </p:sp>
      <p:pic>
        <p:nvPicPr>
          <p:cNvPr id="149507"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191000" y="2560638"/>
            <a:ext cx="4953000" cy="4297362"/>
          </a:xfrm>
          <a:prstGeom prst="rect">
            <a:avLst/>
          </a:prstGeom>
          <a:noFill/>
          <a:ln w="9525">
            <a:noFill/>
            <a:miter lim="800000"/>
            <a:headEnd/>
            <a:tailEnd/>
          </a:ln>
        </p:spPr>
      </p:pic>
      <p:sp>
        <p:nvSpPr>
          <p:cNvPr id="149508" name="Text Box 9"/>
          <p:cNvSpPr txBox="1">
            <a:spLocks noChangeArrowheads="1"/>
          </p:cNvSpPr>
          <p:nvPr/>
        </p:nvSpPr>
        <p:spPr bwMode="auto">
          <a:xfrm>
            <a:off x="4876800" y="1676400"/>
            <a:ext cx="3581400" cy="641350"/>
          </a:xfrm>
          <a:prstGeom prst="rect">
            <a:avLst/>
          </a:prstGeom>
          <a:noFill/>
          <a:ln w="9525">
            <a:noFill/>
            <a:miter lim="800000"/>
            <a:headEnd/>
            <a:tailEnd/>
          </a:ln>
        </p:spPr>
        <p:txBody>
          <a:bodyPr>
            <a:spAutoFit/>
          </a:bodyPr>
          <a:lstStyle/>
          <a:p>
            <a:pPr algn="ctr">
              <a:spcBef>
                <a:spcPct val="50000"/>
              </a:spcBef>
            </a:pPr>
            <a:r>
              <a:rPr lang="en-US" b="1"/>
              <a:t>Life Domain Areas - addressed in medical assessment</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pPr>
              <a:defRPr/>
            </a:pPr>
            <a:fld id="{E4C684CD-8278-4B01-9A80-B3E15B5685C2}" type="slidenum">
              <a:rPr lang="en-US"/>
              <a:pPr>
                <a:defRPr/>
              </a:pPr>
              <a:t>19</a:t>
            </a:fld>
            <a:endParaRPr lang="en-US" dirty="0"/>
          </a:p>
        </p:txBody>
      </p:sp>
      <p:sp>
        <p:nvSpPr>
          <p:cNvPr id="151554" name="Slide Number Placeholder 5"/>
          <p:cNvSpPr txBox="1">
            <a:spLocks noGrp="1"/>
          </p:cNvSpPr>
          <p:nvPr/>
        </p:nvSpPr>
        <p:spPr bwMode="auto">
          <a:xfrm>
            <a:off x="7031038" y="6630988"/>
            <a:ext cx="2133600" cy="476250"/>
          </a:xfrm>
          <a:prstGeom prst="rect">
            <a:avLst/>
          </a:prstGeom>
          <a:noFill/>
          <a:ln w="9525">
            <a:noFill/>
            <a:miter lim="800000"/>
            <a:headEnd/>
            <a:tailEnd/>
          </a:ln>
        </p:spPr>
        <p:txBody>
          <a:bodyPr/>
          <a:lstStyle/>
          <a:p>
            <a:pPr algn="r"/>
            <a:fld id="{F87BE718-22A6-46BB-BD0A-6973A0186E21}" type="slidenum">
              <a:rPr lang="en-US" sz="900">
                <a:solidFill>
                  <a:srgbClr val="000000"/>
                </a:solidFill>
                <a:latin typeface="Arial" charset="0"/>
              </a:rPr>
              <a:pPr algn="r"/>
              <a:t>19</a:t>
            </a:fld>
            <a:endParaRPr lang="en-US" sz="900">
              <a:solidFill>
                <a:srgbClr val="000000"/>
              </a:solidFill>
              <a:latin typeface="Arial" charset="0"/>
            </a:endParaRPr>
          </a:p>
        </p:txBody>
      </p:sp>
      <p:sp>
        <p:nvSpPr>
          <p:cNvPr id="151555" name="Rectangle 4"/>
          <p:cNvSpPr>
            <a:spLocks noChangeArrowheads="1"/>
          </p:cNvSpPr>
          <p:nvPr/>
        </p:nvSpPr>
        <p:spPr bwMode="auto">
          <a:xfrm>
            <a:off x="0" y="0"/>
            <a:ext cx="6781800" cy="1143000"/>
          </a:xfrm>
          <a:prstGeom prst="rect">
            <a:avLst/>
          </a:prstGeom>
          <a:gradFill rotWithShape="1">
            <a:gsLst>
              <a:gs pos="0">
                <a:srgbClr val="009470"/>
              </a:gs>
              <a:gs pos="100000">
                <a:srgbClr val="FFFFFF"/>
              </a:gs>
            </a:gsLst>
            <a:lin ang="0" scaled="1"/>
          </a:gradFill>
          <a:ln w="9525">
            <a:noFill/>
            <a:miter lim="800000"/>
            <a:headEnd/>
            <a:tailEnd/>
          </a:ln>
        </p:spPr>
        <p:txBody>
          <a:bodyPr wrap="none" anchor="ctr"/>
          <a:lstStyle/>
          <a:p>
            <a:endParaRPr lang="en-US">
              <a:solidFill>
                <a:srgbClr val="000000"/>
              </a:solidFill>
              <a:latin typeface="Comic Sans MS" pitchFamily="66" charset="0"/>
            </a:endParaRPr>
          </a:p>
        </p:txBody>
      </p:sp>
      <p:sp>
        <p:nvSpPr>
          <p:cNvPr id="151556" name="Line 6"/>
          <p:cNvSpPr>
            <a:spLocks noChangeShapeType="1"/>
          </p:cNvSpPr>
          <p:nvPr/>
        </p:nvSpPr>
        <p:spPr bwMode="auto">
          <a:xfrm>
            <a:off x="0" y="1143000"/>
            <a:ext cx="9144000" cy="0"/>
          </a:xfrm>
          <a:prstGeom prst="line">
            <a:avLst/>
          </a:prstGeom>
          <a:noFill/>
          <a:ln w="28575">
            <a:solidFill>
              <a:srgbClr val="FFCC00"/>
            </a:solidFill>
            <a:round/>
            <a:headEnd/>
            <a:tailEnd/>
          </a:ln>
        </p:spPr>
        <p:txBody>
          <a:bodyPr wrap="none" anchor="ctr"/>
          <a:lstStyle/>
          <a:p>
            <a:endParaRPr lang="en-US"/>
          </a:p>
        </p:txBody>
      </p:sp>
      <p:sp>
        <p:nvSpPr>
          <p:cNvPr id="151557" name="Rectangle 7"/>
          <p:cNvSpPr>
            <a:spLocks noChangeArrowheads="1"/>
          </p:cNvSpPr>
          <p:nvPr/>
        </p:nvSpPr>
        <p:spPr bwMode="auto">
          <a:xfrm>
            <a:off x="152400" y="0"/>
            <a:ext cx="6705600" cy="1143000"/>
          </a:xfrm>
          <a:prstGeom prst="rect">
            <a:avLst/>
          </a:prstGeom>
          <a:noFill/>
          <a:ln w="9525">
            <a:noFill/>
            <a:miter lim="800000"/>
            <a:headEnd/>
            <a:tailEnd/>
          </a:ln>
        </p:spPr>
        <p:txBody>
          <a:bodyPr anchor="ctr"/>
          <a:lstStyle/>
          <a:p>
            <a:r>
              <a:rPr lang="en-US" sz="3200">
                <a:solidFill>
                  <a:srgbClr val="000000"/>
                </a:solidFill>
                <a:latin typeface="Comic Sans MS" pitchFamily="66" charset="0"/>
              </a:rPr>
              <a:t>Medical Home Overview</a:t>
            </a:r>
          </a:p>
        </p:txBody>
      </p:sp>
      <p:sp>
        <p:nvSpPr>
          <p:cNvPr id="151558" name="Content Placeholder 2"/>
          <p:cNvSpPr>
            <a:spLocks noGrp="1"/>
          </p:cNvSpPr>
          <p:nvPr>
            <p:ph type="body" idx="4294967295"/>
          </p:nvPr>
        </p:nvSpPr>
        <p:spPr>
          <a:xfrm>
            <a:off x="341313" y="1182688"/>
            <a:ext cx="8574087" cy="5141912"/>
          </a:xfrm>
        </p:spPr>
        <p:txBody>
          <a:bodyPr/>
          <a:lstStyle/>
          <a:p>
            <a:pPr algn="ctr" eaLnBrk="1" hangingPunct="1">
              <a:buFontTx/>
              <a:buNone/>
            </a:pPr>
            <a:r>
              <a:rPr lang="en-US" smtClean="0">
                <a:latin typeface="Comic Sans MS" pitchFamily="66" charset="0"/>
              </a:rPr>
              <a:t>A Medical Home delivers patient centered care where a provider strives to insure </a:t>
            </a:r>
            <a:r>
              <a:rPr lang="en-US" b="1" smtClean="0">
                <a:solidFill>
                  <a:srgbClr val="3333FF"/>
                </a:solidFill>
                <a:latin typeface="Comic Sans MS" pitchFamily="66" charset="0"/>
              </a:rPr>
              <a:t>timely, accessible, continuous care</a:t>
            </a:r>
            <a:r>
              <a:rPr lang="en-US" b="1" smtClean="0">
                <a:latin typeface="Comic Sans MS" pitchFamily="66" charset="0"/>
              </a:rPr>
              <a:t>.</a:t>
            </a:r>
          </a:p>
          <a:p>
            <a:pPr eaLnBrk="1" hangingPunct="1">
              <a:buFontTx/>
              <a:buNone/>
            </a:pPr>
            <a:endParaRPr lang="en-US" smtClean="0">
              <a:latin typeface="Comic Sans MS" pitchFamily="66" charset="0"/>
            </a:endParaRPr>
          </a:p>
          <a:p>
            <a:pPr algn="ctr" eaLnBrk="1" hangingPunct="1">
              <a:buFontTx/>
              <a:buNone/>
            </a:pPr>
            <a:endParaRPr lang="en-US" sz="2800" smtClean="0">
              <a:latin typeface="Comic Sans MS" pitchFamily="66" charset="0"/>
            </a:endParaRPr>
          </a:p>
          <a:p>
            <a:pPr algn="ctr" eaLnBrk="1" hangingPunct="1">
              <a:buFontTx/>
              <a:buNone/>
            </a:pPr>
            <a:r>
              <a:rPr lang="en-US" sz="2800" smtClean="0">
                <a:latin typeface="Comic Sans MS" pitchFamily="66" charset="0"/>
              </a:rPr>
              <a:t> </a:t>
            </a:r>
          </a:p>
          <a:p>
            <a:pPr algn="ctr" eaLnBrk="1" hangingPunct="1">
              <a:buFontTx/>
              <a:buNone/>
            </a:pPr>
            <a:r>
              <a:rPr lang="en-US" sz="2800" smtClean="0">
                <a:latin typeface="Comic Sans MS" pitchFamily="66" charset="0"/>
              </a:rPr>
              <a:t>The patient centered goals are formed in partnership with the care provider to enhance </a:t>
            </a:r>
            <a:r>
              <a:rPr lang="en-US" sz="2800" b="1" smtClean="0">
                <a:latin typeface="Comic Sans MS" pitchFamily="66" charset="0"/>
              </a:rPr>
              <a:t>care co-ordination </a:t>
            </a:r>
            <a:r>
              <a:rPr lang="en-US" sz="2800" smtClean="0">
                <a:latin typeface="Comic Sans MS" pitchFamily="66" charset="0"/>
              </a:rPr>
              <a:t>of services and health outcomes that are </a:t>
            </a:r>
            <a:r>
              <a:rPr lang="en-US" sz="2800" b="1" smtClean="0">
                <a:solidFill>
                  <a:srgbClr val="3333FF"/>
                </a:solidFill>
                <a:latin typeface="Comic Sans MS" pitchFamily="66" charset="0"/>
              </a:rPr>
              <a:t>safe</a:t>
            </a:r>
            <a:r>
              <a:rPr lang="en-US" sz="2800" smtClean="0">
                <a:solidFill>
                  <a:srgbClr val="3333FF"/>
                </a:solidFill>
                <a:latin typeface="Comic Sans MS" pitchFamily="66" charset="0"/>
              </a:rPr>
              <a:t>,</a:t>
            </a:r>
            <a:r>
              <a:rPr lang="en-US" sz="2800" smtClean="0">
                <a:latin typeface="Comic Sans MS" pitchFamily="66" charset="0"/>
              </a:rPr>
              <a:t> </a:t>
            </a:r>
            <a:r>
              <a:rPr lang="en-US" sz="2800" b="1" smtClean="0">
                <a:solidFill>
                  <a:srgbClr val="3333FF"/>
                </a:solidFill>
                <a:latin typeface="Comic Sans MS" pitchFamily="66" charset="0"/>
              </a:rPr>
              <a:t>equitable, effective,</a:t>
            </a:r>
            <a:r>
              <a:rPr lang="en-US" sz="2800" smtClean="0">
                <a:solidFill>
                  <a:srgbClr val="3333FF"/>
                </a:solidFill>
                <a:latin typeface="Comic Sans MS" pitchFamily="66" charset="0"/>
              </a:rPr>
              <a:t> </a:t>
            </a:r>
            <a:r>
              <a:rPr lang="en-US" sz="2800" b="1" smtClean="0">
                <a:solidFill>
                  <a:srgbClr val="3333FF"/>
                </a:solidFill>
                <a:latin typeface="Comic Sans MS" pitchFamily="66" charset="0"/>
              </a:rPr>
              <a:t>and</a:t>
            </a:r>
            <a:r>
              <a:rPr lang="en-US" sz="2800" smtClean="0">
                <a:solidFill>
                  <a:srgbClr val="3333FF"/>
                </a:solidFill>
                <a:latin typeface="Comic Sans MS" pitchFamily="66" charset="0"/>
              </a:rPr>
              <a:t> </a:t>
            </a:r>
            <a:r>
              <a:rPr lang="en-US" sz="2800" b="1" smtClean="0">
                <a:solidFill>
                  <a:srgbClr val="3333FF"/>
                </a:solidFill>
                <a:latin typeface="Comic Sans MS" pitchFamily="66" charset="0"/>
              </a:rPr>
              <a:t>culturally</a:t>
            </a:r>
            <a:r>
              <a:rPr lang="en-US" sz="2800" smtClean="0">
                <a:solidFill>
                  <a:srgbClr val="3333FF"/>
                </a:solidFill>
                <a:latin typeface="Comic Sans MS" pitchFamily="66" charset="0"/>
              </a:rPr>
              <a:t> </a:t>
            </a:r>
            <a:r>
              <a:rPr lang="en-US" sz="2800" b="1" smtClean="0">
                <a:solidFill>
                  <a:srgbClr val="3333FF"/>
                </a:solidFill>
                <a:latin typeface="Comic Sans MS" pitchFamily="66" charset="0"/>
              </a:rPr>
              <a:t>sensitive</a:t>
            </a:r>
            <a:r>
              <a:rPr lang="en-US" sz="2800" smtClean="0">
                <a:solidFill>
                  <a:srgbClr val="3333FF"/>
                </a:solidFill>
                <a:latin typeface="Comic Sans MS" pitchFamily="66" charset="0"/>
              </a:rPr>
              <a:t>.</a:t>
            </a:r>
          </a:p>
          <a:p>
            <a:pPr eaLnBrk="1" hangingPunct="1"/>
            <a:endParaRPr lang="en-US" smtClean="0">
              <a:latin typeface="Comic Sans MS" pitchFamily="66" charset="0"/>
            </a:endParaRPr>
          </a:p>
        </p:txBody>
      </p:sp>
      <p:pic>
        <p:nvPicPr>
          <p:cNvPr id="10" name="Picture 2" descr="http://kelleydeanwalker.com/images/timelyCover.jpg"/>
          <p:cNvPicPr>
            <a:picLocks noChangeAspect="1" noChangeArrowheads="1"/>
          </p:cNvPicPr>
          <p:nvPr/>
        </p:nvPicPr>
        <p:blipFill>
          <a:blip r:embed="rId3" cstate="print"/>
          <a:srcRect/>
          <a:stretch>
            <a:fillRect/>
          </a:stretch>
        </p:blipFill>
        <p:spPr bwMode="auto">
          <a:xfrm>
            <a:off x="2057400" y="2895600"/>
            <a:ext cx="1143000" cy="1374198"/>
          </a:xfrm>
          <a:prstGeom prst="rect">
            <a:avLst/>
          </a:prstGeom>
          <a:noFill/>
          <a:ln>
            <a:solidFill>
              <a:srgbClr val="00B050"/>
            </a:solidFill>
          </a:ln>
          <a:scene3d>
            <a:camera prst="orthographicFront"/>
            <a:lightRig rig="threePt" dir="t"/>
          </a:scene3d>
          <a:sp3d contourW="31750">
            <a:contourClr>
              <a:srgbClr val="009470"/>
            </a:contourClr>
          </a:sp3d>
        </p:spPr>
      </p:pic>
      <p:pic>
        <p:nvPicPr>
          <p:cNvPr id="11" name="Picture 4" descr="http://www.hotelariston.it/images/handicap-hote-room.jpg"/>
          <p:cNvPicPr>
            <a:picLocks noChangeAspect="1" noChangeArrowheads="1"/>
          </p:cNvPicPr>
          <p:nvPr/>
        </p:nvPicPr>
        <p:blipFill>
          <a:blip r:embed="rId4" cstate="print"/>
          <a:srcRect/>
          <a:stretch>
            <a:fillRect/>
          </a:stretch>
        </p:blipFill>
        <p:spPr bwMode="auto">
          <a:xfrm>
            <a:off x="3949700" y="2869819"/>
            <a:ext cx="1308100" cy="1321181"/>
          </a:xfrm>
          <a:prstGeom prst="rect">
            <a:avLst/>
          </a:prstGeom>
          <a:noFill/>
          <a:ln>
            <a:solidFill>
              <a:srgbClr val="00B050"/>
            </a:solidFill>
          </a:ln>
          <a:scene3d>
            <a:camera prst="orthographicFront"/>
            <a:lightRig rig="threePt" dir="t"/>
          </a:scene3d>
          <a:sp3d contourW="31750">
            <a:contourClr>
              <a:srgbClr val="009470"/>
            </a:contourClr>
          </a:sp3d>
        </p:spPr>
      </p:pic>
      <p:pic>
        <p:nvPicPr>
          <p:cNvPr id="193538" name="Picture 2"/>
          <p:cNvPicPr>
            <a:picLocks noChangeAspect="1" noChangeArrowheads="1"/>
          </p:cNvPicPr>
          <p:nvPr/>
        </p:nvPicPr>
        <p:blipFill>
          <a:blip r:embed="rId5" cstate="print"/>
          <a:srcRect/>
          <a:stretch>
            <a:fillRect/>
          </a:stretch>
        </p:blipFill>
        <p:spPr bwMode="auto">
          <a:xfrm>
            <a:off x="6019800" y="2819400"/>
            <a:ext cx="1226766" cy="1362000"/>
          </a:xfrm>
          <a:prstGeom prst="rect">
            <a:avLst/>
          </a:prstGeom>
          <a:noFill/>
          <a:ln w="9525">
            <a:solidFill>
              <a:srgbClr val="00B050"/>
            </a:solidFill>
            <a:miter lim="800000"/>
            <a:headEnd/>
            <a:tailEnd/>
          </a:ln>
          <a:effectLst/>
          <a:scene3d>
            <a:camera prst="orthographicFront"/>
            <a:lightRig rig="threePt" dir="t"/>
          </a:scene3d>
          <a:sp3d contourW="31750">
            <a:contourClr>
              <a:srgbClr val="009470"/>
            </a:contourClr>
          </a:sp3d>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rrowheads="1"/>
          </p:cNvSpPr>
          <p:nvPr>
            <p:ph type="title"/>
          </p:nvPr>
        </p:nvSpPr>
        <p:spPr/>
        <p:txBody>
          <a:bodyPr/>
          <a:lstStyle/>
          <a:p>
            <a:pPr eaLnBrk="1" hangingPunct="1"/>
            <a:r>
              <a:rPr lang="en-US" smtClean="0"/>
              <a:t>Objectives</a:t>
            </a:r>
          </a:p>
        </p:txBody>
      </p:sp>
      <p:sp>
        <p:nvSpPr>
          <p:cNvPr id="86018" name="Rectangle 3"/>
          <p:cNvSpPr>
            <a:spLocks noGrp="1" noChangeArrowheads="1"/>
          </p:cNvSpPr>
          <p:nvPr>
            <p:ph type="body" idx="1"/>
          </p:nvPr>
        </p:nvSpPr>
        <p:spPr>
          <a:xfrm>
            <a:off x="457200" y="1219200"/>
            <a:ext cx="8229600" cy="4906963"/>
          </a:xfrm>
        </p:spPr>
        <p:txBody>
          <a:bodyPr/>
          <a:lstStyle/>
          <a:p>
            <a:pPr eaLnBrk="1" hangingPunct="1">
              <a:lnSpc>
                <a:spcPct val="80000"/>
              </a:lnSpc>
            </a:pPr>
            <a:r>
              <a:rPr lang="en-US" sz="2000" smtClean="0"/>
              <a:t>Describe the progression of  building a grassroots System of Care, for youth with emotional and behavioral challenges in Iowa .</a:t>
            </a:r>
          </a:p>
          <a:p>
            <a:pPr eaLnBrk="1" hangingPunct="1">
              <a:lnSpc>
                <a:spcPct val="80000"/>
              </a:lnSpc>
            </a:pPr>
            <a:r>
              <a:rPr lang="en-US" sz="2000" smtClean="0"/>
              <a:t> Discuss the vision for a comprehensive System of Care (SOC) for Children with Special Healthcare Needs in Iowa (CSHCN). </a:t>
            </a:r>
          </a:p>
          <a:p>
            <a:pPr eaLnBrk="1" hangingPunct="1">
              <a:lnSpc>
                <a:spcPct val="80000"/>
              </a:lnSpc>
            </a:pPr>
            <a:r>
              <a:rPr lang="en-US" sz="2000" smtClean="0"/>
              <a:t>Describe how the SOC is embedded within the Iowa Title 5 program for Children with Special Healthcare Needs (CSHCN).</a:t>
            </a:r>
          </a:p>
          <a:p>
            <a:pPr eaLnBrk="1" hangingPunct="1">
              <a:lnSpc>
                <a:spcPct val="80000"/>
              </a:lnSpc>
            </a:pPr>
            <a:r>
              <a:rPr lang="en-US" sz="2000" smtClean="0"/>
              <a:t>Define SOC values, principles, and practice shifts as system is locally built and refined.</a:t>
            </a:r>
          </a:p>
          <a:p>
            <a:pPr eaLnBrk="1" hangingPunct="1">
              <a:lnSpc>
                <a:spcPct val="80000"/>
              </a:lnSpc>
            </a:pPr>
            <a:r>
              <a:rPr lang="en-US" sz="2000" smtClean="0"/>
              <a:t>Discuss how the System of Care demonstration project has been a good fit for the Iowa UCEDD. </a:t>
            </a:r>
          </a:p>
          <a:p>
            <a:pPr eaLnBrk="1" hangingPunct="1">
              <a:lnSpc>
                <a:spcPct val="80000"/>
              </a:lnSpc>
            </a:pPr>
            <a:r>
              <a:rPr lang="en-US" sz="2000" smtClean="0"/>
              <a:t>Describe how the SOC initiative is recognized as part of the Iowa Department of Human Services Olmstead Plan.</a:t>
            </a:r>
            <a:r>
              <a:rPr lang="en-US" sz="2400" smtClean="0"/>
              <a:t>	 </a:t>
            </a:r>
          </a:p>
          <a:p>
            <a:pPr eaLnBrk="1" hangingPunct="1">
              <a:lnSpc>
                <a:spcPct val="80000"/>
              </a:lnSpc>
              <a:buFont typeface="Wingdings" pitchFamily="2" charset="2"/>
              <a:buNone/>
            </a:pPr>
            <a:endParaRPr lang="en-US" sz="2400" smtClean="0"/>
          </a:p>
          <a:p>
            <a:pPr eaLnBrk="1" hangingPunct="1">
              <a:lnSpc>
                <a:spcPct val="80000"/>
              </a:lnSpc>
            </a:pPr>
            <a:endParaRPr lang="en-US" sz="2800" smtClean="0"/>
          </a:p>
        </p:txBody>
      </p:sp>
      <p:pic>
        <p:nvPicPr>
          <p:cNvPr id="86019" name="Picture 4" descr="mp00319_"/>
          <p:cNvPicPr>
            <a:picLocks noChangeAspect="1" noChangeArrowheads="1"/>
          </p:cNvPicPr>
          <p:nvPr/>
        </p:nvPicPr>
        <p:blipFill>
          <a:blip r:embed="rId3"/>
          <a:srcRect/>
          <a:stretch>
            <a:fillRect/>
          </a:stretch>
        </p:blipFill>
        <p:spPr bwMode="auto">
          <a:xfrm>
            <a:off x="3124200" y="4648200"/>
            <a:ext cx="2743200" cy="1824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330C393C-690F-43D7-A56B-B46CC702DE46}" type="slidenum">
              <a:rPr lang="en-US">
                <a:solidFill>
                  <a:schemeClr val="tx1"/>
                </a:solidFill>
              </a:rPr>
              <a:pPr>
                <a:defRPr/>
              </a:pPr>
              <a:t>20</a:t>
            </a:fld>
            <a:endParaRPr lang="en-US" dirty="0">
              <a:solidFill>
                <a:schemeClr val="tx1"/>
              </a:solidFill>
            </a:endParaRPr>
          </a:p>
        </p:txBody>
      </p:sp>
      <p:graphicFrame>
        <p:nvGraphicFramePr>
          <p:cNvPr id="270340"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70343" name="Slide" r:id="rId4" imgW="4571957" imgH="3428849" progId="PowerPoint.Slide.8">
                  <p:embed/>
                </p:oleObj>
              </mc:Choice>
              <mc:Fallback>
                <p:oleObj name="Slide" r:id="rId4" imgW="4571957" imgH="3428849" progId="PowerPoint.Slide.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pPr>
              <a:defRPr/>
            </a:pPr>
            <a:fld id="{70081E43-55E5-45C1-ADB0-35F918A635B6}" type="slidenum">
              <a:rPr lang="en-US">
                <a:solidFill>
                  <a:schemeClr val="tx1"/>
                </a:solidFill>
              </a:rPr>
              <a:pPr>
                <a:defRPr/>
              </a:pPr>
              <a:t>21</a:t>
            </a:fld>
            <a:endParaRPr lang="en-US" dirty="0">
              <a:solidFill>
                <a:schemeClr val="tx1"/>
              </a:solidFill>
            </a:endParaRPr>
          </a:p>
        </p:txBody>
      </p:sp>
      <p:sp>
        <p:nvSpPr>
          <p:cNvPr id="271362" name="Slide Number Placeholder 5"/>
          <p:cNvSpPr txBox="1">
            <a:spLocks noGrp="1"/>
          </p:cNvSpPr>
          <p:nvPr/>
        </p:nvSpPr>
        <p:spPr bwMode="auto">
          <a:xfrm>
            <a:off x="7031038" y="6630988"/>
            <a:ext cx="2133600" cy="476250"/>
          </a:xfrm>
          <a:prstGeom prst="rect">
            <a:avLst/>
          </a:prstGeom>
          <a:noFill/>
          <a:ln w="9525">
            <a:noFill/>
            <a:miter lim="800000"/>
            <a:headEnd/>
            <a:tailEnd/>
          </a:ln>
        </p:spPr>
        <p:txBody>
          <a:bodyPr/>
          <a:lstStyle/>
          <a:p>
            <a:pPr algn="r"/>
            <a:fld id="{06275F30-5659-40A3-B00C-5E9AC047B5B4}" type="slidenum">
              <a:rPr lang="en-US" sz="900"/>
              <a:pPr algn="r"/>
              <a:t>21</a:t>
            </a:fld>
            <a:endParaRPr lang="en-US" sz="900"/>
          </a:p>
        </p:txBody>
      </p:sp>
      <p:sp>
        <p:nvSpPr>
          <p:cNvPr id="271363" name="Rectangle 23"/>
          <p:cNvSpPr>
            <a:spLocks noChangeArrowheads="1"/>
          </p:cNvSpPr>
          <p:nvPr/>
        </p:nvSpPr>
        <p:spPr bwMode="auto">
          <a:xfrm>
            <a:off x="0" y="0"/>
            <a:ext cx="6781800" cy="1143000"/>
          </a:xfrm>
          <a:prstGeom prst="rect">
            <a:avLst/>
          </a:prstGeom>
          <a:gradFill rotWithShape="1">
            <a:gsLst>
              <a:gs pos="0">
                <a:srgbClr val="FFD520"/>
              </a:gs>
              <a:gs pos="100000">
                <a:srgbClr val="FFFFFF"/>
              </a:gs>
            </a:gsLst>
            <a:lin ang="0" scaled="1"/>
          </a:gradFill>
          <a:ln w="9525">
            <a:noFill/>
            <a:miter lim="800000"/>
            <a:headEnd/>
            <a:tailEnd/>
          </a:ln>
        </p:spPr>
        <p:txBody>
          <a:bodyPr wrap="none" anchor="ctr"/>
          <a:lstStyle/>
          <a:p>
            <a:endParaRPr lang="en-US"/>
          </a:p>
        </p:txBody>
      </p:sp>
      <p:sp>
        <p:nvSpPr>
          <p:cNvPr id="271364" name="Line 10"/>
          <p:cNvSpPr>
            <a:spLocks noChangeShapeType="1"/>
          </p:cNvSpPr>
          <p:nvPr/>
        </p:nvSpPr>
        <p:spPr bwMode="auto">
          <a:xfrm>
            <a:off x="0" y="1143000"/>
            <a:ext cx="9144000" cy="0"/>
          </a:xfrm>
          <a:prstGeom prst="line">
            <a:avLst/>
          </a:prstGeom>
          <a:noFill/>
          <a:ln w="28575">
            <a:solidFill>
              <a:srgbClr val="FFCC00"/>
            </a:solidFill>
            <a:round/>
            <a:headEnd/>
            <a:tailEnd/>
          </a:ln>
        </p:spPr>
        <p:txBody>
          <a:bodyPr wrap="none" anchor="ctr"/>
          <a:lstStyle/>
          <a:p>
            <a:endParaRPr lang="en-US"/>
          </a:p>
        </p:txBody>
      </p:sp>
      <p:sp>
        <p:nvSpPr>
          <p:cNvPr id="271365" name="Rectangle 11"/>
          <p:cNvSpPr>
            <a:spLocks noChangeArrowheads="1"/>
          </p:cNvSpPr>
          <p:nvPr/>
        </p:nvSpPr>
        <p:spPr bwMode="auto">
          <a:xfrm>
            <a:off x="152400" y="0"/>
            <a:ext cx="7162800" cy="1143000"/>
          </a:xfrm>
          <a:prstGeom prst="rect">
            <a:avLst/>
          </a:prstGeom>
          <a:noFill/>
          <a:ln w="9525">
            <a:noFill/>
            <a:miter lim="800000"/>
            <a:headEnd/>
            <a:tailEnd/>
          </a:ln>
        </p:spPr>
        <p:txBody>
          <a:bodyPr anchor="ctr"/>
          <a:lstStyle/>
          <a:p>
            <a:endParaRPr lang="en-US" sz="3200">
              <a:solidFill>
                <a:schemeClr val="tx2"/>
              </a:solidFill>
              <a:latin typeface="Comic Sans MS" pitchFamily="66" charset="0"/>
            </a:endParaRPr>
          </a:p>
        </p:txBody>
      </p:sp>
      <p:sp>
        <p:nvSpPr>
          <p:cNvPr id="271366" name="Content Placeholder 3"/>
          <p:cNvSpPr>
            <a:spLocks noGrp="1"/>
          </p:cNvSpPr>
          <p:nvPr>
            <p:ph idx="4294967295"/>
          </p:nvPr>
        </p:nvSpPr>
        <p:spPr>
          <a:xfrm>
            <a:off x="1981200" y="1371600"/>
            <a:ext cx="5867400" cy="3962400"/>
          </a:xfrm>
        </p:spPr>
        <p:txBody>
          <a:bodyPr/>
          <a:lstStyle/>
          <a:p>
            <a:pPr eaLnBrk="1" hangingPunct="1">
              <a:buClr>
                <a:srgbClr val="0000FF"/>
              </a:buClr>
              <a:buFont typeface="Symbol" pitchFamily="18" charset="2"/>
              <a:buChar char="·"/>
            </a:pPr>
            <a:r>
              <a:rPr lang="en-US" sz="2800" smtClean="0">
                <a:latin typeface="Comic Sans MS" pitchFamily="66" charset="0"/>
              </a:rPr>
              <a:t>Patients and Families</a:t>
            </a:r>
          </a:p>
          <a:p>
            <a:pPr eaLnBrk="1" hangingPunct="1">
              <a:buClr>
                <a:srgbClr val="0000FF"/>
              </a:buClr>
              <a:buFont typeface="Symbol" pitchFamily="18" charset="2"/>
              <a:buChar char="·"/>
            </a:pPr>
            <a:r>
              <a:rPr lang="en-US" sz="2800" smtClean="0">
                <a:latin typeface="Comic Sans MS" pitchFamily="66" charset="0"/>
              </a:rPr>
              <a:t>Primary care physicians</a:t>
            </a:r>
          </a:p>
          <a:p>
            <a:pPr eaLnBrk="1" hangingPunct="1">
              <a:buClr>
                <a:srgbClr val="0000FF"/>
              </a:buClr>
              <a:buFont typeface="Symbol" pitchFamily="18" charset="2"/>
              <a:buChar char="·"/>
            </a:pPr>
            <a:r>
              <a:rPr lang="en-US" sz="2800" smtClean="0">
                <a:latin typeface="Comic Sans MS" pitchFamily="66" charset="0"/>
              </a:rPr>
              <a:t>Interdisciplinary health clinicians </a:t>
            </a:r>
          </a:p>
          <a:p>
            <a:pPr eaLnBrk="1" hangingPunct="1">
              <a:buClr>
                <a:srgbClr val="0000FF"/>
              </a:buClr>
              <a:buFont typeface="Symbol" pitchFamily="18" charset="2"/>
              <a:buChar char="·"/>
            </a:pPr>
            <a:r>
              <a:rPr lang="en-US" sz="2800" smtClean="0">
                <a:latin typeface="Comic Sans MS" pitchFamily="66" charset="0"/>
              </a:rPr>
              <a:t>Specialists and subspecialists</a:t>
            </a:r>
          </a:p>
          <a:p>
            <a:pPr eaLnBrk="1" hangingPunct="1">
              <a:buClr>
                <a:srgbClr val="0000FF"/>
              </a:buClr>
              <a:buFont typeface="Symbol" pitchFamily="18" charset="2"/>
              <a:buChar char="·"/>
            </a:pPr>
            <a:r>
              <a:rPr lang="en-US" sz="2800" smtClean="0">
                <a:latin typeface="Comic Sans MS" pitchFamily="66" charset="0"/>
              </a:rPr>
              <a:t>Hospitals and Healthcare Facilities</a:t>
            </a:r>
          </a:p>
          <a:p>
            <a:pPr eaLnBrk="1" hangingPunct="1">
              <a:buClr>
                <a:srgbClr val="0000FF"/>
              </a:buClr>
              <a:buFont typeface="Symbol" pitchFamily="18" charset="2"/>
              <a:buChar char="·"/>
            </a:pPr>
            <a:r>
              <a:rPr lang="en-US" sz="2800" smtClean="0">
                <a:latin typeface="Comic Sans MS" pitchFamily="66" charset="0"/>
              </a:rPr>
              <a:t>Public Health</a:t>
            </a:r>
          </a:p>
          <a:p>
            <a:pPr eaLnBrk="1" hangingPunct="1">
              <a:buClr>
                <a:srgbClr val="0000FF"/>
              </a:buClr>
              <a:buFont typeface="Symbol" pitchFamily="18" charset="2"/>
              <a:buChar char="·"/>
            </a:pPr>
            <a:r>
              <a:rPr lang="en-US" sz="2800" smtClean="0">
                <a:latin typeface="Comic Sans MS" pitchFamily="66" charset="0"/>
              </a:rPr>
              <a:t>Community</a:t>
            </a:r>
          </a:p>
          <a:p>
            <a:pPr eaLnBrk="1" hangingPunct="1">
              <a:buFontTx/>
              <a:buNone/>
            </a:pPr>
            <a:endParaRPr lang="en-US" sz="2400" smtClean="0">
              <a:latin typeface="Comic Sans MS" pitchFamily="66" charset="0"/>
            </a:endParaRPr>
          </a:p>
        </p:txBody>
      </p:sp>
      <p:pic>
        <p:nvPicPr>
          <p:cNvPr id="271367" name="Picture 2"/>
          <p:cNvPicPr>
            <a:picLocks noChangeAspect="1" noChangeArrowheads="1"/>
          </p:cNvPicPr>
          <p:nvPr/>
        </p:nvPicPr>
        <p:blipFill>
          <a:blip r:embed="rId3"/>
          <a:srcRect/>
          <a:stretch>
            <a:fillRect/>
          </a:stretch>
        </p:blipFill>
        <p:spPr bwMode="auto">
          <a:xfrm>
            <a:off x="6705600" y="1295400"/>
            <a:ext cx="762000" cy="923925"/>
          </a:xfrm>
          <a:prstGeom prst="rect">
            <a:avLst/>
          </a:prstGeom>
          <a:noFill/>
          <a:ln w="9525">
            <a:noFill/>
            <a:miter lim="800000"/>
            <a:headEnd/>
            <a:tailEnd/>
          </a:ln>
        </p:spPr>
      </p:pic>
      <p:pic>
        <p:nvPicPr>
          <p:cNvPr id="271368" name="Picture 2" descr="C:\Documents and Settings\boneym\Local Settings\Temporary Internet Files\Content.IE5\MF20PAAH\MP900439287[1].jpg"/>
          <p:cNvPicPr>
            <a:picLocks noChangeAspect="1" noChangeArrowheads="1"/>
          </p:cNvPicPr>
          <p:nvPr/>
        </p:nvPicPr>
        <p:blipFill>
          <a:blip r:embed="rId4"/>
          <a:srcRect/>
          <a:stretch>
            <a:fillRect/>
          </a:stretch>
        </p:blipFill>
        <p:spPr bwMode="auto">
          <a:xfrm>
            <a:off x="7620000" y="1676400"/>
            <a:ext cx="1066800" cy="1066800"/>
          </a:xfrm>
          <a:prstGeom prst="rect">
            <a:avLst/>
          </a:prstGeom>
          <a:noFill/>
          <a:ln w="9525">
            <a:noFill/>
            <a:miter lim="800000"/>
            <a:headEnd/>
            <a:tailEnd/>
          </a:ln>
        </p:spPr>
      </p:pic>
      <p:pic>
        <p:nvPicPr>
          <p:cNvPr id="271369" name="Picture 7" descr="doctors and infant"/>
          <p:cNvPicPr>
            <a:picLocks noChangeAspect="1" noChangeArrowheads="1"/>
          </p:cNvPicPr>
          <p:nvPr/>
        </p:nvPicPr>
        <p:blipFill>
          <a:blip r:embed="rId5"/>
          <a:srcRect/>
          <a:stretch>
            <a:fillRect/>
          </a:stretch>
        </p:blipFill>
        <p:spPr bwMode="auto">
          <a:xfrm>
            <a:off x="7620000" y="2971800"/>
            <a:ext cx="1143000" cy="1143000"/>
          </a:xfrm>
          <a:prstGeom prst="rect">
            <a:avLst/>
          </a:prstGeom>
          <a:noFill/>
          <a:ln w="9525">
            <a:noFill/>
            <a:miter lim="800000"/>
            <a:headEnd/>
            <a:tailEnd/>
          </a:ln>
        </p:spPr>
      </p:pic>
      <p:pic>
        <p:nvPicPr>
          <p:cNvPr id="271370" name="Picture 2"/>
          <p:cNvPicPr>
            <a:picLocks noChangeAspect="1" noChangeArrowheads="1"/>
          </p:cNvPicPr>
          <p:nvPr/>
        </p:nvPicPr>
        <p:blipFill>
          <a:blip r:embed="rId6"/>
          <a:srcRect/>
          <a:stretch>
            <a:fillRect/>
          </a:stretch>
        </p:blipFill>
        <p:spPr bwMode="auto">
          <a:xfrm>
            <a:off x="6400800" y="4495800"/>
            <a:ext cx="1673225" cy="890588"/>
          </a:xfrm>
          <a:prstGeom prst="rect">
            <a:avLst/>
          </a:prstGeom>
          <a:noFill/>
          <a:ln w="9525">
            <a:noFill/>
            <a:miter lim="800000"/>
            <a:headEnd/>
            <a:tailEnd/>
          </a:ln>
        </p:spPr>
      </p:pic>
      <p:pic>
        <p:nvPicPr>
          <p:cNvPr id="271371" name="Picture 6" descr="C:\Documents and Settings\boneym\Local Settings\Temporary Internet Files\Content.IE5\ROXZBQ03\MP900438475[1].jpg"/>
          <p:cNvPicPr>
            <a:picLocks noChangeAspect="1" noChangeArrowheads="1"/>
          </p:cNvPicPr>
          <p:nvPr/>
        </p:nvPicPr>
        <p:blipFill>
          <a:blip r:embed="rId7"/>
          <a:srcRect/>
          <a:stretch>
            <a:fillRect/>
          </a:stretch>
        </p:blipFill>
        <p:spPr bwMode="auto">
          <a:xfrm>
            <a:off x="5257800" y="5257800"/>
            <a:ext cx="917575" cy="990600"/>
          </a:xfrm>
          <a:prstGeom prst="rect">
            <a:avLst/>
          </a:prstGeom>
          <a:noFill/>
          <a:ln w="9525">
            <a:noFill/>
            <a:miter lim="800000"/>
            <a:headEnd/>
            <a:tailEnd/>
          </a:ln>
        </p:spPr>
      </p:pic>
      <p:sp>
        <p:nvSpPr>
          <p:cNvPr id="271372" name="Rectangle 17"/>
          <p:cNvSpPr>
            <a:spLocks noChangeArrowheads="1"/>
          </p:cNvSpPr>
          <p:nvPr/>
        </p:nvSpPr>
        <p:spPr bwMode="auto">
          <a:xfrm>
            <a:off x="0" y="0"/>
            <a:ext cx="6781800" cy="1143000"/>
          </a:xfrm>
          <a:prstGeom prst="rect">
            <a:avLst/>
          </a:prstGeom>
          <a:gradFill rotWithShape="1">
            <a:gsLst>
              <a:gs pos="0">
                <a:srgbClr val="EE334E"/>
              </a:gs>
              <a:gs pos="100000">
                <a:srgbClr val="FFFFFF"/>
              </a:gs>
            </a:gsLst>
            <a:lin ang="0" scaled="1"/>
          </a:gradFill>
          <a:ln w="9525">
            <a:noFill/>
            <a:miter lim="800000"/>
            <a:headEnd/>
            <a:tailEnd/>
          </a:ln>
        </p:spPr>
        <p:txBody>
          <a:bodyPr wrap="none" anchor="ctr"/>
          <a:lstStyle/>
          <a:p>
            <a:r>
              <a:rPr lang="en-US" sz="3200">
                <a:latin typeface="Comic Sans MS" pitchFamily="66" charset="0"/>
              </a:rPr>
              <a:t>Medical Homes: Must Include the </a:t>
            </a:r>
          </a:p>
          <a:p>
            <a:r>
              <a:rPr lang="en-US" sz="3200">
                <a:latin typeface="Comic Sans MS" pitchFamily="66" charset="0"/>
              </a:rPr>
              <a:t>Whole System of Care - </a:t>
            </a:r>
            <a:r>
              <a:rPr lang="en-US" sz="3200" b="1">
                <a:latin typeface="Comic Sans MS" pitchFamily="66" charset="0"/>
              </a:rPr>
              <a:t>Teamwork</a:t>
            </a:r>
            <a:endParaRPr lang="en-US" sz="3200" b="1">
              <a:solidFill>
                <a:schemeClr val="tx2"/>
              </a:solidFill>
              <a:latin typeface="Comic Sans MS" pitchFamily="66" charset="0"/>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rrowheads="1"/>
          </p:cNvSpPr>
          <p:nvPr>
            <p:ph type="title" idx="4294967295"/>
          </p:nvPr>
        </p:nvSpPr>
        <p:spPr/>
        <p:txBody>
          <a:bodyPr/>
          <a:lstStyle/>
          <a:p>
            <a:pPr eaLnBrk="1" hangingPunct="1"/>
            <a:r>
              <a:rPr lang="en-US" smtClean="0"/>
              <a:t>Care Coordination</a:t>
            </a:r>
          </a:p>
        </p:txBody>
      </p:sp>
      <p:sp>
        <p:nvSpPr>
          <p:cNvPr id="273410" name="Rectangle 3"/>
          <p:cNvSpPr>
            <a:spLocks noGrp="1" noChangeArrowheads="1"/>
          </p:cNvSpPr>
          <p:nvPr>
            <p:ph type="body" idx="4294967295"/>
          </p:nvPr>
        </p:nvSpPr>
        <p:spPr/>
        <p:txBody>
          <a:bodyPr/>
          <a:lstStyle/>
          <a:p>
            <a:pPr eaLnBrk="1" hangingPunct="1">
              <a:lnSpc>
                <a:spcPct val="80000"/>
              </a:lnSpc>
            </a:pPr>
            <a:r>
              <a:rPr lang="en-US" sz="2800" b="1" smtClean="0"/>
              <a:t>Care Coordinators are responsible to navigate the service systems and link the family to needed services.  Care Coordinators are nurses, social workers and parent consultants:</a:t>
            </a:r>
          </a:p>
          <a:p>
            <a:pPr lvl="1" eaLnBrk="1" hangingPunct="1">
              <a:lnSpc>
                <a:spcPct val="80000"/>
              </a:lnSpc>
            </a:pPr>
            <a:r>
              <a:rPr lang="en-US" sz="2400" b="1" smtClean="0"/>
              <a:t>Lead family team meetings</a:t>
            </a:r>
          </a:p>
          <a:p>
            <a:pPr lvl="1" eaLnBrk="1" hangingPunct="1">
              <a:lnSpc>
                <a:spcPct val="80000"/>
              </a:lnSpc>
            </a:pPr>
            <a:r>
              <a:rPr lang="en-US" sz="2400" b="1" smtClean="0"/>
              <a:t>Develop individualized care plan</a:t>
            </a:r>
          </a:p>
          <a:p>
            <a:pPr lvl="1" eaLnBrk="1" hangingPunct="1">
              <a:lnSpc>
                <a:spcPct val="80000"/>
              </a:lnSpc>
            </a:pPr>
            <a:r>
              <a:rPr lang="en-US" sz="2400" b="1" smtClean="0"/>
              <a:t>Research resources and make referrals</a:t>
            </a:r>
          </a:p>
          <a:p>
            <a:pPr lvl="1" eaLnBrk="1" hangingPunct="1">
              <a:lnSpc>
                <a:spcPct val="80000"/>
              </a:lnSpc>
            </a:pPr>
            <a:r>
              <a:rPr lang="en-US" sz="2400" b="1" smtClean="0"/>
              <a:t>Assist with insurance/waiver/support paperwork</a:t>
            </a:r>
          </a:p>
          <a:p>
            <a:pPr lvl="1" eaLnBrk="1" hangingPunct="1">
              <a:lnSpc>
                <a:spcPct val="80000"/>
              </a:lnSpc>
            </a:pPr>
            <a:r>
              <a:rPr lang="en-US" sz="2400" b="1" smtClean="0"/>
              <a:t>Assist patient/family in coordinating appointments, IEP meetings, etc</a:t>
            </a:r>
          </a:p>
          <a:p>
            <a:pPr lvl="1" eaLnBrk="1" hangingPunct="1">
              <a:lnSpc>
                <a:spcPct val="80000"/>
              </a:lnSpc>
            </a:pPr>
            <a:r>
              <a:rPr lang="en-US" sz="2400" b="1" smtClean="0"/>
              <a:t>Assist patient/family in finding funding for ancillary services like respite, mentoring, and transportation</a:t>
            </a:r>
          </a:p>
          <a:p>
            <a:pPr lvl="1" eaLnBrk="1" hangingPunct="1">
              <a:lnSpc>
                <a:spcPct val="80000"/>
              </a:lnSpc>
              <a:buFont typeface="Wingdings" pitchFamily="2" charset="2"/>
              <a:buNone/>
            </a:pPr>
            <a:endParaRPr lang="en-US" sz="2400" b="1" smtClean="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4" descr="j0078794"/>
          <p:cNvPicPr>
            <a:picLocks noChangeAspect="1" noChangeArrowheads="1"/>
          </p:cNvPicPr>
          <p:nvPr/>
        </p:nvPicPr>
        <p:blipFill>
          <a:blip r:embed="rId3"/>
          <a:srcRect/>
          <a:stretch>
            <a:fillRect/>
          </a:stretch>
        </p:blipFill>
        <p:spPr bwMode="auto">
          <a:xfrm>
            <a:off x="6934200" y="533400"/>
            <a:ext cx="2024063" cy="2997200"/>
          </a:xfrm>
          <a:prstGeom prst="rect">
            <a:avLst/>
          </a:prstGeom>
          <a:noFill/>
          <a:ln w="9525">
            <a:noFill/>
            <a:miter lim="800000"/>
            <a:headEnd/>
            <a:tailEnd/>
          </a:ln>
        </p:spPr>
      </p:pic>
      <p:sp>
        <p:nvSpPr>
          <p:cNvPr id="275458" name="Rectangle 2"/>
          <p:cNvSpPr>
            <a:spLocks noGrp="1" noRot="1" noChangeArrowheads="1"/>
          </p:cNvSpPr>
          <p:nvPr>
            <p:ph type="title" idx="4294967295"/>
          </p:nvPr>
        </p:nvSpPr>
        <p:spPr>
          <a:xfrm>
            <a:off x="381000" y="457200"/>
            <a:ext cx="8229600" cy="1206500"/>
          </a:xfrm>
        </p:spPr>
        <p:txBody>
          <a:bodyPr/>
          <a:lstStyle/>
          <a:p>
            <a:pPr eaLnBrk="1" hangingPunct="1"/>
            <a:r>
              <a:rPr lang="en-US" smtClean="0"/>
              <a:t>Family Team Meeting</a:t>
            </a:r>
          </a:p>
        </p:txBody>
      </p:sp>
      <p:sp>
        <p:nvSpPr>
          <p:cNvPr id="53251" name="Rectangle 3"/>
          <p:cNvSpPr>
            <a:spLocks noGrp="1" noChangeArrowheads="1"/>
          </p:cNvSpPr>
          <p:nvPr>
            <p:ph type="body" idx="4294967295"/>
          </p:nvPr>
        </p:nvSpPr>
        <p:spPr/>
        <p:txBody>
          <a:bodyPr rtlCol="0">
            <a:normAutofit lnSpcReduction="10000"/>
          </a:bodyPr>
          <a:lstStyle/>
          <a:p>
            <a:pPr eaLnBrk="1" fontAlgn="auto" hangingPunct="1">
              <a:lnSpc>
                <a:spcPct val="80000"/>
              </a:lnSpc>
              <a:spcAft>
                <a:spcPts val="0"/>
              </a:spcAft>
              <a:buFont typeface="Arial" pitchFamily="34" charset="0"/>
              <a:buChar char="•"/>
              <a:defRPr/>
            </a:pPr>
            <a:r>
              <a:rPr lang="en-US" sz="2800" dirty="0" smtClean="0"/>
              <a:t>Natural Supports identified</a:t>
            </a:r>
          </a:p>
          <a:p>
            <a:pPr eaLnBrk="1" fontAlgn="auto" hangingPunct="1">
              <a:lnSpc>
                <a:spcPct val="80000"/>
              </a:lnSpc>
              <a:spcAft>
                <a:spcPts val="0"/>
              </a:spcAft>
              <a:buFont typeface="Arial" pitchFamily="34" charset="0"/>
              <a:buChar char="•"/>
              <a:defRPr/>
            </a:pPr>
            <a:r>
              <a:rPr lang="en-US" sz="2800" dirty="0" smtClean="0"/>
              <a:t>Agenda set by family/youth</a:t>
            </a:r>
          </a:p>
          <a:p>
            <a:pPr eaLnBrk="1" fontAlgn="auto" hangingPunct="1">
              <a:lnSpc>
                <a:spcPct val="80000"/>
              </a:lnSpc>
              <a:spcAft>
                <a:spcPts val="0"/>
              </a:spcAft>
              <a:buFont typeface="Arial" pitchFamily="34" charset="0"/>
              <a:buChar char="•"/>
              <a:defRPr/>
            </a:pPr>
            <a:r>
              <a:rPr lang="en-US" sz="2800" dirty="0" smtClean="0"/>
              <a:t>Community supports the family team meeting concept, (providers attend and provide input, they offer to host meetings at their location)</a:t>
            </a:r>
          </a:p>
          <a:p>
            <a:pPr eaLnBrk="1" fontAlgn="auto" hangingPunct="1">
              <a:lnSpc>
                <a:spcPct val="80000"/>
              </a:lnSpc>
              <a:spcAft>
                <a:spcPts val="0"/>
              </a:spcAft>
              <a:buFont typeface="Arial" pitchFamily="34" charset="0"/>
              <a:buChar char="•"/>
              <a:defRPr/>
            </a:pPr>
            <a:r>
              <a:rPr lang="en-US" sz="2800" dirty="0" smtClean="0"/>
              <a:t>Families report feeling empowered - like they really have choices.</a:t>
            </a:r>
          </a:p>
          <a:p>
            <a:pPr eaLnBrk="1" fontAlgn="auto" hangingPunct="1">
              <a:lnSpc>
                <a:spcPct val="80000"/>
              </a:lnSpc>
              <a:spcAft>
                <a:spcPts val="0"/>
              </a:spcAft>
              <a:buFont typeface="Arial" pitchFamily="34" charset="0"/>
              <a:buChar char="•"/>
              <a:defRPr/>
            </a:pPr>
            <a:r>
              <a:rPr lang="en-US" sz="2800" dirty="0" smtClean="0"/>
              <a:t>Barriers to services, or service gaps  discovered during family team meetings, are taken to local community advisory meetings for solution focused discussion among stakeholders including family, youth, providers, community members, and other interested stakeholders.</a:t>
            </a:r>
          </a:p>
          <a:p>
            <a:pPr eaLnBrk="1" fontAlgn="auto" hangingPunct="1">
              <a:lnSpc>
                <a:spcPct val="80000"/>
              </a:lnSpc>
              <a:spcAft>
                <a:spcPts val="0"/>
              </a:spcAft>
              <a:buFont typeface="Arial" pitchFamily="34" charset="0"/>
              <a:buChar char="•"/>
              <a:defRPr/>
            </a:pPr>
            <a:endParaRPr lang="en-US" sz="2800" dirty="0" smtClean="0"/>
          </a:p>
          <a:p>
            <a:pPr eaLnBrk="1" fontAlgn="auto" hangingPunct="1">
              <a:lnSpc>
                <a:spcPct val="80000"/>
              </a:lnSpc>
              <a:spcAft>
                <a:spcPts val="0"/>
              </a:spcAft>
              <a:buFont typeface="Arial" pitchFamily="34" charset="0"/>
              <a:buChar char="•"/>
              <a:defRPr/>
            </a:pPr>
            <a:endParaRPr lang="en-US" sz="2800" dirty="0" smtClean="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rrowheads="1"/>
          </p:cNvSpPr>
          <p:nvPr>
            <p:ph type="title"/>
          </p:nvPr>
        </p:nvSpPr>
        <p:spPr/>
        <p:txBody>
          <a:bodyPr/>
          <a:lstStyle/>
          <a:p>
            <a:pPr eaLnBrk="1" hangingPunct="1"/>
            <a:r>
              <a:rPr lang="en-US" smtClean="0"/>
              <a:t>Social Supports - Caregivers</a:t>
            </a:r>
          </a:p>
        </p:txBody>
      </p:sp>
      <p:sp>
        <p:nvSpPr>
          <p:cNvPr id="277506" name="Rectangle 3"/>
          <p:cNvSpPr>
            <a:spLocks noGrp="1" noChangeArrowheads="1"/>
          </p:cNvSpPr>
          <p:nvPr>
            <p:ph type="body" idx="1"/>
          </p:nvPr>
        </p:nvSpPr>
        <p:spPr/>
        <p:txBody>
          <a:bodyPr/>
          <a:lstStyle/>
          <a:p>
            <a:pPr eaLnBrk="1" hangingPunct="1">
              <a:lnSpc>
                <a:spcPct val="90000"/>
              </a:lnSpc>
            </a:pPr>
            <a:r>
              <a:rPr lang="en-US" sz="2800" smtClean="0"/>
              <a:t>Caregiver and family education</a:t>
            </a:r>
          </a:p>
          <a:p>
            <a:pPr lvl="1" eaLnBrk="1" hangingPunct="1">
              <a:lnSpc>
                <a:spcPct val="90000"/>
              </a:lnSpc>
            </a:pPr>
            <a:r>
              <a:rPr lang="en-US" sz="2400" smtClean="0"/>
              <a:t>Parent Consultants provide parent to parent support. </a:t>
            </a:r>
          </a:p>
          <a:p>
            <a:pPr lvl="1" eaLnBrk="1" hangingPunct="1">
              <a:lnSpc>
                <a:spcPct val="90000"/>
              </a:lnSpc>
            </a:pPr>
            <a:r>
              <a:rPr lang="en-US" sz="2400" smtClean="0"/>
              <a:t>Parenting classes</a:t>
            </a:r>
          </a:p>
          <a:p>
            <a:pPr lvl="1" eaLnBrk="1" hangingPunct="1">
              <a:lnSpc>
                <a:spcPct val="90000"/>
              </a:lnSpc>
            </a:pPr>
            <a:r>
              <a:rPr lang="en-US" sz="2400" smtClean="0"/>
              <a:t>Crisis de-escalation strategies</a:t>
            </a:r>
          </a:p>
          <a:p>
            <a:pPr lvl="1" eaLnBrk="1" hangingPunct="1">
              <a:lnSpc>
                <a:spcPct val="90000"/>
              </a:lnSpc>
              <a:buFont typeface="Wingdings" pitchFamily="2" charset="2"/>
              <a:buNone/>
            </a:pPr>
            <a:endParaRPr lang="en-US" sz="2400" smtClean="0"/>
          </a:p>
          <a:p>
            <a:pPr lvl="1" eaLnBrk="1" hangingPunct="1">
              <a:lnSpc>
                <a:spcPct val="90000"/>
              </a:lnSpc>
              <a:buFont typeface="Wingdings" pitchFamily="2" charset="2"/>
              <a:buNone/>
            </a:pPr>
            <a:endParaRPr lang="en-US" sz="2400" smtClean="0"/>
          </a:p>
          <a:p>
            <a:pPr eaLnBrk="1" hangingPunct="1">
              <a:lnSpc>
                <a:spcPct val="90000"/>
              </a:lnSpc>
            </a:pPr>
            <a:r>
              <a:rPr lang="en-US" sz="2800" smtClean="0"/>
              <a:t>Support groups</a:t>
            </a:r>
          </a:p>
          <a:p>
            <a:pPr lvl="1" eaLnBrk="1" hangingPunct="1">
              <a:lnSpc>
                <a:spcPct val="90000"/>
              </a:lnSpc>
            </a:pPr>
            <a:r>
              <a:rPr lang="en-US" sz="2400" smtClean="0"/>
              <a:t>In local area</a:t>
            </a:r>
          </a:p>
          <a:p>
            <a:pPr lvl="1" eaLnBrk="1" hangingPunct="1">
              <a:lnSpc>
                <a:spcPct val="90000"/>
              </a:lnSpc>
            </a:pPr>
            <a:r>
              <a:rPr lang="en-US" sz="2400" smtClean="0"/>
              <a:t>Led by CCC staff and/or a local parent who has been mentored and trained</a:t>
            </a:r>
          </a:p>
          <a:p>
            <a:pPr lvl="1" eaLnBrk="1" hangingPunct="1">
              <a:lnSpc>
                <a:spcPct val="90000"/>
              </a:lnSpc>
            </a:pPr>
            <a:r>
              <a:rPr lang="en-US" sz="2400" smtClean="0"/>
              <a:t>These groups provide camaraderie and friendship</a:t>
            </a:r>
          </a:p>
        </p:txBody>
      </p:sp>
      <p:pic>
        <p:nvPicPr>
          <p:cNvPr id="277507" name="Picture 4" descr="PDR_4609"/>
          <p:cNvPicPr>
            <a:picLocks noChangeAspect="1" noChangeArrowheads="1"/>
          </p:cNvPicPr>
          <p:nvPr/>
        </p:nvPicPr>
        <p:blipFill>
          <a:blip r:embed="rId3"/>
          <a:srcRect/>
          <a:stretch>
            <a:fillRect/>
          </a:stretch>
        </p:blipFill>
        <p:spPr bwMode="auto">
          <a:xfrm>
            <a:off x="5334000" y="2552700"/>
            <a:ext cx="3200400" cy="240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rrowheads="1"/>
          </p:cNvSpPr>
          <p:nvPr>
            <p:ph type="title"/>
          </p:nvPr>
        </p:nvSpPr>
        <p:spPr/>
        <p:txBody>
          <a:bodyPr/>
          <a:lstStyle/>
          <a:p>
            <a:pPr eaLnBrk="1" hangingPunct="1"/>
            <a:r>
              <a:rPr lang="en-US" smtClean="0"/>
              <a:t>Social Supports - Youth</a:t>
            </a:r>
          </a:p>
        </p:txBody>
      </p:sp>
      <p:sp>
        <p:nvSpPr>
          <p:cNvPr id="279554" name="Rectangle 3"/>
          <p:cNvSpPr>
            <a:spLocks noGrp="1" noChangeArrowheads="1"/>
          </p:cNvSpPr>
          <p:nvPr>
            <p:ph type="body" idx="1"/>
          </p:nvPr>
        </p:nvSpPr>
        <p:spPr/>
        <p:txBody>
          <a:bodyPr/>
          <a:lstStyle/>
          <a:p>
            <a:pPr eaLnBrk="1" hangingPunct="1"/>
            <a:r>
              <a:rPr lang="en-US" smtClean="0"/>
              <a:t> Youth expression, prevention,</a:t>
            </a:r>
          </a:p>
          <a:p>
            <a:pPr eaLnBrk="1" hangingPunct="1">
              <a:buFont typeface="Wingdings" pitchFamily="2" charset="2"/>
              <a:buNone/>
            </a:pPr>
            <a:r>
              <a:rPr lang="en-US" smtClean="0"/>
              <a:t>	    awareness activities</a:t>
            </a:r>
          </a:p>
          <a:p>
            <a:pPr lvl="1" eaLnBrk="1" hangingPunct="1"/>
            <a:r>
              <a:rPr lang="en-US" smtClean="0"/>
              <a:t>Digital storytelling</a:t>
            </a:r>
          </a:p>
          <a:p>
            <a:pPr lvl="1" eaLnBrk="1" hangingPunct="1"/>
            <a:r>
              <a:rPr lang="en-US" smtClean="0"/>
              <a:t>Art Expression Groups</a:t>
            </a:r>
          </a:p>
          <a:p>
            <a:pPr lvl="1" eaLnBrk="1" hangingPunct="1"/>
            <a:r>
              <a:rPr lang="en-US" smtClean="0"/>
              <a:t>Youth Advisory Board</a:t>
            </a:r>
          </a:p>
          <a:p>
            <a:pPr lvl="1" eaLnBrk="1" hangingPunct="1"/>
            <a:r>
              <a:rPr lang="en-US" smtClean="0"/>
              <a:t>Elevate</a:t>
            </a:r>
          </a:p>
        </p:txBody>
      </p:sp>
      <p:pic>
        <p:nvPicPr>
          <p:cNvPr id="279555" name="Picture 5" descr="Sophia%20Landis"/>
          <p:cNvPicPr>
            <a:picLocks noChangeAspect="1" noChangeArrowheads="1"/>
          </p:cNvPicPr>
          <p:nvPr/>
        </p:nvPicPr>
        <p:blipFill>
          <a:blip r:embed="rId3"/>
          <a:srcRect/>
          <a:stretch>
            <a:fillRect/>
          </a:stretch>
        </p:blipFill>
        <p:spPr bwMode="auto">
          <a:xfrm>
            <a:off x="155575" y="46038"/>
            <a:ext cx="9525" cy="9525"/>
          </a:xfrm>
          <a:prstGeom prst="rect">
            <a:avLst/>
          </a:prstGeom>
          <a:noFill/>
          <a:ln w="9525">
            <a:noFill/>
            <a:miter lim="800000"/>
            <a:headEnd/>
            <a:tailEnd/>
          </a:ln>
        </p:spPr>
      </p:pic>
      <p:pic>
        <p:nvPicPr>
          <p:cNvPr id="279556" name="Picture 7" descr="Sophia%20Landis"/>
          <p:cNvPicPr>
            <a:picLocks noChangeAspect="1" noChangeArrowheads="1"/>
          </p:cNvPicPr>
          <p:nvPr/>
        </p:nvPicPr>
        <p:blipFill>
          <a:blip r:embed="rId3"/>
          <a:srcRect/>
          <a:stretch>
            <a:fillRect/>
          </a:stretch>
        </p:blipFill>
        <p:spPr bwMode="auto">
          <a:xfrm>
            <a:off x="155575" y="46038"/>
            <a:ext cx="9525" cy="9525"/>
          </a:xfrm>
          <a:prstGeom prst="rect">
            <a:avLst/>
          </a:prstGeom>
          <a:noFill/>
          <a:ln w="9525">
            <a:noFill/>
            <a:miter lim="800000"/>
            <a:headEnd/>
            <a:tailEnd/>
          </a:ln>
        </p:spPr>
      </p:pic>
      <p:pic>
        <p:nvPicPr>
          <p:cNvPr id="279557" name="Picture 9" descr="Sophia%20Landis"/>
          <p:cNvPicPr>
            <a:picLocks noChangeAspect="1" noChangeArrowheads="1"/>
          </p:cNvPicPr>
          <p:nvPr/>
        </p:nvPicPr>
        <p:blipFill>
          <a:blip r:embed="rId3"/>
          <a:srcRect/>
          <a:stretch>
            <a:fillRect/>
          </a:stretch>
        </p:blipFill>
        <p:spPr bwMode="auto">
          <a:xfrm>
            <a:off x="155575" y="46038"/>
            <a:ext cx="9525" cy="9525"/>
          </a:xfrm>
          <a:prstGeom prst="rect">
            <a:avLst/>
          </a:prstGeom>
          <a:noFill/>
          <a:ln w="9525">
            <a:noFill/>
            <a:miter lim="800000"/>
            <a:headEnd/>
            <a:tailEnd/>
          </a:ln>
        </p:spPr>
      </p:pic>
      <p:pic>
        <p:nvPicPr>
          <p:cNvPr id="279558" name="Picture 12"/>
          <p:cNvPicPr>
            <a:picLocks noChangeAspect="1" noChangeArrowheads="1"/>
          </p:cNvPicPr>
          <p:nvPr/>
        </p:nvPicPr>
        <p:blipFill>
          <a:blip r:embed="rId4"/>
          <a:srcRect/>
          <a:stretch>
            <a:fillRect/>
          </a:stretch>
        </p:blipFill>
        <p:spPr bwMode="auto">
          <a:xfrm>
            <a:off x="6172200" y="1219200"/>
            <a:ext cx="2671763" cy="2166938"/>
          </a:xfrm>
          <a:prstGeom prst="rect">
            <a:avLst/>
          </a:prstGeom>
          <a:noFill/>
          <a:ln w="9525">
            <a:noFill/>
            <a:miter lim="800000"/>
            <a:headEnd/>
            <a:tailEnd/>
          </a:ln>
        </p:spPr>
      </p:pic>
      <p:pic>
        <p:nvPicPr>
          <p:cNvPr id="279559" name="Picture 13" descr="PDR_4602"/>
          <p:cNvPicPr>
            <a:picLocks noChangeAspect="1" noChangeArrowheads="1"/>
          </p:cNvPicPr>
          <p:nvPr/>
        </p:nvPicPr>
        <p:blipFill>
          <a:blip r:embed="rId5"/>
          <a:srcRect/>
          <a:stretch>
            <a:fillRect/>
          </a:stretch>
        </p:blipFill>
        <p:spPr bwMode="auto">
          <a:xfrm>
            <a:off x="4724400" y="3962400"/>
            <a:ext cx="3581400" cy="2686050"/>
          </a:xfrm>
          <a:prstGeom prst="rect">
            <a:avLst/>
          </a:prstGeom>
          <a:noFill/>
          <a:ln w="9525">
            <a:noFill/>
            <a:miter lim="800000"/>
            <a:headEnd/>
            <a:tailEnd/>
          </a:ln>
        </p:spPr>
      </p:pic>
      <p:pic>
        <p:nvPicPr>
          <p:cNvPr id="279560" name="Picture 10" descr="Sophia%20Landis"/>
          <p:cNvPicPr>
            <a:picLocks noChangeAspect="1" noChangeArrowheads="1"/>
          </p:cNvPicPr>
          <p:nvPr/>
        </p:nvPicPr>
        <p:blipFill>
          <a:blip r:embed="rId3"/>
          <a:srcRect/>
          <a:stretch>
            <a:fillRect/>
          </a:stretch>
        </p:blipFill>
        <p:spPr bwMode="auto">
          <a:xfrm>
            <a:off x="6858000" y="3048000"/>
            <a:ext cx="2286000" cy="1685925"/>
          </a:xfrm>
          <a:prstGeom prst="rect">
            <a:avLst/>
          </a:prstGeom>
          <a:noFill/>
          <a:ln w="9525">
            <a:noFill/>
            <a:miter lim="800000"/>
            <a:headEnd/>
            <a:tailEnd/>
          </a:ln>
        </p:spPr>
      </p:pic>
      <p:pic>
        <p:nvPicPr>
          <p:cNvPr id="279561" name="Picture 14" descr="PDR_4608"/>
          <p:cNvPicPr>
            <a:picLocks noChangeAspect="1" noChangeArrowheads="1"/>
          </p:cNvPicPr>
          <p:nvPr/>
        </p:nvPicPr>
        <p:blipFill>
          <a:blip r:embed="rId6"/>
          <a:srcRect/>
          <a:stretch>
            <a:fillRect/>
          </a:stretch>
        </p:blipFill>
        <p:spPr bwMode="auto">
          <a:xfrm>
            <a:off x="1371600" y="4972050"/>
            <a:ext cx="2514600"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762000" y="228600"/>
            <a:ext cx="7924800" cy="1371600"/>
          </a:xfrm>
        </p:spPr>
        <p:txBody>
          <a:bodyPr rtlCol="0">
            <a:normAutofit fontScale="90000"/>
          </a:bodyPr>
          <a:lstStyle/>
          <a:p>
            <a:pPr eaLnBrk="1" fontAlgn="auto" hangingPunct="1">
              <a:spcAft>
                <a:spcPts val="0"/>
              </a:spcAft>
              <a:defRPr/>
            </a:pPr>
            <a:r>
              <a:rPr lang="en-US"/>
              <a:t>System of Care Values</a:t>
            </a:r>
            <a:br>
              <a:rPr lang="en-US"/>
            </a:br>
            <a:endParaRPr lang="en-US"/>
          </a:p>
        </p:txBody>
      </p:sp>
      <p:sp>
        <p:nvSpPr>
          <p:cNvPr id="16387" name="Rectangle 3"/>
          <p:cNvSpPr>
            <a:spLocks noGrp="1" noChangeArrowheads="1"/>
          </p:cNvSpPr>
          <p:nvPr>
            <p:ph idx="1"/>
          </p:nvPr>
        </p:nvSpPr>
        <p:spPr>
          <a:xfrm>
            <a:off x="0" y="1447800"/>
            <a:ext cx="5105400" cy="4648200"/>
          </a:xfrm>
        </p:spPr>
        <p:txBody>
          <a:bodyPr rtlCol="0">
            <a:normAutofit fontScale="92500" lnSpcReduction="20000"/>
          </a:bodyPr>
          <a:lstStyle/>
          <a:p>
            <a:pPr eaLnBrk="1" fontAlgn="auto" hangingPunct="1">
              <a:lnSpc>
                <a:spcPct val="90000"/>
              </a:lnSpc>
              <a:spcAft>
                <a:spcPts val="0"/>
              </a:spcAft>
              <a:buFont typeface="Arial" pitchFamily="34" charset="0"/>
              <a:buChar char="•"/>
              <a:defRPr/>
            </a:pPr>
            <a:endParaRPr lang="en-US" sz="2800" dirty="0" smtClean="0"/>
          </a:p>
          <a:p>
            <a:pPr eaLnBrk="1" fontAlgn="auto" hangingPunct="1">
              <a:lnSpc>
                <a:spcPct val="90000"/>
              </a:lnSpc>
              <a:spcAft>
                <a:spcPts val="0"/>
              </a:spcAft>
              <a:buFont typeface="Arial" pitchFamily="34" charset="0"/>
              <a:buChar char="•"/>
              <a:defRPr/>
            </a:pPr>
            <a:r>
              <a:rPr lang="en-US" sz="2800" dirty="0" smtClean="0"/>
              <a:t>Family </a:t>
            </a:r>
            <a:r>
              <a:rPr lang="en-US" sz="2800" dirty="0"/>
              <a:t>Voice and Choice</a:t>
            </a:r>
          </a:p>
          <a:p>
            <a:pPr eaLnBrk="1" fontAlgn="auto" hangingPunct="1">
              <a:lnSpc>
                <a:spcPct val="90000"/>
              </a:lnSpc>
              <a:spcAft>
                <a:spcPts val="0"/>
              </a:spcAft>
              <a:buFont typeface="Arial" pitchFamily="34" charset="0"/>
              <a:buChar char="•"/>
              <a:defRPr/>
            </a:pPr>
            <a:r>
              <a:rPr lang="en-US" sz="2800" dirty="0"/>
              <a:t>Youth Voice and Choice</a:t>
            </a:r>
          </a:p>
          <a:p>
            <a:pPr eaLnBrk="1" fontAlgn="auto" hangingPunct="1">
              <a:lnSpc>
                <a:spcPct val="90000"/>
              </a:lnSpc>
              <a:spcAft>
                <a:spcPts val="0"/>
              </a:spcAft>
              <a:buFont typeface="Arial" pitchFamily="34" charset="0"/>
              <a:buChar char="•"/>
              <a:defRPr/>
            </a:pPr>
            <a:r>
              <a:rPr lang="en-US" sz="2800" dirty="0"/>
              <a:t>Strength Based</a:t>
            </a:r>
          </a:p>
          <a:p>
            <a:pPr eaLnBrk="1" fontAlgn="auto" hangingPunct="1">
              <a:lnSpc>
                <a:spcPct val="90000"/>
              </a:lnSpc>
              <a:spcAft>
                <a:spcPts val="0"/>
              </a:spcAft>
              <a:buFont typeface="Arial" pitchFamily="34" charset="0"/>
              <a:buChar char="•"/>
              <a:defRPr/>
            </a:pPr>
            <a:r>
              <a:rPr lang="en-US" sz="2800" dirty="0"/>
              <a:t>Culturally Competent</a:t>
            </a:r>
          </a:p>
          <a:p>
            <a:pPr eaLnBrk="1" fontAlgn="auto" hangingPunct="1">
              <a:lnSpc>
                <a:spcPct val="90000"/>
              </a:lnSpc>
              <a:spcAft>
                <a:spcPts val="0"/>
              </a:spcAft>
              <a:buFont typeface="Arial" pitchFamily="34" charset="0"/>
              <a:buChar char="•"/>
              <a:defRPr/>
            </a:pPr>
            <a:r>
              <a:rPr lang="en-US" sz="2800" dirty="0"/>
              <a:t>Team Based</a:t>
            </a:r>
          </a:p>
          <a:p>
            <a:pPr eaLnBrk="1" fontAlgn="auto" hangingPunct="1">
              <a:lnSpc>
                <a:spcPct val="90000"/>
              </a:lnSpc>
              <a:spcAft>
                <a:spcPts val="0"/>
              </a:spcAft>
              <a:buFont typeface="Arial" pitchFamily="34" charset="0"/>
              <a:buChar char="•"/>
              <a:defRPr/>
            </a:pPr>
            <a:r>
              <a:rPr lang="en-US" sz="2800" dirty="0"/>
              <a:t>Natural Supports</a:t>
            </a:r>
          </a:p>
          <a:p>
            <a:pPr eaLnBrk="1" fontAlgn="auto" hangingPunct="1">
              <a:lnSpc>
                <a:spcPct val="90000"/>
              </a:lnSpc>
              <a:spcAft>
                <a:spcPts val="0"/>
              </a:spcAft>
              <a:buFont typeface="Arial" pitchFamily="34" charset="0"/>
              <a:buChar char="•"/>
              <a:defRPr/>
            </a:pPr>
            <a:r>
              <a:rPr lang="en-US" sz="2800" dirty="0"/>
              <a:t>Individualized</a:t>
            </a:r>
          </a:p>
          <a:p>
            <a:pPr eaLnBrk="1" fontAlgn="auto" hangingPunct="1">
              <a:lnSpc>
                <a:spcPct val="90000"/>
              </a:lnSpc>
              <a:spcAft>
                <a:spcPts val="0"/>
              </a:spcAft>
              <a:buFont typeface="Arial" pitchFamily="34" charset="0"/>
              <a:buChar char="•"/>
              <a:defRPr/>
            </a:pPr>
            <a:r>
              <a:rPr lang="en-US" sz="2800" dirty="0"/>
              <a:t>Collaboration</a:t>
            </a:r>
          </a:p>
          <a:p>
            <a:pPr eaLnBrk="1" fontAlgn="auto" hangingPunct="1">
              <a:lnSpc>
                <a:spcPct val="90000"/>
              </a:lnSpc>
              <a:spcAft>
                <a:spcPts val="0"/>
              </a:spcAft>
              <a:buFont typeface="Arial" pitchFamily="34" charset="0"/>
              <a:buChar char="•"/>
              <a:defRPr/>
            </a:pPr>
            <a:r>
              <a:rPr lang="en-US" sz="2800" dirty="0"/>
              <a:t>Community Based</a:t>
            </a:r>
          </a:p>
          <a:p>
            <a:pPr eaLnBrk="1" fontAlgn="auto" hangingPunct="1">
              <a:lnSpc>
                <a:spcPct val="90000"/>
              </a:lnSpc>
              <a:spcAft>
                <a:spcPts val="0"/>
              </a:spcAft>
              <a:buFont typeface="Arial" pitchFamily="34" charset="0"/>
              <a:buChar char="•"/>
              <a:defRPr/>
            </a:pPr>
            <a:r>
              <a:rPr lang="en-US" sz="2800" dirty="0"/>
              <a:t>Outcome Based/Data Driven</a:t>
            </a:r>
          </a:p>
          <a:p>
            <a:pPr eaLnBrk="1" fontAlgn="auto" hangingPunct="1">
              <a:lnSpc>
                <a:spcPct val="90000"/>
              </a:lnSpc>
              <a:spcAft>
                <a:spcPts val="0"/>
              </a:spcAft>
              <a:buFont typeface="Arial" pitchFamily="34" charset="0"/>
              <a:buChar char="•"/>
              <a:defRPr/>
            </a:pPr>
            <a:r>
              <a:rPr lang="en-US" sz="2800" dirty="0"/>
              <a:t>Persistence </a:t>
            </a:r>
          </a:p>
          <a:p>
            <a:pPr eaLnBrk="1" fontAlgn="auto" hangingPunct="1">
              <a:lnSpc>
                <a:spcPct val="90000"/>
              </a:lnSpc>
              <a:spcAft>
                <a:spcPts val="0"/>
              </a:spcAft>
              <a:buFont typeface="Wingdings" pitchFamily="2" charset="2"/>
              <a:buNone/>
              <a:defRPr/>
            </a:pPr>
            <a:endParaRPr lang="en-US" sz="2800" dirty="0"/>
          </a:p>
        </p:txBody>
      </p:sp>
      <p:pic>
        <p:nvPicPr>
          <p:cNvPr id="280579" name="Picture 69"/>
          <p:cNvPicPr>
            <a:picLocks noChangeAspect="1" noChangeArrowheads="1"/>
          </p:cNvPicPr>
          <p:nvPr/>
        </p:nvPicPr>
        <p:blipFill>
          <a:blip r:embed="rId3"/>
          <a:srcRect/>
          <a:stretch>
            <a:fillRect/>
          </a:stretch>
        </p:blipFill>
        <p:spPr bwMode="auto">
          <a:xfrm>
            <a:off x="4800600" y="2133600"/>
            <a:ext cx="3962400" cy="309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Rot="1" noChangeArrowheads="1"/>
          </p:cNvSpPr>
          <p:nvPr>
            <p:ph type="title"/>
          </p:nvPr>
        </p:nvSpPr>
        <p:spPr/>
        <p:txBody>
          <a:bodyPr/>
          <a:lstStyle/>
          <a:p>
            <a:pPr eaLnBrk="1" hangingPunct="1"/>
            <a:r>
              <a:rPr lang="en-US" smtClean="0"/>
              <a:t>System of Care Values</a:t>
            </a:r>
          </a:p>
        </p:txBody>
      </p:sp>
      <p:sp>
        <p:nvSpPr>
          <p:cNvPr id="282626" name="Rectangle 3"/>
          <p:cNvSpPr>
            <a:spLocks noGrp="1" noChangeArrowheads="1"/>
          </p:cNvSpPr>
          <p:nvPr>
            <p:ph type="body" sz="half" idx="1"/>
          </p:nvPr>
        </p:nvSpPr>
        <p:spPr>
          <a:xfrm>
            <a:off x="457200" y="1676400"/>
            <a:ext cx="4027488" cy="4449763"/>
          </a:xfrm>
        </p:spPr>
        <p:txBody>
          <a:bodyPr/>
          <a:lstStyle/>
          <a:p>
            <a:pPr marL="476250" indent="-476250" eaLnBrk="1" hangingPunct="1">
              <a:lnSpc>
                <a:spcPct val="90000"/>
              </a:lnSpc>
              <a:buFont typeface="Wingdings" pitchFamily="2" charset="2"/>
              <a:buNone/>
            </a:pPr>
            <a:r>
              <a:rPr lang="en-US" sz="2800" b="1" smtClean="0">
                <a:solidFill>
                  <a:schemeClr val="hlink"/>
                </a:solidFill>
              </a:rPr>
              <a:t>	Family Voice and Choice.</a:t>
            </a:r>
            <a:r>
              <a:rPr lang="en-US" sz="2800" smtClean="0"/>
              <a:t>  Family and youth/child perspectives are intentionally elicited and prioritized during all phases and levels of SOC development.</a:t>
            </a:r>
          </a:p>
        </p:txBody>
      </p:sp>
      <p:pic>
        <p:nvPicPr>
          <p:cNvPr id="282627" name="Picture 4" descr="MPj04227890000[1]"/>
          <p:cNvPicPr>
            <a:picLocks noGrp="1" noChangeAspect="1" noChangeArrowheads="1"/>
          </p:cNvPicPr>
          <p:nvPr>
            <p:ph sz="half" idx="2"/>
          </p:nvPr>
        </p:nvPicPr>
        <p:blipFill>
          <a:blip r:embed="rId3"/>
          <a:srcRect/>
          <a:stretch>
            <a:fillRect/>
          </a:stretch>
        </p:blipFill>
        <p:spPr>
          <a:xfrm>
            <a:off x="4648200" y="1843088"/>
            <a:ext cx="4038600" cy="40386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Rot="1" noChangeArrowheads="1"/>
          </p:cNvSpPr>
          <p:nvPr>
            <p:ph type="title"/>
          </p:nvPr>
        </p:nvSpPr>
        <p:spPr>
          <a:xfrm>
            <a:off x="457200" y="0"/>
            <a:ext cx="8229600" cy="838200"/>
          </a:xfrm>
        </p:spPr>
        <p:txBody>
          <a:bodyPr/>
          <a:lstStyle/>
          <a:p>
            <a:pPr eaLnBrk="1" hangingPunct="1"/>
            <a:r>
              <a:rPr lang="en-US" smtClean="0"/>
              <a:t>System of Care Values</a:t>
            </a:r>
          </a:p>
        </p:txBody>
      </p:sp>
      <p:sp>
        <p:nvSpPr>
          <p:cNvPr id="284674" name="Rectangle 3"/>
          <p:cNvSpPr>
            <a:spLocks noGrp="1" noChangeArrowheads="1"/>
          </p:cNvSpPr>
          <p:nvPr>
            <p:ph idx="1"/>
          </p:nvPr>
        </p:nvSpPr>
        <p:spPr>
          <a:xfrm>
            <a:off x="457200" y="762000"/>
            <a:ext cx="8229600" cy="5364163"/>
          </a:xfrm>
        </p:spPr>
        <p:txBody>
          <a:bodyPr/>
          <a:lstStyle/>
          <a:p>
            <a:pPr eaLnBrk="1" hangingPunct="1">
              <a:buFont typeface="Wingdings" pitchFamily="2" charset="2"/>
              <a:buNone/>
            </a:pPr>
            <a:r>
              <a:rPr lang="en-US" smtClean="0">
                <a:solidFill>
                  <a:schemeClr val="hlink"/>
                </a:solidFill>
              </a:rPr>
              <a:t>Individualized, Strength Based Care</a:t>
            </a:r>
          </a:p>
          <a:p>
            <a:pPr eaLnBrk="1" hangingPunct="1">
              <a:buFont typeface="Wingdings" pitchFamily="2" charset="2"/>
              <a:buNone/>
            </a:pPr>
            <a:endParaRPr lang="en-US" smtClean="0">
              <a:solidFill>
                <a:schemeClr val="hlink"/>
              </a:solidFill>
            </a:endParaRPr>
          </a:p>
        </p:txBody>
      </p:sp>
      <p:sp>
        <p:nvSpPr>
          <p:cNvPr id="284675" name="Rectangle 4"/>
          <p:cNvSpPr>
            <a:spLocks noChangeArrowheads="1"/>
          </p:cNvSpPr>
          <p:nvPr/>
        </p:nvSpPr>
        <p:spPr bwMode="auto">
          <a:xfrm>
            <a:off x="1066800" y="4006850"/>
            <a:ext cx="6553200" cy="366713"/>
          </a:xfrm>
          <a:prstGeom prst="rect">
            <a:avLst/>
          </a:prstGeom>
          <a:noFill/>
          <a:ln w="9525">
            <a:noFill/>
            <a:miter lim="800000"/>
            <a:headEnd/>
            <a:tailEnd/>
          </a:ln>
        </p:spPr>
        <p:txBody>
          <a:bodyPr anchor="ctr">
            <a:spAutoFit/>
          </a:bodyPr>
          <a:lstStyle/>
          <a:p>
            <a:endParaRPr lang="en-US"/>
          </a:p>
        </p:txBody>
      </p:sp>
      <p:sp>
        <p:nvSpPr>
          <p:cNvPr id="284676" name="Rectangle 7"/>
          <p:cNvSpPr>
            <a:spLocks noChangeArrowheads="1"/>
          </p:cNvSpPr>
          <p:nvPr/>
        </p:nvSpPr>
        <p:spPr bwMode="auto">
          <a:xfrm>
            <a:off x="685800" y="1925638"/>
            <a:ext cx="7204075" cy="4789487"/>
          </a:xfrm>
          <a:prstGeom prst="rect">
            <a:avLst/>
          </a:prstGeom>
          <a:noFill/>
          <a:ln w="9525">
            <a:noFill/>
            <a:miter lim="800000"/>
            <a:headEnd/>
            <a:tailEnd/>
          </a:ln>
        </p:spPr>
        <p:txBody>
          <a:bodyPr anchor="ctr">
            <a:spAutoFit/>
          </a:bodyPr>
          <a:lstStyle/>
          <a:p>
            <a:r>
              <a:rPr lang="en-US" sz="2800"/>
              <a:t>Individualized strengths-based care acknowledges each child and family's unique set of strengths and challenges. Formal and informal supports are used to create services and supports for each child and family (rather than families "fitting in" to preexisting service structures). Issues of culture, gender, age, religious background, and class are addressed in the individualized plan of care. The plan changes frequently based on ongoing individualized assessments of strengths and needs.</a:t>
            </a:r>
          </a:p>
          <a:p>
            <a:pPr eaLnBrk="0" hangingPunct="0"/>
            <a:endParaRPr lang="en-US" sz="2800">
              <a:latin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Rot="1" noChangeArrowheads="1"/>
          </p:cNvSpPr>
          <p:nvPr>
            <p:ph type="title"/>
          </p:nvPr>
        </p:nvSpPr>
        <p:spPr/>
        <p:txBody>
          <a:bodyPr/>
          <a:lstStyle/>
          <a:p>
            <a:pPr eaLnBrk="1" hangingPunct="1"/>
            <a:r>
              <a:rPr lang="en-US" sz="4800" smtClean="0"/>
              <a:t>System of Care Values</a:t>
            </a:r>
          </a:p>
        </p:txBody>
      </p:sp>
      <p:sp>
        <p:nvSpPr>
          <p:cNvPr id="41987" name="Rectangle 3"/>
          <p:cNvSpPr>
            <a:spLocks noGrp="1" noChangeArrowheads="1"/>
          </p:cNvSpPr>
          <p:nvPr>
            <p:ph type="body" sz="half" idx="1"/>
          </p:nvPr>
        </p:nvSpPr>
        <p:spPr>
          <a:xfrm>
            <a:off x="228600" y="1219200"/>
            <a:ext cx="6324600" cy="5638800"/>
          </a:xfrm>
        </p:spPr>
        <p:txBody>
          <a:bodyPr rtlCol="0">
            <a:normAutofit lnSpcReduction="10000"/>
          </a:bodyPr>
          <a:lstStyle/>
          <a:p>
            <a:pPr eaLnBrk="1" fontAlgn="auto" hangingPunct="1">
              <a:spcAft>
                <a:spcPts val="0"/>
              </a:spcAft>
              <a:buFont typeface="Wingdings" pitchFamily="2" charset="2"/>
              <a:buNone/>
              <a:defRPr/>
            </a:pPr>
            <a:r>
              <a:rPr lang="en-US" b="1" dirty="0">
                <a:solidFill>
                  <a:schemeClr val="hlink"/>
                </a:solidFill>
              </a:rPr>
              <a:t>Culturally Competent</a:t>
            </a:r>
            <a:r>
              <a:rPr lang="en-US" sz="2400" dirty="0"/>
              <a:t>  </a:t>
            </a:r>
            <a:endParaRPr lang="en-US" sz="2400" dirty="0" smtClean="0"/>
          </a:p>
          <a:p>
            <a:pPr eaLnBrk="1" fontAlgn="auto" hangingPunct="1">
              <a:spcAft>
                <a:spcPts val="0"/>
              </a:spcAft>
              <a:buFont typeface="Arial" pitchFamily="34" charset="0"/>
              <a:buChar char="•"/>
              <a:defRPr/>
            </a:pPr>
            <a:r>
              <a:rPr lang="en-US" sz="2000" b="1" dirty="0" smtClean="0"/>
              <a:t>Demonstrates </a:t>
            </a:r>
            <a:r>
              <a:rPr lang="en-US" sz="2000" b="1" dirty="0"/>
              <a:t>respect for and builds on the values, preferences, beliefs, culture and identify of the child/youth and family and their community. </a:t>
            </a:r>
          </a:p>
          <a:p>
            <a:pPr eaLnBrk="1" fontAlgn="auto" hangingPunct="1">
              <a:spcAft>
                <a:spcPts val="0"/>
              </a:spcAft>
              <a:buFont typeface="Arial" pitchFamily="34" charset="0"/>
              <a:buChar char="•"/>
              <a:defRPr/>
            </a:pPr>
            <a:r>
              <a:rPr lang="en-US" sz="2000" b="1" dirty="0"/>
              <a:t>A defined set of values and principles, as well as behaviors, attitudes, policies, and structures, that enable systems to work effectively cross-culturally </a:t>
            </a:r>
          </a:p>
          <a:p>
            <a:pPr eaLnBrk="1" fontAlgn="auto" hangingPunct="1">
              <a:spcAft>
                <a:spcPts val="0"/>
              </a:spcAft>
              <a:buFont typeface="Arial" pitchFamily="34" charset="0"/>
              <a:buChar char="•"/>
              <a:defRPr/>
            </a:pPr>
            <a:r>
              <a:rPr lang="en-US" sz="2000" b="1" dirty="0"/>
              <a:t>The capacity to value diversity, conduct self-assessment, manage the dynamics of difference, acquire and institutionalize cultural knowledge, and adapt to diversity and the cultural contexts of the communities served </a:t>
            </a:r>
          </a:p>
          <a:p>
            <a:pPr eaLnBrk="1" fontAlgn="auto" hangingPunct="1">
              <a:spcAft>
                <a:spcPts val="0"/>
              </a:spcAft>
              <a:buFont typeface="Arial" pitchFamily="34" charset="0"/>
              <a:buChar char="•"/>
              <a:defRPr/>
            </a:pPr>
            <a:r>
              <a:rPr lang="en-US" sz="2000" b="1" dirty="0"/>
              <a:t>The incorporation of the above in all policymaking, administration, practice, and service delivery, and the systematic involvement of consumers, key stakeholders, and communities </a:t>
            </a:r>
          </a:p>
          <a:p>
            <a:pPr eaLnBrk="1" fontAlgn="auto" hangingPunct="1">
              <a:spcAft>
                <a:spcPts val="0"/>
              </a:spcAft>
              <a:buFont typeface="Wingdings" pitchFamily="2" charset="2"/>
              <a:buNone/>
              <a:defRPr/>
            </a:pPr>
            <a:endParaRPr lang="en-US" sz="2000" b="1" dirty="0"/>
          </a:p>
        </p:txBody>
      </p:sp>
      <p:pic>
        <p:nvPicPr>
          <p:cNvPr id="286723" name="Picture 4" descr="MPj04225160000[1]"/>
          <p:cNvPicPr>
            <a:picLocks noGrp="1" noChangeAspect="1" noChangeArrowheads="1"/>
          </p:cNvPicPr>
          <p:nvPr>
            <p:ph sz="half" idx="2"/>
          </p:nvPr>
        </p:nvPicPr>
        <p:blipFill>
          <a:blip r:embed="rId3"/>
          <a:srcRect/>
          <a:stretch>
            <a:fillRect/>
          </a:stretch>
        </p:blipFill>
        <p:spPr>
          <a:xfrm>
            <a:off x="6477000" y="2286000"/>
            <a:ext cx="2362200" cy="184785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lide Number Placeholder 3"/>
          <p:cNvSpPr>
            <a:spLocks noGrp="1"/>
          </p:cNvSpPr>
          <p:nvPr>
            <p:ph type="sldNum" sz="quarter" idx="12"/>
          </p:nvPr>
        </p:nvSpPr>
        <p:spPr/>
        <p:txBody>
          <a:bodyPr/>
          <a:lstStyle/>
          <a:p>
            <a:pPr>
              <a:defRPr/>
            </a:pPr>
            <a:fld id="{19797312-2B59-4F17-A81C-EDA31496611F}" type="slidenum">
              <a:rPr lang="en-US"/>
              <a:pPr>
                <a:defRPr/>
              </a:pPr>
              <a:t>3</a:t>
            </a:fld>
            <a:endParaRPr lang="en-US"/>
          </a:p>
        </p:txBody>
      </p:sp>
      <p:sp>
        <p:nvSpPr>
          <p:cNvPr id="118790" name="Rectangle 2"/>
          <p:cNvSpPr>
            <a:spLocks noGrp="1" noChangeArrowheads="1"/>
          </p:cNvSpPr>
          <p:nvPr>
            <p:ph type="title" idx="4294967295"/>
          </p:nvPr>
        </p:nvSpPr>
        <p:spPr>
          <a:xfrm>
            <a:off x="-1676400" y="304800"/>
            <a:ext cx="8229600" cy="1143000"/>
          </a:xfrm>
        </p:spPr>
        <p:txBody>
          <a:bodyPr/>
          <a:lstStyle/>
          <a:p>
            <a:pPr eaLnBrk="1" hangingPunct="1"/>
            <a:r>
              <a:rPr lang="en-US" b="1" smtClean="0"/>
              <a:t>Northeast Iowa </a:t>
            </a:r>
          </a:p>
        </p:txBody>
      </p:sp>
      <p:grpSp>
        <p:nvGrpSpPr>
          <p:cNvPr id="118791" name="Group 3"/>
          <p:cNvGrpSpPr>
            <a:grpSpLocks/>
          </p:cNvGrpSpPr>
          <p:nvPr/>
        </p:nvGrpSpPr>
        <p:grpSpPr bwMode="auto">
          <a:xfrm>
            <a:off x="228600" y="1905000"/>
            <a:ext cx="7323138" cy="4229100"/>
            <a:chOff x="572" y="827"/>
            <a:chExt cx="4613" cy="2664"/>
          </a:xfrm>
        </p:grpSpPr>
        <p:sp>
          <p:nvSpPr>
            <p:cNvPr id="118802" name="Freeform 4"/>
            <p:cNvSpPr>
              <a:spLocks/>
            </p:cNvSpPr>
            <p:nvPr/>
          </p:nvSpPr>
          <p:spPr bwMode="auto">
            <a:xfrm>
              <a:off x="2466" y="827"/>
              <a:ext cx="336" cy="210"/>
            </a:xfrm>
            <a:custGeom>
              <a:avLst/>
              <a:gdLst>
                <a:gd name="T0" fmla="*/ 228 w 336"/>
                <a:gd name="T1" fmla="*/ 0 h 210"/>
                <a:gd name="T2" fmla="*/ 336 w 336"/>
                <a:gd name="T3" fmla="*/ 0 h 210"/>
                <a:gd name="T4" fmla="*/ 336 w 336"/>
                <a:gd name="T5" fmla="*/ 60 h 210"/>
                <a:gd name="T6" fmla="*/ 336 w 336"/>
                <a:gd name="T7" fmla="*/ 136 h 210"/>
                <a:gd name="T8" fmla="*/ 334 w 336"/>
                <a:gd name="T9" fmla="*/ 210 h 210"/>
                <a:gd name="T10" fmla="*/ 250 w 336"/>
                <a:gd name="T11" fmla="*/ 210 h 210"/>
                <a:gd name="T12" fmla="*/ 166 w 336"/>
                <a:gd name="T13" fmla="*/ 210 h 210"/>
                <a:gd name="T14" fmla="*/ 82 w 336"/>
                <a:gd name="T15" fmla="*/ 210 h 210"/>
                <a:gd name="T16" fmla="*/ 0 w 336"/>
                <a:gd name="T17" fmla="*/ 210 h 210"/>
                <a:gd name="T18" fmla="*/ 0 w 336"/>
                <a:gd name="T19" fmla="*/ 136 h 210"/>
                <a:gd name="T20" fmla="*/ 0 w 336"/>
                <a:gd name="T21" fmla="*/ 60 h 210"/>
                <a:gd name="T22" fmla="*/ 0 w 336"/>
                <a:gd name="T23" fmla="*/ 0 h 210"/>
                <a:gd name="T24" fmla="*/ 206 w 336"/>
                <a:gd name="T25" fmla="*/ 0 h 210"/>
                <a:gd name="T26" fmla="*/ 228 w 336"/>
                <a:gd name="T27" fmla="*/ 0 h 210"/>
                <a:gd name="T28" fmla="*/ 228 w 336"/>
                <a:gd name="T29" fmla="*/ 0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6"/>
                <a:gd name="T46" fmla="*/ 0 h 210"/>
                <a:gd name="T47" fmla="*/ 336 w 336"/>
                <a:gd name="T48" fmla="*/ 210 h 2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6" h="210">
                  <a:moveTo>
                    <a:pt x="228" y="0"/>
                  </a:moveTo>
                  <a:lnTo>
                    <a:pt x="336" y="0"/>
                  </a:lnTo>
                  <a:lnTo>
                    <a:pt x="336" y="60"/>
                  </a:lnTo>
                  <a:lnTo>
                    <a:pt x="336" y="136"/>
                  </a:lnTo>
                  <a:lnTo>
                    <a:pt x="334" y="210"/>
                  </a:lnTo>
                  <a:lnTo>
                    <a:pt x="250" y="210"/>
                  </a:lnTo>
                  <a:lnTo>
                    <a:pt x="166" y="210"/>
                  </a:lnTo>
                  <a:lnTo>
                    <a:pt x="82" y="210"/>
                  </a:lnTo>
                  <a:lnTo>
                    <a:pt x="0" y="210"/>
                  </a:lnTo>
                  <a:lnTo>
                    <a:pt x="0" y="136"/>
                  </a:lnTo>
                  <a:lnTo>
                    <a:pt x="0" y="60"/>
                  </a:lnTo>
                  <a:lnTo>
                    <a:pt x="0" y="0"/>
                  </a:lnTo>
                  <a:lnTo>
                    <a:pt x="206" y="0"/>
                  </a:lnTo>
                  <a:lnTo>
                    <a:pt x="228" y="0"/>
                  </a:lnTo>
                  <a:close/>
                </a:path>
              </a:pathLst>
            </a:custGeom>
            <a:solidFill>
              <a:srgbClr val="FDCDB8"/>
            </a:solidFill>
            <a:ln w="3175" cmpd="sng">
              <a:solidFill>
                <a:srgbClr val="000000"/>
              </a:solidFill>
              <a:round/>
              <a:headEnd/>
              <a:tailEnd/>
            </a:ln>
          </p:spPr>
          <p:txBody>
            <a:bodyPr/>
            <a:lstStyle/>
            <a:p>
              <a:endParaRPr lang="en-US"/>
            </a:p>
          </p:txBody>
        </p:sp>
        <p:sp>
          <p:nvSpPr>
            <p:cNvPr id="118803" name="Freeform 5"/>
            <p:cNvSpPr>
              <a:spLocks/>
            </p:cNvSpPr>
            <p:nvPr/>
          </p:nvSpPr>
          <p:spPr bwMode="auto">
            <a:xfrm>
              <a:off x="2128" y="827"/>
              <a:ext cx="338" cy="510"/>
            </a:xfrm>
            <a:custGeom>
              <a:avLst/>
              <a:gdLst>
                <a:gd name="T0" fmla="*/ 338 w 338"/>
                <a:gd name="T1" fmla="*/ 0 h 510"/>
                <a:gd name="T2" fmla="*/ 338 w 338"/>
                <a:gd name="T3" fmla="*/ 60 h 510"/>
                <a:gd name="T4" fmla="*/ 338 w 338"/>
                <a:gd name="T5" fmla="*/ 136 h 510"/>
                <a:gd name="T6" fmla="*/ 338 w 338"/>
                <a:gd name="T7" fmla="*/ 210 h 510"/>
                <a:gd name="T8" fmla="*/ 338 w 338"/>
                <a:gd name="T9" fmla="*/ 286 h 510"/>
                <a:gd name="T10" fmla="*/ 336 w 338"/>
                <a:gd name="T11" fmla="*/ 360 h 510"/>
                <a:gd name="T12" fmla="*/ 336 w 338"/>
                <a:gd name="T13" fmla="*/ 436 h 510"/>
                <a:gd name="T14" fmla="*/ 336 w 338"/>
                <a:gd name="T15" fmla="*/ 510 h 510"/>
                <a:gd name="T16" fmla="*/ 250 w 338"/>
                <a:gd name="T17" fmla="*/ 508 h 510"/>
                <a:gd name="T18" fmla="*/ 166 w 338"/>
                <a:gd name="T19" fmla="*/ 508 h 510"/>
                <a:gd name="T20" fmla="*/ 84 w 338"/>
                <a:gd name="T21" fmla="*/ 508 h 510"/>
                <a:gd name="T22" fmla="*/ 0 w 338"/>
                <a:gd name="T23" fmla="*/ 510 h 510"/>
                <a:gd name="T24" fmla="*/ 0 w 338"/>
                <a:gd name="T25" fmla="*/ 436 h 510"/>
                <a:gd name="T26" fmla="*/ 0 w 338"/>
                <a:gd name="T27" fmla="*/ 360 h 510"/>
                <a:gd name="T28" fmla="*/ 0 w 338"/>
                <a:gd name="T29" fmla="*/ 286 h 510"/>
                <a:gd name="T30" fmla="*/ 2 w 338"/>
                <a:gd name="T31" fmla="*/ 212 h 510"/>
                <a:gd name="T32" fmla="*/ 2 w 338"/>
                <a:gd name="T33" fmla="*/ 136 h 510"/>
                <a:gd name="T34" fmla="*/ 2 w 338"/>
                <a:gd name="T35" fmla="*/ 60 h 510"/>
                <a:gd name="T36" fmla="*/ 2 w 338"/>
                <a:gd name="T37" fmla="*/ 0 h 510"/>
                <a:gd name="T38" fmla="*/ 140 w 338"/>
                <a:gd name="T39" fmla="*/ 0 h 510"/>
                <a:gd name="T40" fmla="*/ 260 w 338"/>
                <a:gd name="T41" fmla="*/ 0 h 510"/>
                <a:gd name="T42" fmla="*/ 338 w 338"/>
                <a:gd name="T43" fmla="*/ 0 h 510"/>
                <a:gd name="T44" fmla="*/ 338 w 338"/>
                <a:gd name="T45" fmla="*/ 0 h 5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8"/>
                <a:gd name="T70" fmla="*/ 0 h 510"/>
                <a:gd name="T71" fmla="*/ 338 w 338"/>
                <a:gd name="T72" fmla="*/ 510 h 5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8" h="510">
                  <a:moveTo>
                    <a:pt x="338" y="0"/>
                  </a:moveTo>
                  <a:lnTo>
                    <a:pt x="338" y="60"/>
                  </a:lnTo>
                  <a:lnTo>
                    <a:pt x="338" y="136"/>
                  </a:lnTo>
                  <a:lnTo>
                    <a:pt x="338" y="210"/>
                  </a:lnTo>
                  <a:lnTo>
                    <a:pt x="338" y="286"/>
                  </a:lnTo>
                  <a:lnTo>
                    <a:pt x="336" y="360"/>
                  </a:lnTo>
                  <a:lnTo>
                    <a:pt x="336" y="436"/>
                  </a:lnTo>
                  <a:lnTo>
                    <a:pt x="336" y="510"/>
                  </a:lnTo>
                  <a:lnTo>
                    <a:pt x="250" y="508"/>
                  </a:lnTo>
                  <a:lnTo>
                    <a:pt x="166" y="508"/>
                  </a:lnTo>
                  <a:lnTo>
                    <a:pt x="84" y="508"/>
                  </a:lnTo>
                  <a:lnTo>
                    <a:pt x="0" y="510"/>
                  </a:lnTo>
                  <a:lnTo>
                    <a:pt x="0" y="436"/>
                  </a:lnTo>
                  <a:lnTo>
                    <a:pt x="0" y="360"/>
                  </a:lnTo>
                  <a:lnTo>
                    <a:pt x="0" y="286"/>
                  </a:lnTo>
                  <a:lnTo>
                    <a:pt x="2" y="212"/>
                  </a:lnTo>
                  <a:lnTo>
                    <a:pt x="2" y="136"/>
                  </a:lnTo>
                  <a:lnTo>
                    <a:pt x="2" y="60"/>
                  </a:lnTo>
                  <a:lnTo>
                    <a:pt x="2" y="0"/>
                  </a:lnTo>
                  <a:lnTo>
                    <a:pt x="140" y="0"/>
                  </a:lnTo>
                  <a:lnTo>
                    <a:pt x="260" y="0"/>
                  </a:lnTo>
                  <a:lnTo>
                    <a:pt x="338" y="0"/>
                  </a:lnTo>
                  <a:close/>
                </a:path>
              </a:pathLst>
            </a:custGeom>
            <a:solidFill>
              <a:srgbClr val="FEDFB3"/>
            </a:solidFill>
            <a:ln w="3175" cmpd="sng">
              <a:solidFill>
                <a:srgbClr val="000000"/>
              </a:solidFill>
              <a:round/>
              <a:headEnd/>
              <a:tailEnd/>
            </a:ln>
          </p:spPr>
          <p:txBody>
            <a:bodyPr/>
            <a:lstStyle/>
            <a:p>
              <a:endParaRPr lang="en-US"/>
            </a:p>
          </p:txBody>
        </p:sp>
        <p:sp>
          <p:nvSpPr>
            <p:cNvPr id="118804" name="Freeform 6"/>
            <p:cNvSpPr>
              <a:spLocks/>
            </p:cNvSpPr>
            <p:nvPr/>
          </p:nvSpPr>
          <p:spPr bwMode="auto">
            <a:xfrm>
              <a:off x="1458" y="827"/>
              <a:ext cx="338" cy="212"/>
            </a:xfrm>
            <a:custGeom>
              <a:avLst/>
              <a:gdLst>
                <a:gd name="T0" fmla="*/ 338 w 338"/>
                <a:gd name="T1" fmla="*/ 0 h 212"/>
                <a:gd name="T2" fmla="*/ 338 w 338"/>
                <a:gd name="T3" fmla="*/ 62 h 212"/>
                <a:gd name="T4" fmla="*/ 338 w 338"/>
                <a:gd name="T5" fmla="*/ 138 h 212"/>
                <a:gd name="T6" fmla="*/ 338 w 338"/>
                <a:gd name="T7" fmla="*/ 212 h 212"/>
                <a:gd name="T8" fmla="*/ 282 w 338"/>
                <a:gd name="T9" fmla="*/ 212 h 212"/>
                <a:gd name="T10" fmla="*/ 252 w 338"/>
                <a:gd name="T11" fmla="*/ 212 h 212"/>
                <a:gd name="T12" fmla="*/ 170 w 338"/>
                <a:gd name="T13" fmla="*/ 212 h 212"/>
                <a:gd name="T14" fmla="*/ 86 w 338"/>
                <a:gd name="T15" fmla="*/ 212 h 212"/>
                <a:gd name="T16" fmla="*/ 0 w 338"/>
                <a:gd name="T17" fmla="*/ 212 h 212"/>
                <a:gd name="T18" fmla="*/ 2 w 338"/>
                <a:gd name="T19" fmla="*/ 138 h 212"/>
                <a:gd name="T20" fmla="*/ 2 w 338"/>
                <a:gd name="T21" fmla="*/ 62 h 212"/>
                <a:gd name="T22" fmla="*/ 2 w 338"/>
                <a:gd name="T23" fmla="*/ 0 h 212"/>
                <a:gd name="T24" fmla="*/ 76 w 338"/>
                <a:gd name="T25" fmla="*/ 0 h 212"/>
                <a:gd name="T26" fmla="*/ 338 w 338"/>
                <a:gd name="T27" fmla="*/ 0 h 212"/>
                <a:gd name="T28" fmla="*/ 338 w 338"/>
                <a:gd name="T29" fmla="*/ 0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8"/>
                <a:gd name="T46" fmla="*/ 0 h 212"/>
                <a:gd name="T47" fmla="*/ 338 w 338"/>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8" h="212">
                  <a:moveTo>
                    <a:pt x="338" y="0"/>
                  </a:moveTo>
                  <a:lnTo>
                    <a:pt x="338" y="62"/>
                  </a:lnTo>
                  <a:lnTo>
                    <a:pt x="338" y="138"/>
                  </a:lnTo>
                  <a:lnTo>
                    <a:pt x="338" y="212"/>
                  </a:lnTo>
                  <a:lnTo>
                    <a:pt x="282" y="212"/>
                  </a:lnTo>
                  <a:lnTo>
                    <a:pt x="252" y="212"/>
                  </a:lnTo>
                  <a:lnTo>
                    <a:pt x="170" y="212"/>
                  </a:lnTo>
                  <a:lnTo>
                    <a:pt x="86" y="212"/>
                  </a:lnTo>
                  <a:lnTo>
                    <a:pt x="0" y="212"/>
                  </a:lnTo>
                  <a:lnTo>
                    <a:pt x="2" y="138"/>
                  </a:lnTo>
                  <a:lnTo>
                    <a:pt x="2" y="62"/>
                  </a:lnTo>
                  <a:lnTo>
                    <a:pt x="2" y="0"/>
                  </a:lnTo>
                  <a:lnTo>
                    <a:pt x="76" y="0"/>
                  </a:lnTo>
                  <a:lnTo>
                    <a:pt x="338" y="0"/>
                  </a:lnTo>
                  <a:close/>
                </a:path>
              </a:pathLst>
            </a:custGeom>
            <a:solidFill>
              <a:srgbClr val="CCEBC5"/>
            </a:solidFill>
            <a:ln w="3175" cmpd="sng">
              <a:solidFill>
                <a:srgbClr val="000000"/>
              </a:solidFill>
              <a:round/>
              <a:headEnd/>
              <a:tailEnd/>
            </a:ln>
          </p:spPr>
          <p:txBody>
            <a:bodyPr/>
            <a:lstStyle/>
            <a:p>
              <a:endParaRPr lang="en-US"/>
            </a:p>
          </p:txBody>
        </p:sp>
        <p:sp>
          <p:nvSpPr>
            <p:cNvPr id="118805" name="Freeform 7"/>
            <p:cNvSpPr>
              <a:spLocks/>
            </p:cNvSpPr>
            <p:nvPr/>
          </p:nvSpPr>
          <p:spPr bwMode="auto">
            <a:xfrm>
              <a:off x="1796" y="827"/>
              <a:ext cx="334" cy="212"/>
            </a:xfrm>
            <a:custGeom>
              <a:avLst/>
              <a:gdLst>
                <a:gd name="T0" fmla="*/ 40 w 334"/>
                <a:gd name="T1" fmla="*/ 0 h 212"/>
                <a:gd name="T2" fmla="*/ 308 w 334"/>
                <a:gd name="T3" fmla="*/ 0 h 212"/>
                <a:gd name="T4" fmla="*/ 334 w 334"/>
                <a:gd name="T5" fmla="*/ 0 h 212"/>
                <a:gd name="T6" fmla="*/ 334 w 334"/>
                <a:gd name="T7" fmla="*/ 60 h 212"/>
                <a:gd name="T8" fmla="*/ 334 w 334"/>
                <a:gd name="T9" fmla="*/ 136 h 212"/>
                <a:gd name="T10" fmla="*/ 334 w 334"/>
                <a:gd name="T11" fmla="*/ 212 h 212"/>
                <a:gd name="T12" fmla="*/ 250 w 334"/>
                <a:gd name="T13" fmla="*/ 212 h 212"/>
                <a:gd name="T14" fmla="*/ 166 w 334"/>
                <a:gd name="T15" fmla="*/ 212 h 212"/>
                <a:gd name="T16" fmla="*/ 80 w 334"/>
                <a:gd name="T17" fmla="*/ 212 h 212"/>
                <a:gd name="T18" fmla="*/ 0 w 334"/>
                <a:gd name="T19" fmla="*/ 212 h 212"/>
                <a:gd name="T20" fmla="*/ 0 w 334"/>
                <a:gd name="T21" fmla="*/ 138 h 212"/>
                <a:gd name="T22" fmla="*/ 0 w 334"/>
                <a:gd name="T23" fmla="*/ 62 h 212"/>
                <a:gd name="T24" fmla="*/ 0 w 334"/>
                <a:gd name="T25" fmla="*/ 0 h 212"/>
                <a:gd name="T26" fmla="*/ 22 w 334"/>
                <a:gd name="T27" fmla="*/ 0 h 212"/>
                <a:gd name="T28" fmla="*/ 40 w 334"/>
                <a:gd name="T29" fmla="*/ 0 h 212"/>
                <a:gd name="T30" fmla="*/ 40 w 334"/>
                <a:gd name="T31" fmla="*/ 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4"/>
                <a:gd name="T49" fmla="*/ 0 h 212"/>
                <a:gd name="T50" fmla="*/ 334 w 334"/>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4" h="212">
                  <a:moveTo>
                    <a:pt x="40" y="0"/>
                  </a:moveTo>
                  <a:lnTo>
                    <a:pt x="308" y="0"/>
                  </a:lnTo>
                  <a:lnTo>
                    <a:pt x="334" y="0"/>
                  </a:lnTo>
                  <a:lnTo>
                    <a:pt x="334" y="60"/>
                  </a:lnTo>
                  <a:lnTo>
                    <a:pt x="334" y="136"/>
                  </a:lnTo>
                  <a:lnTo>
                    <a:pt x="334" y="212"/>
                  </a:lnTo>
                  <a:lnTo>
                    <a:pt x="250" y="212"/>
                  </a:lnTo>
                  <a:lnTo>
                    <a:pt x="166" y="212"/>
                  </a:lnTo>
                  <a:lnTo>
                    <a:pt x="80" y="212"/>
                  </a:lnTo>
                  <a:lnTo>
                    <a:pt x="0" y="212"/>
                  </a:lnTo>
                  <a:lnTo>
                    <a:pt x="0" y="138"/>
                  </a:lnTo>
                  <a:lnTo>
                    <a:pt x="0" y="62"/>
                  </a:lnTo>
                  <a:lnTo>
                    <a:pt x="0" y="0"/>
                  </a:lnTo>
                  <a:lnTo>
                    <a:pt x="22" y="0"/>
                  </a:lnTo>
                  <a:lnTo>
                    <a:pt x="40" y="0"/>
                  </a:lnTo>
                  <a:close/>
                </a:path>
              </a:pathLst>
            </a:custGeom>
            <a:solidFill>
              <a:srgbClr val="FDCDB8"/>
            </a:solidFill>
            <a:ln w="3175" cmpd="sng">
              <a:solidFill>
                <a:srgbClr val="000000"/>
              </a:solidFill>
              <a:round/>
              <a:headEnd/>
              <a:tailEnd/>
            </a:ln>
          </p:spPr>
          <p:txBody>
            <a:bodyPr/>
            <a:lstStyle/>
            <a:p>
              <a:endParaRPr lang="en-US"/>
            </a:p>
          </p:txBody>
        </p:sp>
        <p:sp>
          <p:nvSpPr>
            <p:cNvPr id="118806" name="Freeform 8"/>
            <p:cNvSpPr>
              <a:spLocks/>
            </p:cNvSpPr>
            <p:nvPr/>
          </p:nvSpPr>
          <p:spPr bwMode="auto">
            <a:xfrm>
              <a:off x="2800" y="827"/>
              <a:ext cx="337" cy="212"/>
            </a:xfrm>
            <a:custGeom>
              <a:avLst/>
              <a:gdLst>
                <a:gd name="T0" fmla="*/ 337 w 337"/>
                <a:gd name="T1" fmla="*/ 0 h 212"/>
                <a:gd name="T2" fmla="*/ 335 w 337"/>
                <a:gd name="T3" fmla="*/ 62 h 212"/>
                <a:gd name="T4" fmla="*/ 335 w 337"/>
                <a:gd name="T5" fmla="*/ 136 h 212"/>
                <a:gd name="T6" fmla="*/ 335 w 337"/>
                <a:gd name="T7" fmla="*/ 212 h 212"/>
                <a:gd name="T8" fmla="*/ 251 w 337"/>
                <a:gd name="T9" fmla="*/ 210 h 212"/>
                <a:gd name="T10" fmla="*/ 167 w 337"/>
                <a:gd name="T11" fmla="*/ 212 h 212"/>
                <a:gd name="T12" fmla="*/ 83 w 337"/>
                <a:gd name="T13" fmla="*/ 210 h 212"/>
                <a:gd name="T14" fmla="*/ 0 w 337"/>
                <a:gd name="T15" fmla="*/ 210 h 212"/>
                <a:gd name="T16" fmla="*/ 2 w 337"/>
                <a:gd name="T17" fmla="*/ 136 h 212"/>
                <a:gd name="T18" fmla="*/ 2 w 337"/>
                <a:gd name="T19" fmla="*/ 60 h 212"/>
                <a:gd name="T20" fmla="*/ 2 w 337"/>
                <a:gd name="T21" fmla="*/ 0 h 212"/>
                <a:gd name="T22" fmla="*/ 151 w 337"/>
                <a:gd name="T23" fmla="*/ 2 h 212"/>
                <a:gd name="T24" fmla="*/ 317 w 337"/>
                <a:gd name="T25" fmla="*/ 0 h 212"/>
                <a:gd name="T26" fmla="*/ 337 w 337"/>
                <a:gd name="T27" fmla="*/ 0 h 212"/>
                <a:gd name="T28" fmla="*/ 337 w 337"/>
                <a:gd name="T29" fmla="*/ 0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7"/>
                <a:gd name="T46" fmla="*/ 0 h 212"/>
                <a:gd name="T47" fmla="*/ 337 w 337"/>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7" h="212">
                  <a:moveTo>
                    <a:pt x="337" y="0"/>
                  </a:moveTo>
                  <a:lnTo>
                    <a:pt x="335" y="62"/>
                  </a:lnTo>
                  <a:lnTo>
                    <a:pt x="335" y="136"/>
                  </a:lnTo>
                  <a:lnTo>
                    <a:pt x="335" y="212"/>
                  </a:lnTo>
                  <a:lnTo>
                    <a:pt x="251" y="210"/>
                  </a:lnTo>
                  <a:lnTo>
                    <a:pt x="167" y="212"/>
                  </a:lnTo>
                  <a:lnTo>
                    <a:pt x="83" y="210"/>
                  </a:lnTo>
                  <a:lnTo>
                    <a:pt x="0" y="210"/>
                  </a:lnTo>
                  <a:lnTo>
                    <a:pt x="2" y="136"/>
                  </a:lnTo>
                  <a:lnTo>
                    <a:pt x="2" y="60"/>
                  </a:lnTo>
                  <a:lnTo>
                    <a:pt x="2" y="0"/>
                  </a:lnTo>
                  <a:lnTo>
                    <a:pt x="151" y="2"/>
                  </a:lnTo>
                  <a:lnTo>
                    <a:pt x="317" y="0"/>
                  </a:lnTo>
                  <a:lnTo>
                    <a:pt x="337" y="0"/>
                  </a:lnTo>
                  <a:close/>
                </a:path>
              </a:pathLst>
            </a:custGeom>
            <a:solidFill>
              <a:srgbClr val="FFF5C8"/>
            </a:solidFill>
            <a:ln w="3175" cmpd="sng">
              <a:solidFill>
                <a:srgbClr val="000000"/>
              </a:solidFill>
              <a:round/>
              <a:headEnd/>
              <a:tailEnd/>
            </a:ln>
          </p:spPr>
          <p:txBody>
            <a:bodyPr/>
            <a:lstStyle/>
            <a:p>
              <a:endParaRPr lang="en-US"/>
            </a:p>
          </p:txBody>
        </p:sp>
        <p:sp>
          <p:nvSpPr>
            <p:cNvPr id="118807" name="Freeform 9"/>
            <p:cNvSpPr>
              <a:spLocks/>
            </p:cNvSpPr>
            <p:nvPr/>
          </p:nvSpPr>
          <p:spPr bwMode="auto">
            <a:xfrm>
              <a:off x="1122" y="827"/>
              <a:ext cx="338" cy="212"/>
            </a:xfrm>
            <a:custGeom>
              <a:avLst/>
              <a:gdLst>
                <a:gd name="T0" fmla="*/ 338 w 338"/>
                <a:gd name="T1" fmla="*/ 0 h 212"/>
                <a:gd name="T2" fmla="*/ 338 w 338"/>
                <a:gd name="T3" fmla="*/ 62 h 212"/>
                <a:gd name="T4" fmla="*/ 338 w 338"/>
                <a:gd name="T5" fmla="*/ 138 h 212"/>
                <a:gd name="T6" fmla="*/ 336 w 338"/>
                <a:gd name="T7" fmla="*/ 212 h 212"/>
                <a:gd name="T8" fmla="*/ 252 w 338"/>
                <a:gd name="T9" fmla="*/ 210 h 212"/>
                <a:gd name="T10" fmla="*/ 168 w 338"/>
                <a:gd name="T11" fmla="*/ 208 h 212"/>
                <a:gd name="T12" fmla="*/ 84 w 338"/>
                <a:gd name="T13" fmla="*/ 208 h 212"/>
                <a:gd name="T14" fmla="*/ 0 w 338"/>
                <a:gd name="T15" fmla="*/ 208 h 212"/>
                <a:gd name="T16" fmla="*/ 2 w 338"/>
                <a:gd name="T17" fmla="*/ 134 h 212"/>
                <a:gd name="T18" fmla="*/ 2 w 338"/>
                <a:gd name="T19" fmla="*/ 60 h 212"/>
                <a:gd name="T20" fmla="*/ 2 w 338"/>
                <a:gd name="T21" fmla="*/ 0 h 212"/>
                <a:gd name="T22" fmla="*/ 124 w 338"/>
                <a:gd name="T23" fmla="*/ 0 h 212"/>
                <a:gd name="T24" fmla="*/ 290 w 338"/>
                <a:gd name="T25" fmla="*/ 0 h 212"/>
                <a:gd name="T26" fmla="*/ 338 w 338"/>
                <a:gd name="T27" fmla="*/ 0 h 212"/>
                <a:gd name="T28" fmla="*/ 338 w 338"/>
                <a:gd name="T29" fmla="*/ 0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8"/>
                <a:gd name="T46" fmla="*/ 0 h 212"/>
                <a:gd name="T47" fmla="*/ 338 w 338"/>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8" h="212">
                  <a:moveTo>
                    <a:pt x="338" y="0"/>
                  </a:moveTo>
                  <a:lnTo>
                    <a:pt x="338" y="62"/>
                  </a:lnTo>
                  <a:lnTo>
                    <a:pt x="338" y="138"/>
                  </a:lnTo>
                  <a:lnTo>
                    <a:pt x="336" y="212"/>
                  </a:lnTo>
                  <a:lnTo>
                    <a:pt x="252" y="210"/>
                  </a:lnTo>
                  <a:lnTo>
                    <a:pt x="168" y="208"/>
                  </a:lnTo>
                  <a:lnTo>
                    <a:pt x="84" y="208"/>
                  </a:lnTo>
                  <a:lnTo>
                    <a:pt x="0" y="208"/>
                  </a:lnTo>
                  <a:lnTo>
                    <a:pt x="2" y="134"/>
                  </a:lnTo>
                  <a:lnTo>
                    <a:pt x="2" y="60"/>
                  </a:lnTo>
                  <a:lnTo>
                    <a:pt x="2" y="0"/>
                  </a:lnTo>
                  <a:lnTo>
                    <a:pt x="124" y="0"/>
                  </a:lnTo>
                  <a:lnTo>
                    <a:pt x="290" y="0"/>
                  </a:lnTo>
                  <a:lnTo>
                    <a:pt x="338" y="0"/>
                  </a:lnTo>
                  <a:close/>
                </a:path>
              </a:pathLst>
            </a:custGeom>
            <a:solidFill>
              <a:srgbClr val="FDCDB8"/>
            </a:solidFill>
            <a:ln w="3175" cmpd="sng">
              <a:solidFill>
                <a:srgbClr val="000000"/>
              </a:solidFill>
              <a:round/>
              <a:headEnd/>
              <a:tailEnd/>
            </a:ln>
          </p:spPr>
          <p:txBody>
            <a:bodyPr/>
            <a:lstStyle/>
            <a:p>
              <a:endParaRPr lang="en-US"/>
            </a:p>
          </p:txBody>
        </p:sp>
        <p:sp>
          <p:nvSpPr>
            <p:cNvPr id="118808" name="Freeform 10"/>
            <p:cNvSpPr>
              <a:spLocks/>
            </p:cNvSpPr>
            <p:nvPr/>
          </p:nvSpPr>
          <p:spPr bwMode="auto">
            <a:xfrm>
              <a:off x="3135" y="827"/>
              <a:ext cx="336" cy="248"/>
            </a:xfrm>
            <a:custGeom>
              <a:avLst/>
              <a:gdLst>
                <a:gd name="T0" fmla="*/ 336 w 336"/>
                <a:gd name="T1" fmla="*/ 2 h 248"/>
                <a:gd name="T2" fmla="*/ 334 w 336"/>
                <a:gd name="T3" fmla="*/ 64 h 248"/>
                <a:gd name="T4" fmla="*/ 334 w 336"/>
                <a:gd name="T5" fmla="*/ 138 h 248"/>
                <a:gd name="T6" fmla="*/ 334 w 336"/>
                <a:gd name="T7" fmla="*/ 212 h 248"/>
                <a:gd name="T8" fmla="*/ 334 w 336"/>
                <a:gd name="T9" fmla="*/ 248 h 248"/>
                <a:gd name="T10" fmla="*/ 0 w 336"/>
                <a:gd name="T11" fmla="*/ 248 h 248"/>
                <a:gd name="T12" fmla="*/ 0 w 336"/>
                <a:gd name="T13" fmla="*/ 212 h 248"/>
                <a:gd name="T14" fmla="*/ 0 w 336"/>
                <a:gd name="T15" fmla="*/ 136 h 248"/>
                <a:gd name="T16" fmla="*/ 0 w 336"/>
                <a:gd name="T17" fmla="*/ 62 h 248"/>
                <a:gd name="T18" fmla="*/ 2 w 336"/>
                <a:gd name="T19" fmla="*/ 0 h 248"/>
                <a:gd name="T20" fmla="*/ 104 w 336"/>
                <a:gd name="T21" fmla="*/ 0 h 248"/>
                <a:gd name="T22" fmla="*/ 336 w 336"/>
                <a:gd name="T23" fmla="*/ 2 h 248"/>
                <a:gd name="T24" fmla="*/ 336 w 336"/>
                <a:gd name="T25" fmla="*/ 2 h 2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248"/>
                <a:gd name="T41" fmla="*/ 336 w 336"/>
                <a:gd name="T42" fmla="*/ 248 h 2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248">
                  <a:moveTo>
                    <a:pt x="336" y="2"/>
                  </a:moveTo>
                  <a:lnTo>
                    <a:pt x="334" y="64"/>
                  </a:lnTo>
                  <a:lnTo>
                    <a:pt x="334" y="138"/>
                  </a:lnTo>
                  <a:lnTo>
                    <a:pt x="334" y="212"/>
                  </a:lnTo>
                  <a:lnTo>
                    <a:pt x="334" y="248"/>
                  </a:lnTo>
                  <a:lnTo>
                    <a:pt x="0" y="248"/>
                  </a:lnTo>
                  <a:lnTo>
                    <a:pt x="0" y="212"/>
                  </a:lnTo>
                  <a:lnTo>
                    <a:pt x="0" y="136"/>
                  </a:lnTo>
                  <a:lnTo>
                    <a:pt x="0" y="62"/>
                  </a:lnTo>
                  <a:lnTo>
                    <a:pt x="2" y="0"/>
                  </a:lnTo>
                  <a:lnTo>
                    <a:pt x="104" y="0"/>
                  </a:lnTo>
                  <a:lnTo>
                    <a:pt x="336" y="2"/>
                  </a:lnTo>
                  <a:close/>
                </a:path>
              </a:pathLst>
            </a:custGeom>
            <a:solidFill>
              <a:srgbClr val="FDCDB8"/>
            </a:solidFill>
            <a:ln w="3175" cmpd="sng">
              <a:solidFill>
                <a:srgbClr val="000000"/>
              </a:solidFill>
              <a:round/>
              <a:headEnd/>
              <a:tailEnd/>
            </a:ln>
          </p:spPr>
          <p:txBody>
            <a:bodyPr/>
            <a:lstStyle/>
            <a:p>
              <a:endParaRPr lang="en-US"/>
            </a:p>
          </p:txBody>
        </p:sp>
        <p:sp>
          <p:nvSpPr>
            <p:cNvPr id="118809" name="Freeform 11"/>
            <p:cNvSpPr>
              <a:spLocks/>
            </p:cNvSpPr>
            <p:nvPr/>
          </p:nvSpPr>
          <p:spPr bwMode="auto">
            <a:xfrm>
              <a:off x="600" y="827"/>
              <a:ext cx="524" cy="210"/>
            </a:xfrm>
            <a:custGeom>
              <a:avLst/>
              <a:gdLst>
                <a:gd name="T0" fmla="*/ 524 w 524"/>
                <a:gd name="T1" fmla="*/ 60 h 210"/>
                <a:gd name="T2" fmla="*/ 522 w 524"/>
                <a:gd name="T3" fmla="*/ 208 h 210"/>
                <a:gd name="T4" fmla="*/ 396 w 524"/>
                <a:gd name="T5" fmla="*/ 210 h 210"/>
                <a:gd name="T6" fmla="*/ 270 w 524"/>
                <a:gd name="T7" fmla="*/ 210 h 210"/>
                <a:gd name="T8" fmla="*/ 104 w 524"/>
                <a:gd name="T9" fmla="*/ 208 h 210"/>
                <a:gd name="T10" fmla="*/ 28 w 524"/>
                <a:gd name="T11" fmla="*/ 206 h 210"/>
                <a:gd name="T12" fmla="*/ 22 w 524"/>
                <a:gd name="T13" fmla="*/ 202 h 210"/>
                <a:gd name="T14" fmla="*/ 12 w 524"/>
                <a:gd name="T15" fmla="*/ 198 h 210"/>
                <a:gd name="T16" fmla="*/ 14 w 524"/>
                <a:gd name="T17" fmla="*/ 190 h 210"/>
                <a:gd name="T18" fmla="*/ 14 w 524"/>
                <a:gd name="T19" fmla="*/ 180 h 210"/>
                <a:gd name="T20" fmla="*/ 8 w 524"/>
                <a:gd name="T21" fmla="*/ 178 h 210"/>
                <a:gd name="T22" fmla="*/ 20 w 524"/>
                <a:gd name="T23" fmla="*/ 176 h 210"/>
                <a:gd name="T24" fmla="*/ 38 w 524"/>
                <a:gd name="T25" fmla="*/ 176 h 210"/>
                <a:gd name="T26" fmla="*/ 50 w 524"/>
                <a:gd name="T27" fmla="*/ 164 h 210"/>
                <a:gd name="T28" fmla="*/ 48 w 524"/>
                <a:gd name="T29" fmla="*/ 142 h 210"/>
                <a:gd name="T30" fmla="*/ 52 w 524"/>
                <a:gd name="T31" fmla="*/ 128 h 210"/>
                <a:gd name="T32" fmla="*/ 54 w 524"/>
                <a:gd name="T33" fmla="*/ 112 h 210"/>
                <a:gd name="T34" fmla="*/ 56 w 524"/>
                <a:gd name="T35" fmla="*/ 96 h 210"/>
                <a:gd name="T36" fmla="*/ 44 w 524"/>
                <a:gd name="T37" fmla="*/ 92 h 210"/>
                <a:gd name="T38" fmla="*/ 38 w 524"/>
                <a:gd name="T39" fmla="*/ 86 h 210"/>
                <a:gd name="T40" fmla="*/ 30 w 524"/>
                <a:gd name="T41" fmla="*/ 82 h 210"/>
                <a:gd name="T42" fmla="*/ 22 w 524"/>
                <a:gd name="T43" fmla="*/ 74 h 210"/>
                <a:gd name="T44" fmla="*/ 18 w 524"/>
                <a:gd name="T45" fmla="*/ 66 h 210"/>
                <a:gd name="T46" fmla="*/ 20 w 524"/>
                <a:gd name="T47" fmla="*/ 62 h 210"/>
                <a:gd name="T48" fmla="*/ 4 w 524"/>
                <a:gd name="T49" fmla="*/ 56 h 210"/>
                <a:gd name="T50" fmla="*/ 0 w 524"/>
                <a:gd name="T51" fmla="*/ 46 h 210"/>
                <a:gd name="T52" fmla="*/ 6 w 524"/>
                <a:gd name="T53" fmla="*/ 36 h 210"/>
                <a:gd name="T54" fmla="*/ 12 w 524"/>
                <a:gd name="T55" fmla="*/ 24 h 210"/>
                <a:gd name="T56" fmla="*/ 2 w 524"/>
                <a:gd name="T57" fmla="*/ 8 h 210"/>
                <a:gd name="T58" fmla="*/ 0 w 524"/>
                <a:gd name="T59" fmla="*/ 4 h 210"/>
                <a:gd name="T60" fmla="*/ 102 w 524"/>
                <a:gd name="T61" fmla="*/ 2 h 210"/>
                <a:gd name="T62" fmla="*/ 386 w 524"/>
                <a:gd name="T63" fmla="*/ 2 h 210"/>
                <a:gd name="T64" fmla="*/ 524 w 524"/>
                <a:gd name="T65" fmla="*/ 0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4"/>
                <a:gd name="T100" fmla="*/ 0 h 210"/>
                <a:gd name="T101" fmla="*/ 524 w 524"/>
                <a:gd name="T102" fmla="*/ 210 h 2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4" h="210">
                  <a:moveTo>
                    <a:pt x="524" y="0"/>
                  </a:moveTo>
                  <a:lnTo>
                    <a:pt x="524" y="60"/>
                  </a:lnTo>
                  <a:lnTo>
                    <a:pt x="524" y="134"/>
                  </a:lnTo>
                  <a:lnTo>
                    <a:pt x="522" y="208"/>
                  </a:lnTo>
                  <a:lnTo>
                    <a:pt x="438" y="208"/>
                  </a:lnTo>
                  <a:lnTo>
                    <a:pt x="396" y="210"/>
                  </a:lnTo>
                  <a:lnTo>
                    <a:pt x="354" y="210"/>
                  </a:lnTo>
                  <a:lnTo>
                    <a:pt x="270" y="210"/>
                  </a:lnTo>
                  <a:lnTo>
                    <a:pt x="186" y="208"/>
                  </a:lnTo>
                  <a:lnTo>
                    <a:pt x="104" y="208"/>
                  </a:lnTo>
                  <a:lnTo>
                    <a:pt x="28" y="206"/>
                  </a:lnTo>
                  <a:lnTo>
                    <a:pt x="22" y="204"/>
                  </a:lnTo>
                  <a:lnTo>
                    <a:pt x="22" y="202"/>
                  </a:lnTo>
                  <a:lnTo>
                    <a:pt x="18" y="200"/>
                  </a:lnTo>
                  <a:lnTo>
                    <a:pt x="12" y="198"/>
                  </a:lnTo>
                  <a:lnTo>
                    <a:pt x="10" y="194"/>
                  </a:lnTo>
                  <a:lnTo>
                    <a:pt x="14" y="190"/>
                  </a:lnTo>
                  <a:lnTo>
                    <a:pt x="14" y="188"/>
                  </a:lnTo>
                  <a:lnTo>
                    <a:pt x="14" y="180"/>
                  </a:lnTo>
                  <a:lnTo>
                    <a:pt x="12" y="180"/>
                  </a:lnTo>
                  <a:lnTo>
                    <a:pt x="8" y="178"/>
                  </a:lnTo>
                  <a:lnTo>
                    <a:pt x="14" y="176"/>
                  </a:lnTo>
                  <a:lnTo>
                    <a:pt x="20" y="176"/>
                  </a:lnTo>
                  <a:lnTo>
                    <a:pt x="30" y="176"/>
                  </a:lnTo>
                  <a:lnTo>
                    <a:pt x="38" y="176"/>
                  </a:lnTo>
                  <a:lnTo>
                    <a:pt x="46" y="174"/>
                  </a:lnTo>
                  <a:lnTo>
                    <a:pt x="50" y="164"/>
                  </a:lnTo>
                  <a:lnTo>
                    <a:pt x="48" y="158"/>
                  </a:lnTo>
                  <a:lnTo>
                    <a:pt x="48" y="142"/>
                  </a:lnTo>
                  <a:lnTo>
                    <a:pt x="52" y="136"/>
                  </a:lnTo>
                  <a:lnTo>
                    <a:pt x="52" y="128"/>
                  </a:lnTo>
                  <a:lnTo>
                    <a:pt x="50" y="114"/>
                  </a:lnTo>
                  <a:lnTo>
                    <a:pt x="54" y="112"/>
                  </a:lnTo>
                  <a:lnTo>
                    <a:pt x="54" y="108"/>
                  </a:lnTo>
                  <a:lnTo>
                    <a:pt x="56" y="96"/>
                  </a:lnTo>
                  <a:lnTo>
                    <a:pt x="50" y="92"/>
                  </a:lnTo>
                  <a:lnTo>
                    <a:pt x="44" y="92"/>
                  </a:lnTo>
                  <a:lnTo>
                    <a:pt x="42" y="90"/>
                  </a:lnTo>
                  <a:lnTo>
                    <a:pt x="38" y="86"/>
                  </a:lnTo>
                  <a:lnTo>
                    <a:pt x="32" y="84"/>
                  </a:lnTo>
                  <a:lnTo>
                    <a:pt x="30" y="82"/>
                  </a:lnTo>
                  <a:lnTo>
                    <a:pt x="28" y="76"/>
                  </a:lnTo>
                  <a:lnTo>
                    <a:pt x="22" y="74"/>
                  </a:lnTo>
                  <a:lnTo>
                    <a:pt x="20" y="70"/>
                  </a:lnTo>
                  <a:lnTo>
                    <a:pt x="18" y="66"/>
                  </a:lnTo>
                  <a:lnTo>
                    <a:pt x="20" y="64"/>
                  </a:lnTo>
                  <a:lnTo>
                    <a:pt x="20" y="62"/>
                  </a:lnTo>
                  <a:lnTo>
                    <a:pt x="10" y="60"/>
                  </a:lnTo>
                  <a:lnTo>
                    <a:pt x="4" y="56"/>
                  </a:lnTo>
                  <a:lnTo>
                    <a:pt x="0" y="52"/>
                  </a:lnTo>
                  <a:lnTo>
                    <a:pt x="0" y="46"/>
                  </a:lnTo>
                  <a:lnTo>
                    <a:pt x="2" y="40"/>
                  </a:lnTo>
                  <a:lnTo>
                    <a:pt x="6" y="36"/>
                  </a:lnTo>
                  <a:lnTo>
                    <a:pt x="10" y="30"/>
                  </a:lnTo>
                  <a:lnTo>
                    <a:pt x="12" y="24"/>
                  </a:lnTo>
                  <a:lnTo>
                    <a:pt x="10" y="10"/>
                  </a:lnTo>
                  <a:lnTo>
                    <a:pt x="2" y="8"/>
                  </a:lnTo>
                  <a:lnTo>
                    <a:pt x="0" y="6"/>
                  </a:lnTo>
                  <a:lnTo>
                    <a:pt x="0" y="4"/>
                  </a:lnTo>
                  <a:lnTo>
                    <a:pt x="0" y="2"/>
                  </a:lnTo>
                  <a:lnTo>
                    <a:pt x="102" y="2"/>
                  </a:lnTo>
                  <a:lnTo>
                    <a:pt x="364" y="2"/>
                  </a:lnTo>
                  <a:lnTo>
                    <a:pt x="386" y="2"/>
                  </a:lnTo>
                  <a:lnTo>
                    <a:pt x="524" y="0"/>
                  </a:lnTo>
                  <a:close/>
                </a:path>
              </a:pathLst>
            </a:custGeom>
            <a:solidFill>
              <a:srgbClr val="CCEBC5"/>
            </a:solidFill>
            <a:ln w="3175" cmpd="sng">
              <a:solidFill>
                <a:srgbClr val="000000"/>
              </a:solidFill>
              <a:round/>
              <a:headEnd/>
              <a:tailEnd/>
            </a:ln>
          </p:spPr>
          <p:txBody>
            <a:bodyPr/>
            <a:lstStyle/>
            <a:p>
              <a:endParaRPr lang="en-US"/>
            </a:p>
          </p:txBody>
        </p:sp>
        <p:sp>
          <p:nvSpPr>
            <p:cNvPr id="118810" name="Freeform 12"/>
            <p:cNvSpPr>
              <a:spLocks/>
            </p:cNvSpPr>
            <p:nvPr/>
          </p:nvSpPr>
          <p:spPr bwMode="auto">
            <a:xfrm>
              <a:off x="3469" y="829"/>
              <a:ext cx="338" cy="246"/>
            </a:xfrm>
            <a:custGeom>
              <a:avLst/>
              <a:gdLst>
                <a:gd name="T0" fmla="*/ 74 w 338"/>
                <a:gd name="T1" fmla="*/ 0 h 246"/>
                <a:gd name="T2" fmla="*/ 336 w 338"/>
                <a:gd name="T3" fmla="*/ 0 h 246"/>
                <a:gd name="T4" fmla="*/ 338 w 338"/>
                <a:gd name="T5" fmla="*/ 0 h 246"/>
                <a:gd name="T6" fmla="*/ 336 w 338"/>
                <a:gd name="T7" fmla="*/ 60 h 246"/>
                <a:gd name="T8" fmla="*/ 336 w 338"/>
                <a:gd name="T9" fmla="*/ 134 h 246"/>
                <a:gd name="T10" fmla="*/ 336 w 338"/>
                <a:gd name="T11" fmla="*/ 210 h 246"/>
                <a:gd name="T12" fmla="*/ 336 w 338"/>
                <a:gd name="T13" fmla="*/ 246 h 246"/>
                <a:gd name="T14" fmla="*/ 0 w 338"/>
                <a:gd name="T15" fmla="*/ 246 h 246"/>
                <a:gd name="T16" fmla="*/ 0 w 338"/>
                <a:gd name="T17" fmla="*/ 210 h 246"/>
                <a:gd name="T18" fmla="*/ 0 w 338"/>
                <a:gd name="T19" fmla="*/ 136 h 246"/>
                <a:gd name="T20" fmla="*/ 0 w 338"/>
                <a:gd name="T21" fmla="*/ 62 h 246"/>
                <a:gd name="T22" fmla="*/ 2 w 338"/>
                <a:gd name="T23" fmla="*/ 0 h 246"/>
                <a:gd name="T24" fmla="*/ 50 w 338"/>
                <a:gd name="T25" fmla="*/ 0 h 246"/>
                <a:gd name="T26" fmla="*/ 74 w 338"/>
                <a:gd name="T27" fmla="*/ 0 h 246"/>
                <a:gd name="T28" fmla="*/ 74 w 338"/>
                <a:gd name="T29" fmla="*/ 0 h 2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8"/>
                <a:gd name="T46" fmla="*/ 0 h 246"/>
                <a:gd name="T47" fmla="*/ 338 w 338"/>
                <a:gd name="T48" fmla="*/ 246 h 2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8" h="246">
                  <a:moveTo>
                    <a:pt x="74" y="0"/>
                  </a:moveTo>
                  <a:lnTo>
                    <a:pt x="336" y="0"/>
                  </a:lnTo>
                  <a:lnTo>
                    <a:pt x="338" y="0"/>
                  </a:lnTo>
                  <a:lnTo>
                    <a:pt x="336" y="60"/>
                  </a:lnTo>
                  <a:lnTo>
                    <a:pt x="336" y="134"/>
                  </a:lnTo>
                  <a:lnTo>
                    <a:pt x="336" y="210"/>
                  </a:lnTo>
                  <a:lnTo>
                    <a:pt x="336" y="246"/>
                  </a:lnTo>
                  <a:lnTo>
                    <a:pt x="0" y="246"/>
                  </a:lnTo>
                  <a:lnTo>
                    <a:pt x="0" y="210"/>
                  </a:lnTo>
                  <a:lnTo>
                    <a:pt x="0" y="136"/>
                  </a:lnTo>
                  <a:lnTo>
                    <a:pt x="0" y="62"/>
                  </a:lnTo>
                  <a:lnTo>
                    <a:pt x="2" y="0"/>
                  </a:lnTo>
                  <a:lnTo>
                    <a:pt x="50" y="0"/>
                  </a:lnTo>
                  <a:lnTo>
                    <a:pt x="74" y="0"/>
                  </a:lnTo>
                  <a:close/>
                </a:path>
              </a:pathLst>
            </a:custGeom>
            <a:solidFill>
              <a:srgbClr val="CCEBC5"/>
            </a:solidFill>
            <a:ln w="3175" cmpd="sng">
              <a:solidFill>
                <a:srgbClr val="000000"/>
              </a:solidFill>
              <a:round/>
              <a:headEnd/>
              <a:tailEnd/>
            </a:ln>
          </p:spPr>
          <p:txBody>
            <a:bodyPr/>
            <a:lstStyle/>
            <a:p>
              <a:endParaRPr lang="en-US"/>
            </a:p>
          </p:txBody>
        </p:sp>
        <p:sp>
          <p:nvSpPr>
            <p:cNvPr id="118811" name="Freeform 13"/>
            <p:cNvSpPr>
              <a:spLocks/>
            </p:cNvSpPr>
            <p:nvPr/>
          </p:nvSpPr>
          <p:spPr bwMode="auto">
            <a:xfrm>
              <a:off x="4141" y="829"/>
              <a:ext cx="388" cy="360"/>
            </a:xfrm>
            <a:custGeom>
              <a:avLst/>
              <a:gdLst>
                <a:gd name="T0" fmla="*/ 276 w 388"/>
                <a:gd name="T1" fmla="*/ 8 h 360"/>
                <a:gd name="T2" fmla="*/ 274 w 388"/>
                <a:gd name="T3" fmla="*/ 16 h 360"/>
                <a:gd name="T4" fmla="*/ 272 w 388"/>
                <a:gd name="T5" fmla="*/ 24 h 360"/>
                <a:gd name="T6" fmla="*/ 272 w 388"/>
                <a:gd name="T7" fmla="*/ 28 h 360"/>
                <a:gd name="T8" fmla="*/ 268 w 388"/>
                <a:gd name="T9" fmla="*/ 34 h 360"/>
                <a:gd name="T10" fmla="*/ 268 w 388"/>
                <a:gd name="T11" fmla="*/ 40 h 360"/>
                <a:gd name="T12" fmla="*/ 270 w 388"/>
                <a:gd name="T13" fmla="*/ 46 h 360"/>
                <a:gd name="T14" fmla="*/ 276 w 388"/>
                <a:gd name="T15" fmla="*/ 52 h 360"/>
                <a:gd name="T16" fmla="*/ 284 w 388"/>
                <a:gd name="T17" fmla="*/ 64 h 360"/>
                <a:gd name="T18" fmla="*/ 286 w 388"/>
                <a:gd name="T19" fmla="*/ 70 h 360"/>
                <a:gd name="T20" fmla="*/ 290 w 388"/>
                <a:gd name="T21" fmla="*/ 86 h 360"/>
                <a:gd name="T22" fmla="*/ 290 w 388"/>
                <a:gd name="T23" fmla="*/ 96 h 360"/>
                <a:gd name="T24" fmla="*/ 286 w 388"/>
                <a:gd name="T25" fmla="*/ 104 h 360"/>
                <a:gd name="T26" fmla="*/ 282 w 388"/>
                <a:gd name="T27" fmla="*/ 110 h 360"/>
                <a:gd name="T28" fmla="*/ 280 w 388"/>
                <a:gd name="T29" fmla="*/ 116 h 360"/>
                <a:gd name="T30" fmla="*/ 282 w 388"/>
                <a:gd name="T31" fmla="*/ 122 h 360"/>
                <a:gd name="T32" fmla="*/ 288 w 388"/>
                <a:gd name="T33" fmla="*/ 128 h 360"/>
                <a:gd name="T34" fmla="*/ 296 w 388"/>
                <a:gd name="T35" fmla="*/ 128 h 360"/>
                <a:gd name="T36" fmla="*/ 302 w 388"/>
                <a:gd name="T37" fmla="*/ 130 h 360"/>
                <a:gd name="T38" fmla="*/ 312 w 388"/>
                <a:gd name="T39" fmla="*/ 136 h 360"/>
                <a:gd name="T40" fmla="*/ 322 w 388"/>
                <a:gd name="T41" fmla="*/ 138 h 360"/>
                <a:gd name="T42" fmla="*/ 338 w 388"/>
                <a:gd name="T43" fmla="*/ 144 h 360"/>
                <a:gd name="T44" fmla="*/ 354 w 388"/>
                <a:gd name="T45" fmla="*/ 158 h 360"/>
                <a:gd name="T46" fmla="*/ 366 w 388"/>
                <a:gd name="T47" fmla="*/ 168 h 360"/>
                <a:gd name="T48" fmla="*/ 370 w 388"/>
                <a:gd name="T49" fmla="*/ 176 h 360"/>
                <a:gd name="T50" fmla="*/ 376 w 388"/>
                <a:gd name="T51" fmla="*/ 192 h 360"/>
                <a:gd name="T52" fmla="*/ 378 w 388"/>
                <a:gd name="T53" fmla="*/ 200 h 360"/>
                <a:gd name="T54" fmla="*/ 386 w 388"/>
                <a:gd name="T55" fmla="*/ 204 h 360"/>
                <a:gd name="T56" fmla="*/ 388 w 388"/>
                <a:gd name="T57" fmla="*/ 206 h 360"/>
                <a:gd name="T58" fmla="*/ 388 w 388"/>
                <a:gd name="T59" fmla="*/ 214 h 360"/>
                <a:gd name="T60" fmla="*/ 384 w 388"/>
                <a:gd name="T61" fmla="*/ 218 h 360"/>
                <a:gd name="T62" fmla="*/ 370 w 388"/>
                <a:gd name="T63" fmla="*/ 230 h 360"/>
                <a:gd name="T64" fmla="*/ 354 w 388"/>
                <a:gd name="T65" fmla="*/ 248 h 360"/>
                <a:gd name="T66" fmla="*/ 346 w 388"/>
                <a:gd name="T67" fmla="*/ 256 h 360"/>
                <a:gd name="T68" fmla="*/ 340 w 388"/>
                <a:gd name="T69" fmla="*/ 264 h 360"/>
                <a:gd name="T70" fmla="*/ 336 w 388"/>
                <a:gd name="T71" fmla="*/ 274 h 360"/>
                <a:gd name="T72" fmla="*/ 330 w 388"/>
                <a:gd name="T73" fmla="*/ 288 h 360"/>
                <a:gd name="T74" fmla="*/ 326 w 388"/>
                <a:gd name="T75" fmla="*/ 296 h 360"/>
                <a:gd name="T76" fmla="*/ 320 w 388"/>
                <a:gd name="T77" fmla="*/ 304 h 360"/>
                <a:gd name="T78" fmla="*/ 316 w 388"/>
                <a:gd name="T79" fmla="*/ 306 h 360"/>
                <a:gd name="T80" fmla="*/ 312 w 388"/>
                <a:gd name="T81" fmla="*/ 308 h 360"/>
                <a:gd name="T82" fmla="*/ 308 w 388"/>
                <a:gd name="T83" fmla="*/ 310 h 360"/>
                <a:gd name="T84" fmla="*/ 306 w 388"/>
                <a:gd name="T85" fmla="*/ 318 h 360"/>
                <a:gd name="T86" fmla="*/ 306 w 388"/>
                <a:gd name="T87" fmla="*/ 328 h 360"/>
                <a:gd name="T88" fmla="*/ 306 w 388"/>
                <a:gd name="T89" fmla="*/ 340 h 360"/>
                <a:gd name="T90" fmla="*/ 306 w 388"/>
                <a:gd name="T91" fmla="*/ 358 h 360"/>
                <a:gd name="T92" fmla="*/ 294 w 388"/>
                <a:gd name="T93" fmla="*/ 360 h 360"/>
                <a:gd name="T94" fmla="*/ 170 w 388"/>
                <a:gd name="T95" fmla="*/ 358 h 360"/>
                <a:gd name="T96" fmla="*/ 4 w 388"/>
                <a:gd name="T97" fmla="*/ 358 h 360"/>
                <a:gd name="T98" fmla="*/ 4 w 388"/>
                <a:gd name="T99" fmla="*/ 210 h 360"/>
                <a:gd name="T100" fmla="*/ 0 w 388"/>
                <a:gd name="T101" fmla="*/ 138 h 360"/>
                <a:gd name="T102" fmla="*/ 0 w 388"/>
                <a:gd name="T103" fmla="*/ 0 h 360"/>
                <a:gd name="T104" fmla="*/ 236 w 388"/>
                <a:gd name="T105" fmla="*/ 0 h 360"/>
                <a:gd name="T106" fmla="*/ 240 w 388"/>
                <a:gd name="T107" fmla="*/ 0 h 360"/>
                <a:gd name="T108" fmla="*/ 276 w 388"/>
                <a:gd name="T109" fmla="*/ 0 h 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8"/>
                <a:gd name="T166" fmla="*/ 0 h 360"/>
                <a:gd name="T167" fmla="*/ 388 w 388"/>
                <a:gd name="T168" fmla="*/ 360 h 3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8" h="360">
                  <a:moveTo>
                    <a:pt x="276" y="0"/>
                  </a:moveTo>
                  <a:lnTo>
                    <a:pt x="276" y="8"/>
                  </a:lnTo>
                  <a:lnTo>
                    <a:pt x="276" y="16"/>
                  </a:lnTo>
                  <a:lnTo>
                    <a:pt x="274" y="16"/>
                  </a:lnTo>
                  <a:lnTo>
                    <a:pt x="274" y="22"/>
                  </a:lnTo>
                  <a:lnTo>
                    <a:pt x="272" y="24"/>
                  </a:lnTo>
                  <a:lnTo>
                    <a:pt x="272" y="28"/>
                  </a:lnTo>
                  <a:lnTo>
                    <a:pt x="270" y="30"/>
                  </a:lnTo>
                  <a:lnTo>
                    <a:pt x="268" y="34"/>
                  </a:lnTo>
                  <a:lnTo>
                    <a:pt x="268" y="38"/>
                  </a:lnTo>
                  <a:lnTo>
                    <a:pt x="268" y="40"/>
                  </a:lnTo>
                  <a:lnTo>
                    <a:pt x="268" y="44"/>
                  </a:lnTo>
                  <a:lnTo>
                    <a:pt x="270" y="46"/>
                  </a:lnTo>
                  <a:lnTo>
                    <a:pt x="272" y="50"/>
                  </a:lnTo>
                  <a:lnTo>
                    <a:pt x="276" y="52"/>
                  </a:lnTo>
                  <a:lnTo>
                    <a:pt x="280" y="58"/>
                  </a:lnTo>
                  <a:lnTo>
                    <a:pt x="284" y="64"/>
                  </a:lnTo>
                  <a:lnTo>
                    <a:pt x="286" y="66"/>
                  </a:lnTo>
                  <a:lnTo>
                    <a:pt x="286" y="70"/>
                  </a:lnTo>
                  <a:lnTo>
                    <a:pt x="290" y="78"/>
                  </a:lnTo>
                  <a:lnTo>
                    <a:pt x="290" y="86"/>
                  </a:lnTo>
                  <a:lnTo>
                    <a:pt x="290" y="92"/>
                  </a:lnTo>
                  <a:lnTo>
                    <a:pt x="290" y="96"/>
                  </a:lnTo>
                  <a:lnTo>
                    <a:pt x="288" y="100"/>
                  </a:lnTo>
                  <a:lnTo>
                    <a:pt x="286" y="104"/>
                  </a:lnTo>
                  <a:lnTo>
                    <a:pt x="284" y="108"/>
                  </a:lnTo>
                  <a:lnTo>
                    <a:pt x="282" y="110"/>
                  </a:lnTo>
                  <a:lnTo>
                    <a:pt x="282" y="112"/>
                  </a:lnTo>
                  <a:lnTo>
                    <a:pt x="280" y="116"/>
                  </a:lnTo>
                  <a:lnTo>
                    <a:pt x="282" y="118"/>
                  </a:lnTo>
                  <a:lnTo>
                    <a:pt x="282" y="122"/>
                  </a:lnTo>
                  <a:lnTo>
                    <a:pt x="284" y="124"/>
                  </a:lnTo>
                  <a:lnTo>
                    <a:pt x="288" y="128"/>
                  </a:lnTo>
                  <a:lnTo>
                    <a:pt x="292" y="128"/>
                  </a:lnTo>
                  <a:lnTo>
                    <a:pt x="296" y="128"/>
                  </a:lnTo>
                  <a:lnTo>
                    <a:pt x="298" y="128"/>
                  </a:lnTo>
                  <a:lnTo>
                    <a:pt x="302" y="130"/>
                  </a:lnTo>
                  <a:lnTo>
                    <a:pt x="306" y="134"/>
                  </a:lnTo>
                  <a:lnTo>
                    <a:pt x="312" y="136"/>
                  </a:lnTo>
                  <a:lnTo>
                    <a:pt x="316" y="136"/>
                  </a:lnTo>
                  <a:lnTo>
                    <a:pt x="322" y="138"/>
                  </a:lnTo>
                  <a:lnTo>
                    <a:pt x="330" y="140"/>
                  </a:lnTo>
                  <a:lnTo>
                    <a:pt x="338" y="144"/>
                  </a:lnTo>
                  <a:lnTo>
                    <a:pt x="346" y="150"/>
                  </a:lnTo>
                  <a:lnTo>
                    <a:pt x="354" y="158"/>
                  </a:lnTo>
                  <a:lnTo>
                    <a:pt x="360" y="162"/>
                  </a:lnTo>
                  <a:lnTo>
                    <a:pt x="366" y="168"/>
                  </a:lnTo>
                  <a:lnTo>
                    <a:pt x="370" y="174"/>
                  </a:lnTo>
                  <a:lnTo>
                    <a:pt x="370" y="176"/>
                  </a:lnTo>
                  <a:lnTo>
                    <a:pt x="376" y="188"/>
                  </a:lnTo>
                  <a:lnTo>
                    <a:pt x="376" y="192"/>
                  </a:lnTo>
                  <a:lnTo>
                    <a:pt x="376" y="196"/>
                  </a:lnTo>
                  <a:lnTo>
                    <a:pt x="378" y="200"/>
                  </a:lnTo>
                  <a:lnTo>
                    <a:pt x="382" y="202"/>
                  </a:lnTo>
                  <a:lnTo>
                    <a:pt x="386" y="204"/>
                  </a:lnTo>
                  <a:lnTo>
                    <a:pt x="386" y="206"/>
                  </a:lnTo>
                  <a:lnTo>
                    <a:pt x="388" y="206"/>
                  </a:lnTo>
                  <a:lnTo>
                    <a:pt x="388" y="210"/>
                  </a:lnTo>
                  <a:lnTo>
                    <a:pt x="388" y="214"/>
                  </a:lnTo>
                  <a:lnTo>
                    <a:pt x="386" y="216"/>
                  </a:lnTo>
                  <a:lnTo>
                    <a:pt x="384" y="218"/>
                  </a:lnTo>
                  <a:lnTo>
                    <a:pt x="380" y="222"/>
                  </a:lnTo>
                  <a:lnTo>
                    <a:pt x="370" y="230"/>
                  </a:lnTo>
                  <a:lnTo>
                    <a:pt x="364" y="238"/>
                  </a:lnTo>
                  <a:lnTo>
                    <a:pt x="354" y="248"/>
                  </a:lnTo>
                  <a:lnTo>
                    <a:pt x="346" y="254"/>
                  </a:lnTo>
                  <a:lnTo>
                    <a:pt x="346" y="256"/>
                  </a:lnTo>
                  <a:lnTo>
                    <a:pt x="344" y="260"/>
                  </a:lnTo>
                  <a:lnTo>
                    <a:pt x="340" y="264"/>
                  </a:lnTo>
                  <a:lnTo>
                    <a:pt x="338" y="270"/>
                  </a:lnTo>
                  <a:lnTo>
                    <a:pt x="336" y="274"/>
                  </a:lnTo>
                  <a:lnTo>
                    <a:pt x="334" y="280"/>
                  </a:lnTo>
                  <a:lnTo>
                    <a:pt x="330" y="288"/>
                  </a:lnTo>
                  <a:lnTo>
                    <a:pt x="328" y="292"/>
                  </a:lnTo>
                  <a:lnTo>
                    <a:pt x="326" y="296"/>
                  </a:lnTo>
                  <a:lnTo>
                    <a:pt x="324" y="302"/>
                  </a:lnTo>
                  <a:lnTo>
                    <a:pt x="320" y="304"/>
                  </a:lnTo>
                  <a:lnTo>
                    <a:pt x="316" y="306"/>
                  </a:lnTo>
                  <a:lnTo>
                    <a:pt x="312" y="306"/>
                  </a:lnTo>
                  <a:lnTo>
                    <a:pt x="312" y="308"/>
                  </a:lnTo>
                  <a:lnTo>
                    <a:pt x="310" y="308"/>
                  </a:lnTo>
                  <a:lnTo>
                    <a:pt x="308" y="310"/>
                  </a:lnTo>
                  <a:lnTo>
                    <a:pt x="306" y="314"/>
                  </a:lnTo>
                  <a:lnTo>
                    <a:pt x="306" y="318"/>
                  </a:lnTo>
                  <a:lnTo>
                    <a:pt x="306" y="322"/>
                  </a:lnTo>
                  <a:lnTo>
                    <a:pt x="306" y="328"/>
                  </a:lnTo>
                  <a:lnTo>
                    <a:pt x="306" y="336"/>
                  </a:lnTo>
                  <a:lnTo>
                    <a:pt x="306" y="340"/>
                  </a:lnTo>
                  <a:lnTo>
                    <a:pt x="306" y="350"/>
                  </a:lnTo>
                  <a:lnTo>
                    <a:pt x="306" y="358"/>
                  </a:lnTo>
                  <a:lnTo>
                    <a:pt x="306" y="360"/>
                  </a:lnTo>
                  <a:lnTo>
                    <a:pt x="294" y="360"/>
                  </a:lnTo>
                  <a:lnTo>
                    <a:pt x="252" y="360"/>
                  </a:lnTo>
                  <a:lnTo>
                    <a:pt x="170" y="358"/>
                  </a:lnTo>
                  <a:lnTo>
                    <a:pt x="84" y="358"/>
                  </a:lnTo>
                  <a:lnTo>
                    <a:pt x="4" y="358"/>
                  </a:lnTo>
                  <a:lnTo>
                    <a:pt x="4" y="284"/>
                  </a:lnTo>
                  <a:lnTo>
                    <a:pt x="4" y="210"/>
                  </a:lnTo>
                  <a:lnTo>
                    <a:pt x="4" y="138"/>
                  </a:lnTo>
                  <a:lnTo>
                    <a:pt x="0" y="138"/>
                  </a:lnTo>
                  <a:lnTo>
                    <a:pt x="0" y="62"/>
                  </a:lnTo>
                  <a:lnTo>
                    <a:pt x="0" y="0"/>
                  </a:lnTo>
                  <a:lnTo>
                    <a:pt x="224" y="0"/>
                  </a:lnTo>
                  <a:lnTo>
                    <a:pt x="236" y="0"/>
                  </a:lnTo>
                  <a:lnTo>
                    <a:pt x="238" y="0"/>
                  </a:lnTo>
                  <a:lnTo>
                    <a:pt x="240" y="0"/>
                  </a:lnTo>
                  <a:lnTo>
                    <a:pt x="254" y="0"/>
                  </a:lnTo>
                  <a:lnTo>
                    <a:pt x="276" y="0"/>
                  </a:lnTo>
                  <a:close/>
                </a:path>
              </a:pathLst>
            </a:custGeom>
            <a:solidFill>
              <a:srgbClr val="CCEBC5"/>
            </a:solidFill>
            <a:ln w="3175" cmpd="sng">
              <a:solidFill>
                <a:srgbClr val="000000"/>
              </a:solidFill>
              <a:round/>
              <a:headEnd/>
              <a:tailEnd/>
            </a:ln>
          </p:spPr>
          <p:txBody>
            <a:bodyPr/>
            <a:lstStyle/>
            <a:p>
              <a:endParaRPr lang="en-US"/>
            </a:p>
          </p:txBody>
        </p:sp>
        <p:sp>
          <p:nvSpPr>
            <p:cNvPr id="118812" name="Freeform 14"/>
            <p:cNvSpPr>
              <a:spLocks/>
            </p:cNvSpPr>
            <p:nvPr/>
          </p:nvSpPr>
          <p:spPr bwMode="auto">
            <a:xfrm>
              <a:off x="3805" y="829"/>
              <a:ext cx="340" cy="358"/>
            </a:xfrm>
            <a:custGeom>
              <a:avLst/>
              <a:gdLst>
                <a:gd name="T0" fmla="*/ 336 w 340"/>
                <a:gd name="T1" fmla="*/ 0 h 358"/>
                <a:gd name="T2" fmla="*/ 336 w 340"/>
                <a:gd name="T3" fmla="*/ 62 h 358"/>
                <a:gd name="T4" fmla="*/ 336 w 340"/>
                <a:gd name="T5" fmla="*/ 138 h 358"/>
                <a:gd name="T6" fmla="*/ 340 w 340"/>
                <a:gd name="T7" fmla="*/ 138 h 358"/>
                <a:gd name="T8" fmla="*/ 340 w 340"/>
                <a:gd name="T9" fmla="*/ 210 h 358"/>
                <a:gd name="T10" fmla="*/ 340 w 340"/>
                <a:gd name="T11" fmla="*/ 284 h 358"/>
                <a:gd name="T12" fmla="*/ 340 w 340"/>
                <a:gd name="T13" fmla="*/ 358 h 358"/>
                <a:gd name="T14" fmla="*/ 252 w 340"/>
                <a:gd name="T15" fmla="*/ 358 h 358"/>
                <a:gd name="T16" fmla="*/ 170 w 340"/>
                <a:gd name="T17" fmla="*/ 358 h 358"/>
                <a:gd name="T18" fmla="*/ 84 w 340"/>
                <a:gd name="T19" fmla="*/ 358 h 358"/>
                <a:gd name="T20" fmla="*/ 0 w 340"/>
                <a:gd name="T21" fmla="*/ 358 h 358"/>
                <a:gd name="T22" fmla="*/ 0 w 340"/>
                <a:gd name="T23" fmla="*/ 284 h 358"/>
                <a:gd name="T24" fmla="*/ 0 w 340"/>
                <a:gd name="T25" fmla="*/ 246 h 358"/>
                <a:gd name="T26" fmla="*/ 0 w 340"/>
                <a:gd name="T27" fmla="*/ 210 h 358"/>
                <a:gd name="T28" fmla="*/ 0 w 340"/>
                <a:gd name="T29" fmla="*/ 134 h 358"/>
                <a:gd name="T30" fmla="*/ 0 w 340"/>
                <a:gd name="T31" fmla="*/ 60 h 358"/>
                <a:gd name="T32" fmla="*/ 2 w 340"/>
                <a:gd name="T33" fmla="*/ 0 h 358"/>
                <a:gd name="T34" fmla="*/ 250 w 340"/>
                <a:gd name="T35" fmla="*/ 0 h 358"/>
                <a:gd name="T36" fmla="*/ 280 w 340"/>
                <a:gd name="T37" fmla="*/ 0 h 358"/>
                <a:gd name="T38" fmla="*/ 336 w 340"/>
                <a:gd name="T39" fmla="*/ 0 h 358"/>
                <a:gd name="T40" fmla="*/ 336 w 340"/>
                <a:gd name="T41" fmla="*/ 0 h 3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0"/>
                <a:gd name="T64" fmla="*/ 0 h 358"/>
                <a:gd name="T65" fmla="*/ 340 w 340"/>
                <a:gd name="T66" fmla="*/ 358 h 3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0" h="358">
                  <a:moveTo>
                    <a:pt x="336" y="0"/>
                  </a:moveTo>
                  <a:lnTo>
                    <a:pt x="336" y="62"/>
                  </a:lnTo>
                  <a:lnTo>
                    <a:pt x="336" y="138"/>
                  </a:lnTo>
                  <a:lnTo>
                    <a:pt x="340" y="138"/>
                  </a:lnTo>
                  <a:lnTo>
                    <a:pt x="340" y="210"/>
                  </a:lnTo>
                  <a:lnTo>
                    <a:pt x="340" y="284"/>
                  </a:lnTo>
                  <a:lnTo>
                    <a:pt x="340" y="358"/>
                  </a:lnTo>
                  <a:lnTo>
                    <a:pt x="252" y="358"/>
                  </a:lnTo>
                  <a:lnTo>
                    <a:pt x="170" y="358"/>
                  </a:lnTo>
                  <a:lnTo>
                    <a:pt x="84" y="358"/>
                  </a:lnTo>
                  <a:lnTo>
                    <a:pt x="0" y="358"/>
                  </a:lnTo>
                  <a:lnTo>
                    <a:pt x="0" y="284"/>
                  </a:lnTo>
                  <a:lnTo>
                    <a:pt x="0" y="246"/>
                  </a:lnTo>
                  <a:lnTo>
                    <a:pt x="0" y="210"/>
                  </a:lnTo>
                  <a:lnTo>
                    <a:pt x="0" y="134"/>
                  </a:lnTo>
                  <a:lnTo>
                    <a:pt x="0" y="60"/>
                  </a:lnTo>
                  <a:lnTo>
                    <a:pt x="2" y="0"/>
                  </a:lnTo>
                  <a:lnTo>
                    <a:pt x="250" y="0"/>
                  </a:lnTo>
                  <a:lnTo>
                    <a:pt x="280" y="0"/>
                  </a:lnTo>
                  <a:lnTo>
                    <a:pt x="336" y="0"/>
                  </a:lnTo>
                  <a:close/>
                </a:path>
              </a:pathLst>
            </a:custGeom>
            <a:solidFill>
              <a:srgbClr val="FDCDB8"/>
            </a:solidFill>
            <a:ln w="3175" cmpd="sng">
              <a:solidFill>
                <a:srgbClr val="000000"/>
              </a:solidFill>
              <a:round/>
              <a:headEnd/>
              <a:tailEnd/>
            </a:ln>
          </p:spPr>
          <p:txBody>
            <a:bodyPr/>
            <a:lstStyle/>
            <a:p>
              <a:endParaRPr lang="en-US"/>
            </a:p>
          </p:txBody>
        </p:sp>
        <p:sp>
          <p:nvSpPr>
            <p:cNvPr id="118813" name="Freeform 15"/>
            <p:cNvSpPr>
              <a:spLocks/>
            </p:cNvSpPr>
            <p:nvPr/>
          </p:nvSpPr>
          <p:spPr bwMode="auto">
            <a:xfrm>
              <a:off x="622" y="1033"/>
              <a:ext cx="504" cy="302"/>
            </a:xfrm>
            <a:custGeom>
              <a:avLst/>
              <a:gdLst>
                <a:gd name="T0" fmla="*/ 82 w 504"/>
                <a:gd name="T1" fmla="*/ 2 h 302"/>
                <a:gd name="T2" fmla="*/ 248 w 504"/>
                <a:gd name="T3" fmla="*/ 4 h 302"/>
                <a:gd name="T4" fmla="*/ 374 w 504"/>
                <a:gd name="T5" fmla="*/ 4 h 302"/>
                <a:gd name="T6" fmla="*/ 500 w 504"/>
                <a:gd name="T7" fmla="*/ 2 h 302"/>
                <a:gd name="T8" fmla="*/ 502 w 504"/>
                <a:gd name="T9" fmla="*/ 78 h 302"/>
                <a:gd name="T10" fmla="*/ 502 w 504"/>
                <a:gd name="T11" fmla="*/ 226 h 302"/>
                <a:gd name="T12" fmla="*/ 420 w 504"/>
                <a:gd name="T13" fmla="*/ 302 h 302"/>
                <a:gd name="T14" fmla="*/ 250 w 504"/>
                <a:gd name="T15" fmla="*/ 300 h 302"/>
                <a:gd name="T16" fmla="*/ 82 w 504"/>
                <a:gd name="T17" fmla="*/ 300 h 302"/>
                <a:gd name="T18" fmla="*/ 20 w 504"/>
                <a:gd name="T19" fmla="*/ 292 h 302"/>
                <a:gd name="T20" fmla="*/ 30 w 504"/>
                <a:gd name="T21" fmla="*/ 280 h 302"/>
                <a:gd name="T22" fmla="*/ 34 w 504"/>
                <a:gd name="T23" fmla="*/ 280 h 302"/>
                <a:gd name="T24" fmla="*/ 36 w 504"/>
                <a:gd name="T25" fmla="*/ 272 h 302"/>
                <a:gd name="T26" fmla="*/ 44 w 504"/>
                <a:gd name="T27" fmla="*/ 270 h 302"/>
                <a:gd name="T28" fmla="*/ 44 w 504"/>
                <a:gd name="T29" fmla="*/ 262 h 302"/>
                <a:gd name="T30" fmla="*/ 48 w 504"/>
                <a:gd name="T31" fmla="*/ 256 h 302"/>
                <a:gd name="T32" fmla="*/ 42 w 504"/>
                <a:gd name="T33" fmla="*/ 248 h 302"/>
                <a:gd name="T34" fmla="*/ 36 w 504"/>
                <a:gd name="T35" fmla="*/ 242 h 302"/>
                <a:gd name="T36" fmla="*/ 40 w 504"/>
                <a:gd name="T37" fmla="*/ 232 h 302"/>
                <a:gd name="T38" fmla="*/ 48 w 504"/>
                <a:gd name="T39" fmla="*/ 224 h 302"/>
                <a:gd name="T40" fmla="*/ 52 w 504"/>
                <a:gd name="T41" fmla="*/ 214 h 302"/>
                <a:gd name="T42" fmla="*/ 38 w 504"/>
                <a:gd name="T43" fmla="*/ 200 h 302"/>
                <a:gd name="T44" fmla="*/ 42 w 504"/>
                <a:gd name="T45" fmla="*/ 192 h 302"/>
                <a:gd name="T46" fmla="*/ 38 w 504"/>
                <a:gd name="T47" fmla="*/ 190 h 302"/>
                <a:gd name="T48" fmla="*/ 32 w 504"/>
                <a:gd name="T49" fmla="*/ 190 h 302"/>
                <a:gd name="T50" fmla="*/ 36 w 504"/>
                <a:gd name="T51" fmla="*/ 184 h 302"/>
                <a:gd name="T52" fmla="*/ 48 w 504"/>
                <a:gd name="T53" fmla="*/ 180 h 302"/>
                <a:gd name="T54" fmla="*/ 66 w 504"/>
                <a:gd name="T55" fmla="*/ 168 h 302"/>
                <a:gd name="T56" fmla="*/ 74 w 504"/>
                <a:gd name="T57" fmla="*/ 168 h 302"/>
                <a:gd name="T58" fmla="*/ 80 w 504"/>
                <a:gd name="T59" fmla="*/ 158 h 302"/>
                <a:gd name="T60" fmla="*/ 82 w 504"/>
                <a:gd name="T61" fmla="*/ 152 h 302"/>
                <a:gd name="T62" fmla="*/ 80 w 504"/>
                <a:gd name="T63" fmla="*/ 148 h 302"/>
                <a:gd name="T64" fmla="*/ 78 w 504"/>
                <a:gd name="T65" fmla="*/ 142 h 302"/>
                <a:gd name="T66" fmla="*/ 82 w 504"/>
                <a:gd name="T67" fmla="*/ 140 h 302"/>
                <a:gd name="T68" fmla="*/ 88 w 504"/>
                <a:gd name="T69" fmla="*/ 130 h 302"/>
                <a:gd name="T70" fmla="*/ 92 w 504"/>
                <a:gd name="T71" fmla="*/ 116 h 302"/>
                <a:gd name="T72" fmla="*/ 80 w 504"/>
                <a:gd name="T73" fmla="*/ 100 h 302"/>
                <a:gd name="T74" fmla="*/ 74 w 504"/>
                <a:gd name="T75" fmla="*/ 76 h 302"/>
                <a:gd name="T76" fmla="*/ 70 w 504"/>
                <a:gd name="T77" fmla="*/ 60 h 302"/>
                <a:gd name="T78" fmla="*/ 70 w 504"/>
                <a:gd name="T79" fmla="*/ 44 h 302"/>
                <a:gd name="T80" fmla="*/ 60 w 504"/>
                <a:gd name="T81" fmla="*/ 32 h 302"/>
                <a:gd name="T82" fmla="*/ 50 w 504"/>
                <a:gd name="T83" fmla="*/ 32 h 302"/>
                <a:gd name="T84" fmla="*/ 38 w 504"/>
                <a:gd name="T85" fmla="*/ 36 h 302"/>
                <a:gd name="T86" fmla="*/ 20 w 504"/>
                <a:gd name="T87" fmla="*/ 30 h 302"/>
                <a:gd name="T88" fmla="*/ 10 w 504"/>
                <a:gd name="T89" fmla="*/ 32 h 302"/>
                <a:gd name="T90" fmla="*/ 6 w 504"/>
                <a:gd name="T91" fmla="*/ 32 h 302"/>
                <a:gd name="T92" fmla="*/ 2 w 504"/>
                <a:gd name="T93" fmla="*/ 26 h 302"/>
                <a:gd name="T94" fmla="*/ 0 w 504"/>
                <a:gd name="T95" fmla="*/ 20 h 302"/>
                <a:gd name="T96" fmla="*/ 2 w 504"/>
                <a:gd name="T97" fmla="*/ 16 h 302"/>
                <a:gd name="T98" fmla="*/ 12 w 504"/>
                <a:gd name="T99" fmla="*/ 12 h 302"/>
                <a:gd name="T100" fmla="*/ 8 w 504"/>
                <a:gd name="T101" fmla="*/ 4 h 302"/>
                <a:gd name="T102" fmla="*/ 6 w 504"/>
                <a:gd name="T103" fmla="*/ 0 h 3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4"/>
                <a:gd name="T157" fmla="*/ 0 h 302"/>
                <a:gd name="T158" fmla="*/ 504 w 504"/>
                <a:gd name="T159" fmla="*/ 302 h 3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4" h="302">
                  <a:moveTo>
                    <a:pt x="6" y="0"/>
                  </a:moveTo>
                  <a:lnTo>
                    <a:pt x="82" y="2"/>
                  </a:lnTo>
                  <a:lnTo>
                    <a:pt x="164" y="2"/>
                  </a:lnTo>
                  <a:lnTo>
                    <a:pt x="248" y="4"/>
                  </a:lnTo>
                  <a:lnTo>
                    <a:pt x="332" y="4"/>
                  </a:lnTo>
                  <a:lnTo>
                    <a:pt x="374" y="4"/>
                  </a:lnTo>
                  <a:lnTo>
                    <a:pt x="416" y="2"/>
                  </a:lnTo>
                  <a:lnTo>
                    <a:pt x="500" y="2"/>
                  </a:lnTo>
                  <a:lnTo>
                    <a:pt x="500" y="28"/>
                  </a:lnTo>
                  <a:lnTo>
                    <a:pt x="502" y="78"/>
                  </a:lnTo>
                  <a:lnTo>
                    <a:pt x="502" y="152"/>
                  </a:lnTo>
                  <a:lnTo>
                    <a:pt x="502" y="226"/>
                  </a:lnTo>
                  <a:lnTo>
                    <a:pt x="504" y="302"/>
                  </a:lnTo>
                  <a:lnTo>
                    <a:pt x="420" y="302"/>
                  </a:lnTo>
                  <a:lnTo>
                    <a:pt x="332" y="300"/>
                  </a:lnTo>
                  <a:lnTo>
                    <a:pt x="250" y="300"/>
                  </a:lnTo>
                  <a:lnTo>
                    <a:pt x="166" y="300"/>
                  </a:lnTo>
                  <a:lnTo>
                    <a:pt x="82" y="300"/>
                  </a:lnTo>
                  <a:lnTo>
                    <a:pt x="20" y="300"/>
                  </a:lnTo>
                  <a:lnTo>
                    <a:pt x="20" y="292"/>
                  </a:lnTo>
                  <a:lnTo>
                    <a:pt x="26" y="286"/>
                  </a:lnTo>
                  <a:lnTo>
                    <a:pt x="30" y="280"/>
                  </a:lnTo>
                  <a:lnTo>
                    <a:pt x="34" y="282"/>
                  </a:lnTo>
                  <a:lnTo>
                    <a:pt x="34" y="280"/>
                  </a:lnTo>
                  <a:lnTo>
                    <a:pt x="36" y="276"/>
                  </a:lnTo>
                  <a:lnTo>
                    <a:pt x="36" y="272"/>
                  </a:lnTo>
                  <a:lnTo>
                    <a:pt x="42" y="272"/>
                  </a:lnTo>
                  <a:lnTo>
                    <a:pt x="44" y="270"/>
                  </a:lnTo>
                  <a:lnTo>
                    <a:pt x="42" y="266"/>
                  </a:lnTo>
                  <a:lnTo>
                    <a:pt x="44" y="262"/>
                  </a:lnTo>
                  <a:lnTo>
                    <a:pt x="48" y="258"/>
                  </a:lnTo>
                  <a:lnTo>
                    <a:pt x="48" y="256"/>
                  </a:lnTo>
                  <a:lnTo>
                    <a:pt x="44" y="250"/>
                  </a:lnTo>
                  <a:lnTo>
                    <a:pt x="42" y="248"/>
                  </a:lnTo>
                  <a:lnTo>
                    <a:pt x="40" y="246"/>
                  </a:lnTo>
                  <a:lnTo>
                    <a:pt x="36" y="242"/>
                  </a:lnTo>
                  <a:lnTo>
                    <a:pt x="36" y="236"/>
                  </a:lnTo>
                  <a:lnTo>
                    <a:pt x="40" y="232"/>
                  </a:lnTo>
                  <a:lnTo>
                    <a:pt x="40" y="230"/>
                  </a:lnTo>
                  <a:lnTo>
                    <a:pt x="48" y="224"/>
                  </a:lnTo>
                  <a:lnTo>
                    <a:pt x="52" y="218"/>
                  </a:lnTo>
                  <a:lnTo>
                    <a:pt x="52" y="214"/>
                  </a:lnTo>
                  <a:lnTo>
                    <a:pt x="50" y="208"/>
                  </a:lnTo>
                  <a:lnTo>
                    <a:pt x="38" y="200"/>
                  </a:lnTo>
                  <a:lnTo>
                    <a:pt x="38" y="198"/>
                  </a:lnTo>
                  <a:lnTo>
                    <a:pt x="42" y="192"/>
                  </a:lnTo>
                  <a:lnTo>
                    <a:pt x="40" y="190"/>
                  </a:lnTo>
                  <a:lnTo>
                    <a:pt x="38" y="190"/>
                  </a:lnTo>
                  <a:lnTo>
                    <a:pt x="36" y="190"/>
                  </a:lnTo>
                  <a:lnTo>
                    <a:pt x="32" y="190"/>
                  </a:lnTo>
                  <a:lnTo>
                    <a:pt x="34" y="186"/>
                  </a:lnTo>
                  <a:lnTo>
                    <a:pt x="36" y="184"/>
                  </a:lnTo>
                  <a:lnTo>
                    <a:pt x="42" y="182"/>
                  </a:lnTo>
                  <a:lnTo>
                    <a:pt x="48" y="180"/>
                  </a:lnTo>
                  <a:lnTo>
                    <a:pt x="54" y="178"/>
                  </a:lnTo>
                  <a:lnTo>
                    <a:pt x="66" y="168"/>
                  </a:lnTo>
                  <a:lnTo>
                    <a:pt x="70" y="170"/>
                  </a:lnTo>
                  <a:lnTo>
                    <a:pt x="74" y="168"/>
                  </a:lnTo>
                  <a:lnTo>
                    <a:pt x="80" y="160"/>
                  </a:lnTo>
                  <a:lnTo>
                    <a:pt x="80" y="158"/>
                  </a:lnTo>
                  <a:lnTo>
                    <a:pt x="82" y="154"/>
                  </a:lnTo>
                  <a:lnTo>
                    <a:pt x="82" y="152"/>
                  </a:lnTo>
                  <a:lnTo>
                    <a:pt x="82" y="150"/>
                  </a:lnTo>
                  <a:lnTo>
                    <a:pt x="80" y="148"/>
                  </a:lnTo>
                  <a:lnTo>
                    <a:pt x="76" y="146"/>
                  </a:lnTo>
                  <a:lnTo>
                    <a:pt x="78" y="142"/>
                  </a:lnTo>
                  <a:lnTo>
                    <a:pt x="82" y="140"/>
                  </a:lnTo>
                  <a:lnTo>
                    <a:pt x="84" y="134"/>
                  </a:lnTo>
                  <a:lnTo>
                    <a:pt x="88" y="130"/>
                  </a:lnTo>
                  <a:lnTo>
                    <a:pt x="92" y="124"/>
                  </a:lnTo>
                  <a:lnTo>
                    <a:pt x="92" y="116"/>
                  </a:lnTo>
                  <a:lnTo>
                    <a:pt x="88" y="106"/>
                  </a:lnTo>
                  <a:lnTo>
                    <a:pt x="80" y="100"/>
                  </a:lnTo>
                  <a:lnTo>
                    <a:pt x="72" y="96"/>
                  </a:lnTo>
                  <a:lnTo>
                    <a:pt x="74" y="76"/>
                  </a:lnTo>
                  <a:lnTo>
                    <a:pt x="72" y="68"/>
                  </a:lnTo>
                  <a:lnTo>
                    <a:pt x="70" y="60"/>
                  </a:lnTo>
                  <a:lnTo>
                    <a:pt x="68" y="54"/>
                  </a:lnTo>
                  <a:lnTo>
                    <a:pt x="70" y="44"/>
                  </a:lnTo>
                  <a:lnTo>
                    <a:pt x="66" y="36"/>
                  </a:lnTo>
                  <a:lnTo>
                    <a:pt x="60" y="32"/>
                  </a:lnTo>
                  <a:lnTo>
                    <a:pt x="58" y="32"/>
                  </a:lnTo>
                  <a:lnTo>
                    <a:pt x="50" y="32"/>
                  </a:lnTo>
                  <a:lnTo>
                    <a:pt x="46" y="36"/>
                  </a:lnTo>
                  <a:lnTo>
                    <a:pt x="38" y="36"/>
                  </a:lnTo>
                  <a:lnTo>
                    <a:pt x="26" y="30"/>
                  </a:lnTo>
                  <a:lnTo>
                    <a:pt x="20" y="30"/>
                  </a:lnTo>
                  <a:lnTo>
                    <a:pt x="14" y="30"/>
                  </a:lnTo>
                  <a:lnTo>
                    <a:pt x="10" y="32"/>
                  </a:lnTo>
                  <a:lnTo>
                    <a:pt x="8" y="32"/>
                  </a:lnTo>
                  <a:lnTo>
                    <a:pt x="6" y="32"/>
                  </a:lnTo>
                  <a:lnTo>
                    <a:pt x="4" y="30"/>
                  </a:lnTo>
                  <a:lnTo>
                    <a:pt x="2" y="26"/>
                  </a:lnTo>
                  <a:lnTo>
                    <a:pt x="2" y="24"/>
                  </a:lnTo>
                  <a:lnTo>
                    <a:pt x="0" y="20"/>
                  </a:lnTo>
                  <a:lnTo>
                    <a:pt x="2" y="18"/>
                  </a:lnTo>
                  <a:lnTo>
                    <a:pt x="2" y="16"/>
                  </a:lnTo>
                  <a:lnTo>
                    <a:pt x="8" y="14"/>
                  </a:lnTo>
                  <a:lnTo>
                    <a:pt x="12" y="12"/>
                  </a:lnTo>
                  <a:lnTo>
                    <a:pt x="10" y="6"/>
                  </a:lnTo>
                  <a:lnTo>
                    <a:pt x="8" y="4"/>
                  </a:lnTo>
                  <a:lnTo>
                    <a:pt x="8" y="2"/>
                  </a:lnTo>
                  <a:lnTo>
                    <a:pt x="6" y="0"/>
                  </a:lnTo>
                  <a:close/>
                </a:path>
              </a:pathLst>
            </a:custGeom>
            <a:solidFill>
              <a:srgbClr val="FEDFB3"/>
            </a:solidFill>
            <a:ln w="3175" cmpd="sng">
              <a:solidFill>
                <a:srgbClr val="000000"/>
              </a:solidFill>
              <a:round/>
              <a:headEnd/>
              <a:tailEnd/>
            </a:ln>
          </p:spPr>
          <p:txBody>
            <a:bodyPr/>
            <a:lstStyle/>
            <a:p>
              <a:endParaRPr lang="en-US"/>
            </a:p>
          </p:txBody>
        </p:sp>
        <p:sp>
          <p:nvSpPr>
            <p:cNvPr id="118814" name="Freeform 16"/>
            <p:cNvSpPr>
              <a:spLocks/>
            </p:cNvSpPr>
            <p:nvPr/>
          </p:nvSpPr>
          <p:spPr bwMode="auto">
            <a:xfrm>
              <a:off x="1122" y="1035"/>
              <a:ext cx="336" cy="300"/>
            </a:xfrm>
            <a:custGeom>
              <a:avLst/>
              <a:gdLst>
                <a:gd name="T0" fmla="*/ 0 w 336"/>
                <a:gd name="T1" fmla="*/ 0 h 300"/>
                <a:gd name="T2" fmla="*/ 84 w 336"/>
                <a:gd name="T3" fmla="*/ 0 h 300"/>
                <a:gd name="T4" fmla="*/ 168 w 336"/>
                <a:gd name="T5" fmla="*/ 0 h 300"/>
                <a:gd name="T6" fmla="*/ 252 w 336"/>
                <a:gd name="T7" fmla="*/ 2 h 300"/>
                <a:gd name="T8" fmla="*/ 336 w 336"/>
                <a:gd name="T9" fmla="*/ 4 h 300"/>
                <a:gd name="T10" fmla="*/ 336 w 336"/>
                <a:gd name="T11" fmla="*/ 76 h 300"/>
                <a:gd name="T12" fmla="*/ 336 w 336"/>
                <a:gd name="T13" fmla="*/ 150 h 300"/>
                <a:gd name="T14" fmla="*/ 336 w 336"/>
                <a:gd name="T15" fmla="*/ 226 h 300"/>
                <a:gd name="T16" fmla="*/ 336 w 336"/>
                <a:gd name="T17" fmla="*/ 298 h 300"/>
                <a:gd name="T18" fmla="*/ 252 w 336"/>
                <a:gd name="T19" fmla="*/ 298 h 300"/>
                <a:gd name="T20" fmla="*/ 170 w 336"/>
                <a:gd name="T21" fmla="*/ 298 h 300"/>
                <a:gd name="T22" fmla="*/ 88 w 336"/>
                <a:gd name="T23" fmla="*/ 298 h 300"/>
                <a:gd name="T24" fmla="*/ 4 w 336"/>
                <a:gd name="T25" fmla="*/ 300 h 300"/>
                <a:gd name="T26" fmla="*/ 2 w 336"/>
                <a:gd name="T27" fmla="*/ 224 h 300"/>
                <a:gd name="T28" fmla="*/ 2 w 336"/>
                <a:gd name="T29" fmla="*/ 150 h 300"/>
                <a:gd name="T30" fmla="*/ 2 w 336"/>
                <a:gd name="T31" fmla="*/ 76 h 300"/>
                <a:gd name="T32" fmla="*/ 0 w 336"/>
                <a:gd name="T33" fmla="*/ 26 h 300"/>
                <a:gd name="T34" fmla="*/ 0 w 336"/>
                <a:gd name="T35" fmla="*/ 0 h 300"/>
                <a:gd name="T36" fmla="*/ 0 w 336"/>
                <a:gd name="T37" fmla="*/ 0 h 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300"/>
                <a:gd name="T59" fmla="*/ 336 w 336"/>
                <a:gd name="T60" fmla="*/ 300 h 3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300">
                  <a:moveTo>
                    <a:pt x="0" y="0"/>
                  </a:moveTo>
                  <a:lnTo>
                    <a:pt x="84" y="0"/>
                  </a:lnTo>
                  <a:lnTo>
                    <a:pt x="168" y="0"/>
                  </a:lnTo>
                  <a:lnTo>
                    <a:pt x="252" y="2"/>
                  </a:lnTo>
                  <a:lnTo>
                    <a:pt x="336" y="4"/>
                  </a:lnTo>
                  <a:lnTo>
                    <a:pt x="336" y="76"/>
                  </a:lnTo>
                  <a:lnTo>
                    <a:pt x="336" y="150"/>
                  </a:lnTo>
                  <a:lnTo>
                    <a:pt x="336" y="226"/>
                  </a:lnTo>
                  <a:lnTo>
                    <a:pt x="336" y="298"/>
                  </a:lnTo>
                  <a:lnTo>
                    <a:pt x="252" y="298"/>
                  </a:lnTo>
                  <a:lnTo>
                    <a:pt x="170" y="298"/>
                  </a:lnTo>
                  <a:lnTo>
                    <a:pt x="88" y="298"/>
                  </a:lnTo>
                  <a:lnTo>
                    <a:pt x="4" y="300"/>
                  </a:lnTo>
                  <a:lnTo>
                    <a:pt x="2" y="224"/>
                  </a:lnTo>
                  <a:lnTo>
                    <a:pt x="2" y="150"/>
                  </a:lnTo>
                  <a:lnTo>
                    <a:pt x="2" y="76"/>
                  </a:lnTo>
                  <a:lnTo>
                    <a:pt x="0" y="26"/>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15" name="Freeform 17"/>
            <p:cNvSpPr>
              <a:spLocks/>
            </p:cNvSpPr>
            <p:nvPr/>
          </p:nvSpPr>
          <p:spPr bwMode="auto">
            <a:xfrm>
              <a:off x="2800" y="1037"/>
              <a:ext cx="337" cy="298"/>
            </a:xfrm>
            <a:custGeom>
              <a:avLst/>
              <a:gdLst>
                <a:gd name="T0" fmla="*/ 0 w 337"/>
                <a:gd name="T1" fmla="*/ 0 h 298"/>
                <a:gd name="T2" fmla="*/ 83 w 337"/>
                <a:gd name="T3" fmla="*/ 0 h 298"/>
                <a:gd name="T4" fmla="*/ 167 w 337"/>
                <a:gd name="T5" fmla="*/ 2 h 298"/>
                <a:gd name="T6" fmla="*/ 251 w 337"/>
                <a:gd name="T7" fmla="*/ 0 h 298"/>
                <a:gd name="T8" fmla="*/ 335 w 337"/>
                <a:gd name="T9" fmla="*/ 2 h 298"/>
                <a:gd name="T10" fmla="*/ 335 w 337"/>
                <a:gd name="T11" fmla="*/ 38 h 298"/>
                <a:gd name="T12" fmla="*/ 335 w 337"/>
                <a:gd name="T13" fmla="*/ 76 h 298"/>
                <a:gd name="T14" fmla="*/ 337 w 337"/>
                <a:gd name="T15" fmla="*/ 150 h 298"/>
                <a:gd name="T16" fmla="*/ 337 w 337"/>
                <a:gd name="T17" fmla="*/ 224 h 298"/>
                <a:gd name="T18" fmla="*/ 335 w 337"/>
                <a:gd name="T19" fmla="*/ 298 h 298"/>
                <a:gd name="T20" fmla="*/ 249 w 337"/>
                <a:gd name="T21" fmla="*/ 298 h 298"/>
                <a:gd name="T22" fmla="*/ 165 w 337"/>
                <a:gd name="T23" fmla="*/ 298 h 298"/>
                <a:gd name="T24" fmla="*/ 83 w 337"/>
                <a:gd name="T25" fmla="*/ 298 h 298"/>
                <a:gd name="T26" fmla="*/ 0 w 337"/>
                <a:gd name="T27" fmla="*/ 298 h 298"/>
                <a:gd name="T28" fmla="*/ 0 w 337"/>
                <a:gd name="T29" fmla="*/ 226 h 298"/>
                <a:gd name="T30" fmla="*/ 0 w 337"/>
                <a:gd name="T31" fmla="*/ 150 h 298"/>
                <a:gd name="T32" fmla="*/ 0 w 337"/>
                <a:gd name="T33" fmla="*/ 74 h 298"/>
                <a:gd name="T34" fmla="*/ 0 w 337"/>
                <a:gd name="T35" fmla="*/ 0 h 298"/>
                <a:gd name="T36" fmla="*/ 0 w 337"/>
                <a:gd name="T37" fmla="*/ 0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7"/>
                <a:gd name="T58" fmla="*/ 0 h 298"/>
                <a:gd name="T59" fmla="*/ 337 w 337"/>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7" h="298">
                  <a:moveTo>
                    <a:pt x="0" y="0"/>
                  </a:moveTo>
                  <a:lnTo>
                    <a:pt x="83" y="0"/>
                  </a:lnTo>
                  <a:lnTo>
                    <a:pt x="167" y="2"/>
                  </a:lnTo>
                  <a:lnTo>
                    <a:pt x="251" y="0"/>
                  </a:lnTo>
                  <a:lnTo>
                    <a:pt x="335" y="2"/>
                  </a:lnTo>
                  <a:lnTo>
                    <a:pt x="335" y="38"/>
                  </a:lnTo>
                  <a:lnTo>
                    <a:pt x="335" y="76"/>
                  </a:lnTo>
                  <a:lnTo>
                    <a:pt x="337" y="150"/>
                  </a:lnTo>
                  <a:lnTo>
                    <a:pt x="337" y="224"/>
                  </a:lnTo>
                  <a:lnTo>
                    <a:pt x="335" y="298"/>
                  </a:lnTo>
                  <a:lnTo>
                    <a:pt x="249" y="298"/>
                  </a:lnTo>
                  <a:lnTo>
                    <a:pt x="165" y="298"/>
                  </a:lnTo>
                  <a:lnTo>
                    <a:pt x="83" y="298"/>
                  </a:lnTo>
                  <a:lnTo>
                    <a:pt x="0" y="298"/>
                  </a:lnTo>
                  <a:lnTo>
                    <a:pt x="0" y="226"/>
                  </a:lnTo>
                  <a:lnTo>
                    <a:pt x="0" y="150"/>
                  </a:lnTo>
                  <a:lnTo>
                    <a:pt x="0" y="74"/>
                  </a:lnTo>
                  <a:lnTo>
                    <a:pt x="0" y="0"/>
                  </a:lnTo>
                  <a:close/>
                </a:path>
              </a:pathLst>
            </a:custGeom>
            <a:solidFill>
              <a:srgbClr val="FEDFB3"/>
            </a:solidFill>
            <a:ln w="3175" cmpd="sng">
              <a:solidFill>
                <a:srgbClr val="000000"/>
              </a:solidFill>
              <a:round/>
              <a:headEnd/>
              <a:tailEnd/>
            </a:ln>
          </p:spPr>
          <p:txBody>
            <a:bodyPr/>
            <a:lstStyle/>
            <a:p>
              <a:endParaRPr lang="en-US"/>
            </a:p>
          </p:txBody>
        </p:sp>
        <p:sp>
          <p:nvSpPr>
            <p:cNvPr id="118816" name="Freeform 18"/>
            <p:cNvSpPr>
              <a:spLocks/>
            </p:cNvSpPr>
            <p:nvPr/>
          </p:nvSpPr>
          <p:spPr bwMode="auto">
            <a:xfrm>
              <a:off x="2464" y="1037"/>
              <a:ext cx="336" cy="300"/>
            </a:xfrm>
            <a:custGeom>
              <a:avLst/>
              <a:gdLst>
                <a:gd name="T0" fmla="*/ 2 w 336"/>
                <a:gd name="T1" fmla="*/ 0 h 300"/>
                <a:gd name="T2" fmla="*/ 84 w 336"/>
                <a:gd name="T3" fmla="*/ 0 h 300"/>
                <a:gd name="T4" fmla="*/ 168 w 336"/>
                <a:gd name="T5" fmla="*/ 0 h 300"/>
                <a:gd name="T6" fmla="*/ 252 w 336"/>
                <a:gd name="T7" fmla="*/ 0 h 300"/>
                <a:gd name="T8" fmla="*/ 336 w 336"/>
                <a:gd name="T9" fmla="*/ 0 h 300"/>
                <a:gd name="T10" fmla="*/ 336 w 336"/>
                <a:gd name="T11" fmla="*/ 74 h 300"/>
                <a:gd name="T12" fmla="*/ 336 w 336"/>
                <a:gd name="T13" fmla="*/ 150 h 300"/>
                <a:gd name="T14" fmla="*/ 336 w 336"/>
                <a:gd name="T15" fmla="*/ 226 h 300"/>
                <a:gd name="T16" fmla="*/ 336 w 336"/>
                <a:gd name="T17" fmla="*/ 298 h 300"/>
                <a:gd name="T18" fmla="*/ 252 w 336"/>
                <a:gd name="T19" fmla="*/ 298 h 300"/>
                <a:gd name="T20" fmla="*/ 168 w 336"/>
                <a:gd name="T21" fmla="*/ 298 h 300"/>
                <a:gd name="T22" fmla="*/ 84 w 336"/>
                <a:gd name="T23" fmla="*/ 298 h 300"/>
                <a:gd name="T24" fmla="*/ 0 w 336"/>
                <a:gd name="T25" fmla="*/ 300 h 300"/>
                <a:gd name="T26" fmla="*/ 0 w 336"/>
                <a:gd name="T27" fmla="*/ 226 h 300"/>
                <a:gd name="T28" fmla="*/ 0 w 336"/>
                <a:gd name="T29" fmla="*/ 150 h 300"/>
                <a:gd name="T30" fmla="*/ 2 w 336"/>
                <a:gd name="T31" fmla="*/ 76 h 300"/>
                <a:gd name="T32" fmla="*/ 2 w 336"/>
                <a:gd name="T33" fmla="*/ 0 h 300"/>
                <a:gd name="T34" fmla="*/ 2 w 336"/>
                <a:gd name="T35" fmla="*/ 0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300"/>
                <a:gd name="T56" fmla="*/ 336 w 336"/>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300">
                  <a:moveTo>
                    <a:pt x="2" y="0"/>
                  </a:moveTo>
                  <a:lnTo>
                    <a:pt x="84" y="0"/>
                  </a:lnTo>
                  <a:lnTo>
                    <a:pt x="168" y="0"/>
                  </a:lnTo>
                  <a:lnTo>
                    <a:pt x="252" y="0"/>
                  </a:lnTo>
                  <a:lnTo>
                    <a:pt x="336" y="0"/>
                  </a:lnTo>
                  <a:lnTo>
                    <a:pt x="336" y="74"/>
                  </a:lnTo>
                  <a:lnTo>
                    <a:pt x="336" y="150"/>
                  </a:lnTo>
                  <a:lnTo>
                    <a:pt x="336" y="226"/>
                  </a:lnTo>
                  <a:lnTo>
                    <a:pt x="336" y="298"/>
                  </a:lnTo>
                  <a:lnTo>
                    <a:pt x="252" y="298"/>
                  </a:lnTo>
                  <a:lnTo>
                    <a:pt x="168" y="298"/>
                  </a:lnTo>
                  <a:lnTo>
                    <a:pt x="84" y="298"/>
                  </a:lnTo>
                  <a:lnTo>
                    <a:pt x="0" y="300"/>
                  </a:lnTo>
                  <a:lnTo>
                    <a:pt x="0" y="226"/>
                  </a:lnTo>
                  <a:lnTo>
                    <a:pt x="0" y="150"/>
                  </a:lnTo>
                  <a:lnTo>
                    <a:pt x="2" y="76"/>
                  </a:lnTo>
                  <a:lnTo>
                    <a:pt x="2" y="0"/>
                  </a:lnTo>
                  <a:close/>
                </a:path>
              </a:pathLst>
            </a:custGeom>
            <a:solidFill>
              <a:srgbClr val="CCEBC5"/>
            </a:solidFill>
            <a:ln w="3175" cmpd="sng">
              <a:solidFill>
                <a:srgbClr val="000000"/>
              </a:solidFill>
              <a:round/>
              <a:headEnd/>
              <a:tailEnd/>
            </a:ln>
          </p:spPr>
          <p:txBody>
            <a:bodyPr/>
            <a:lstStyle/>
            <a:p>
              <a:endParaRPr lang="en-US"/>
            </a:p>
          </p:txBody>
        </p:sp>
        <p:sp>
          <p:nvSpPr>
            <p:cNvPr id="118817" name="Freeform 19"/>
            <p:cNvSpPr>
              <a:spLocks/>
            </p:cNvSpPr>
            <p:nvPr/>
          </p:nvSpPr>
          <p:spPr bwMode="auto">
            <a:xfrm>
              <a:off x="1794" y="1039"/>
              <a:ext cx="336" cy="298"/>
            </a:xfrm>
            <a:custGeom>
              <a:avLst/>
              <a:gdLst>
                <a:gd name="T0" fmla="*/ 2 w 336"/>
                <a:gd name="T1" fmla="*/ 0 h 298"/>
                <a:gd name="T2" fmla="*/ 82 w 336"/>
                <a:gd name="T3" fmla="*/ 0 h 298"/>
                <a:gd name="T4" fmla="*/ 168 w 336"/>
                <a:gd name="T5" fmla="*/ 0 h 298"/>
                <a:gd name="T6" fmla="*/ 252 w 336"/>
                <a:gd name="T7" fmla="*/ 0 h 298"/>
                <a:gd name="T8" fmla="*/ 336 w 336"/>
                <a:gd name="T9" fmla="*/ 0 h 298"/>
                <a:gd name="T10" fmla="*/ 334 w 336"/>
                <a:gd name="T11" fmla="*/ 74 h 298"/>
                <a:gd name="T12" fmla="*/ 334 w 336"/>
                <a:gd name="T13" fmla="*/ 148 h 298"/>
                <a:gd name="T14" fmla="*/ 334 w 336"/>
                <a:gd name="T15" fmla="*/ 224 h 298"/>
                <a:gd name="T16" fmla="*/ 334 w 336"/>
                <a:gd name="T17" fmla="*/ 298 h 298"/>
                <a:gd name="T18" fmla="*/ 250 w 336"/>
                <a:gd name="T19" fmla="*/ 296 h 298"/>
                <a:gd name="T20" fmla="*/ 166 w 336"/>
                <a:gd name="T21" fmla="*/ 296 h 298"/>
                <a:gd name="T22" fmla="*/ 82 w 336"/>
                <a:gd name="T23" fmla="*/ 296 h 298"/>
                <a:gd name="T24" fmla="*/ 0 w 336"/>
                <a:gd name="T25" fmla="*/ 296 h 298"/>
                <a:gd name="T26" fmla="*/ 0 w 336"/>
                <a:gd name="T27" fmla="*/ 222 h 298"/>
                <a:gd name="T28" fmla="*/ 0 w 336"/>
                <a:gd name="T29" fmla="*/ 148 h 298"/>
                <a:gd name="T30" fmla="*/ 0 w 336"/>
                <a:gd name="T31" fmla="*/ 66 h 298"/>
                <a:gd name="T32" fmla="*/ 2 w 336"/>
                <a:gd name="T33" fmla="*/ 0 h 298"/>
                <a:gd name="T34" fmla="*/ 2 w 336"/>
                <a:gd name="T35" fmla="*/ 0 h 2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298"/>
                <a:gd name="T56" fmla="*/ 336 w 336"/>
                <a:gd name="T57" fmla="*/ 298 h 2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298">
                  <a:moveTo>
                    <a:pt x="2" y="0"/>
                  </a:moveTo>
                  <a:lnTo>
                    <a:pt x="82" y="0"/>
                  </a:lnTo>
                  <a:lnTo>
                    <a:pt x="168" y="0"/>
                  </a:lnTo>
                  <a:lnTo>
                    <a:pt x="252" y="0"/>
                  </a:lnTo>
                  <a:lnTo>
                    <a:pt x="336" y="0"/>
                  </a:lnTo>
                  <a:lnTo>
                    <a:pt x="334" y="74"/>
                  </a:lnTo>
                  <a:lnTo>
                    <a:pt x="334" y="148"/>
                  </a:lnTo>
                  <a:lnTo>
                    <a:pt x="334" y="224"/>
                  </a:lnTo>
                  <a:lnTo>
                    <a:pt x="334" y="298"/>
                  </a:lnTo>
                  <a:lnTo>
                    <a:pt x="250" y="296"/>
                  </a:lnTo>
                  <a:lnTo>
                    <a:pt x="166" y="296"/>
                  </a:lnTo>
                  <a:lnTo>
                    <a:pt x="82" y="296"/>
                  </a:lnTo>
                  <a:lnTo>
                    <a:pt x="0" y="296"/>
                  </a:lnTo>
                  <a:lnTo>
                    <a:pt x="0" y="222"/>
                  </a:lnTo>
                  <a:lnTo>
                    <a:pt x="0" y="148"/>
                  </a:lnTo>
                  <a:lnTo>
                    <a:pt x="0" y="66"/>
                  </a:lnTo>
                  <a:lnTo>
                    <a:pt x="2" y="0"/>
                  </a:lnTo>
                  <a:close/>
                </a:path>
              </a:pathLst>
            </a:custGeom>
            <a:solidFill>
              <a:srgbClr val="FFF5C8"/>
            </a:solidFill>
            <a:ln w="3175" cmpd="sng">
              <a:solidFill>
                <a:srgbClr val="000000"/>
              </a:solidFill>
              <a:round/>
              <a:headEnd/>
              <a:tailEnd/>
            </a:ln>
          </p:spPr>
          <p:txBody>
            <a:bodyPr/>
            <a:lstStyle/>
            <a:p>
              <a:endParaRPr lang="en-US"/>
            </a:p>
          </p:txBody>
        </p:sp>
        <p:sp>
          <p:nvSpPr>
            <p:cNvPr id="118818" name="Freeform 20"/>
            <p:cNvSpPr>
              <a:spLocks/>
            </p:cNvSpPr>
            <p:nvPr/>
          </p:nvSpPr>
          <p:spPr bwMode="auto">
            <a:xfrm>
              <a:off x="1458" y="1039"/>
              <a:ext cx="338" cy="296"/>
            </a:xfrm>
            <a:custGeom>
              <a:avLst/>
              <a:gdLst>
                <a:gd name="T0" fmla="*/ 0 w 338"/>
                <a:gd name="T1" fmla="*/ 0 h 296"/>
                <a:gd name="T2" fmla="*/ 86 w 338"/>
                <a:gd name="T3" fmla="*/ 0 h 296"/>
                <a:gd name="T4" fmla="*/ 170 w 338"/>
                <a:gd name="T5" fmla="*/ 0 h 296"/>
                <a:gd name="T6" fmla="*/ 252 w 338"/>
                <a:gd name="T7" fmla="*/ 0 h 296"/>
                <a:gd name="T8" fmla="*/ 282 w 338"/>
                <a:gd name="T9" fmla="*/ 0 h 296"/>
                <a:gd name="T10" fmla="*/ 338 w 338"/>
                <a:gd name="T11" fmla="*/ 0 h 296"/>
                <a:gd name="T12" fmla="*/ 336 w 338"/>
                <a:gd name="T13" fmla="*/ 66 h 296"/>
                <a:gd name="T14" fmla="*/ 336 w 338"/>
                <a:gd name="T15" fmla="*/ 148 h 296"/>
                <a:gd name="T16" fmla="*/ 336 w 338"/>
                <a:gd name="T17" fmla="*/ 222 h 296"/>
                <a:gd name="T18" fmla="*/ 336 w 338"/>
                <a:gd name="T19" fmla="*/ 296 h 296"/>
                <a:gd name="T20" fmla="*/ 250 w 338"/>
                <a:gd name="T21" fmla="*/ 294 h 296"/>
                <a:gd name="T22" fmla="*/ 168 w 338"/>
                <a:gd name="T23" fmla="*/ 294 h 296"/>
                <a:gd name="T24" fmla="*/ 84 w 338"/>
                <a:gd name="T25" fmla="*/ 294 h 296"/>
                <a:gd name="T26" fmla="*/ 0 w 338"/>
                <a:gd name="T27" fmla="*/ 294 h 296"/>
                <a:gd name="T28" fmla="*/ 0 w 338"/>
                <a:gd name="T29" fmla="*/ 222 h 296"/>
                <a:gd name="T30" fmla="*/ 0 w 338"/>
                <a:gd name="T31" fmla="*/ 146 h 296"/>
                <a:gd name="T32" fmla="*/ 0 w 338"/>
                <a:gd name="T33" fmla="*/ 72 h 296"/>
                <a:gd name="T34" fmla="*/ 0 w 338"/>
                <a:gd name="T35" fmla="*/ 0 h 296"/>
                <a:gd name="T36" fmla="*/ 0 w 338"/>
                <a:gd name="T37" fmla="*/ 0 h 2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8"/>
                <a:gd name="T58" fmla="*/ 0 h 296"/>
                <a:gd name="T59" fmla="*/ 338 w 338"/>
                <a:gd name="T60" fmla="*/ 296 h 2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8" h="296">
                  <a:moveTo>
                    <a:pt x="0" y="0"/>
                  </a:moveTo>
                  <a:lnTo>
                    <a:pt x="86" y="0"/>
                  </a:lnTo>
                  <a:lnTo>
                    <a:pt x="170" y="0"/>
                  </a:lnTo>
                  <a:lnTo>
                    <a:pt x="252" y="0"/>
                  </a:lnTo>
                  <a:lnTo>
                    <a:pt x="282" y="0"/>
                  </a:lnTo>
                  <a:lnTo>
                    <a:pt x="338" y="0"/>
                  </a:lnTo>
                  <a:lnTo>
                    <a:pt x="336" y="66"/>
                  </a:lnTo>
                  <a:lnTo>
                    <a:pt x="336" y="148"/>
                  </a:lnTo>
                  <a:lnTo>
                    <a:pt x="336" y="222"/>
                  </a:lnTo>
                  <a:lnTo>
                    <a:pt x="336" y="296"/>
                  </a:lnTo>
                  <a:lnTo>
                    <a:pt x="250" y="294"/>
                  </a:lnTo>
                  <a:lnTo>
                    <a:pt x="168" y="294"/>
                  </a:lnTo>
                  <a:lnTo>
                    <a:pt x="84" y="294"/>
                  </a:lnTo>
                  <a:lnTo>
                    <a:pt x="0" y="294"/>
                  </a:lnTo>
                  <a:lnTo>
                    <a:pt x="0" y="222"/>
                  </a:lnTo>
                  <a:lnTo>
                    <a:pt x="0" y="146"/>
                  </a:lnTo>
                  <a:lnTo>
                    <a:pt x="0" y="72"/>
                  </a:lnTo>
                  <a:lnTo>
                    <a:pt x="0" y="0"/>
                  </a:lnTo>
                  <a:close/>
                </a:path>
              </a:pathLst>
            </a:custGeom>
            <a:solidFill>
              <a:srgbClr val="FEDFB3"/>
            </a:solidFill>
            <a:ln w="3175" cmpd="sng">
              <a:solidFill>
                <a:srgbClr val="000000"/>
              </a:solidFill>
              <a:round/>
              <a:headEnd/>
              <a:tailEnd/>
            </a:ln>
          </p:spPr>
          <p:txBody>
            <a:bodyPr/>
            <a:lstStyle/>
            <a:p>
              <a:endParaRPr lang="en-US"/>
            </a:p>
          </p:txBody>
        </p:sp>
        <p:sp>
          <p:nvSpPr>
            <p:cNvPr id="118819" name="Freeform 21"/>
            <p:cNvSpPr>
              <a:spLocks/>
            </p:cNvSpPr>
            <p:nvPr/>
          </p:nvSpPr>
          <p:spPr bwMode="auto">
            <a:xfrm>
              <a:off x="3469" y="1075"/>
              <a:ext cx="336" cy="262"/>
            </a:xfrm>
            <a:custGeom>
              <a:avLst/>
              <a:gdLst>
                <a:gd name="T0" fmla="*/ 336 w 336"/>
                <a:gd name="T1" fmla="*/ 0 h 262"/>
                <a:gd name="T2" fmla="*/ 336 w 336"/>
                <a:gd name="T3" fmla="*/ 38 h 262"/>
                <a:gd name="T4" fmla="*/ 336 w 336"/>
                <a:gd name="T5" fmla="*/ 112 h 262"/>
                <a:gd name="T6" fmla="*/ 336 w 336"/>
                <a:gd name="T7" fmla="*/ 186 h 262"/>
                <a:gd name="T8" fmla="*/ 336 w 336"/>
                <a:gd name="T9" fmla="*/ 262 h 262"/>
                <a:gd name="T10" fmla="*/ 252 w 336"/>
                <a:gd name="T11" fmla="*/ 262 h 262"/>
                <a:gd name="T12" fmla="*/ 168 w 336"/>
                <a:gd name="T13" fmla="*/ 262 h 262"/>
                <a:gd name="T14" fmla="*/ 84 w 336"/>
                <a:gd name="T15" fmla="*/ 262 h 262"/>
                <a:gd name="T16" fmla="*/ 2 w 336"/>
                <a:gd name="T17" fmla="*/ 262 h 262"/>
                <a:gd name="T18" fmla="*/ 0 w 336"/>
                <a:gd name="T19" fmla="*/ 188 h 262"/>
                <a:gd name="T20" fmla="*/ 0 w 336"/>
                <a:gd name="T21" fmla="*/ 112 h 262"/>
                <a:gd name="T22" fmla="*/ 0 w 336"/>
                <a:gd name="T23" fmla="*/ 38 h 262"/>
                <a:gd name="T24" fmla="*/ 0 w 336"/>
                <a:gd name="T25" fmla="*/ 0 h 262"/>
                <a:gd name="T26" fmla="*/ 336 w 336"/>
                <a:gd name="T27" fmla="*/ 0 h 262"/>
                <a:gd name="T28" fmla="*/ 336 w 336"/>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6"/>
                <a:gd name="T46" fmla="*/ 0 h 262"/>
                <a:gd name="T47" fmla="*/ 336 w 336"/>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6" h="262">
                  <a:moveTo>
                    <a:pt x="336" y="0"/>
                  </a:moveTo>
                  <a:lnTo>
                    <a:pt x="336" y="38"/>
                  </a:lnTo>
                  <a:lnTo>
                    <a:pt x="336" y="112"/>
                  </a:lnTo>
                  <a:lnTo>
                    <a:pt x="336" y="186"/>
                  </a:lnTo>
                  <a:lnTo>
                    <a:pt x="336" y="262"/>
                  </a:lnTo>
                  <a:lnTo>
                    <a:pt x="252" y="262"/>
                  </a:lnTo>
                  <a:lnTo>
                    <a:pt x="168" y="262"/>
                  </a:lnTo>
                  <a:lnTo>
                    <a:pt x="84" y="262"/>
                  </a:lnTo>
                  <a:lnTo>
                    <a:pt x="2" y="262"/>
                  </a:lnTo>
                  <a:lnTo>
                    <a:pt x="0" y="188"/>
                  </a:lnTo>
                  <a:lnTo>
                    <a:pt x="0" y="112"/>
                  </a:lnTo>
                  <a:lnTo>
                    <a:pt x="0" y="38"/>
                  </a:lnTo>
                  <a:lnTo>
                    <a:pt x="0" y="0"/>
                  </a:lnTo>
                  <a:lnTo>
                    <a:pt x="336" y="0"/>
                  </a:lnTo>
                  <a:close/>
                </a:path>
              </a:pathLst>
            </a:custGeom>
            <a:solidFill>
              <a:srgbClr val="FEDFB3"/>
            </a:solidFill>
            <a:ln w="3175" cmpd="sng">
              <a:solidFill>
                <a:srgbClr val="000000"/>
              </a:solidFill>
              <a:round/>
              <a:headEnd/>
              <a:tailEnd/>
            </a:ln>
          </p:spPr>
          <p:txBody>
            <a:bodyPr/>
            <a:lstStyle/>
            <a:p>
              <a:endParaRPr lang="en-US"/>
            </a:p>
          </p:txBody>
        </p:sp>
        <p:sp>
          <p:nvSpPr>
            <p:cNvPr id="118820" name="Freeform 22"/>
            <p:cNvSpPr>
              <a:spLocks/>
            </p:cNvSpPr>
            <p:nvPr/>
          </p:nvSpPr>
          <p:spPr bwMode="auto">
            <a:xfrm>
              <a:off x="3135" y="1075"/>
              <a:ext cx="336" cy="262"/>
            </a:xfrm>
            <a:custGeom>
              <a:avLst/>
              <a:gdLst>
                <a:gd name="T0" fmla="*/ 0 w 336"/>
                <a:gd name="T1" fmla="*/ 0 h 262"/>
                <a:gd name="T2" fmla="*/ 334 w 336"/>
                <a:gd name="T3" fmla="*/ 0 h 262"/>
                <a:gd name="T4" fmla="*/ 334 w 336"/>
                <a:gd name="T5" fmla="*/ 38 h 262"/>
                <a:gd name="T6" fmla="*/ 334 w 336"/>
                <a:gd name="T7" fmla="*/ 112 h 262"/>
                <a:gd name="T8" fmla="*/ 334 w 336"/>
                <a:gd name="T9" fmla="*/ 188 h 262"/>
                <a:gd name="T10" fmla="*/ 336 w 336"/>
                <a:gd name="T11" fmla="*/ 262 h 262"/>
                <a:gd name="T12" fmla="*/ 250 w 336"/>
                <a:gd name="T13" fmla="*/ 262 h 262"/>
                <a:gd name="T14" fmla="*/ 166 w 336"/>
                <a:gd name="T15" fmla="*/ 262 h 262"/>
                <a:gd name="T16" fmla="*/ 84 w 336"/>
                <a:gd name="T17" fmla="*/ 262 h 262"/>
                <a:gd name="T18" fmla="*/ 0 w 336"/>
                <a:gd name="T19" fmla="*/ 260 h 262"/>
                <a:gd name="T20" fmla="*/ 2 w 336"/>
                <a:gd name="T21" fmla="*/ 186 h 262"/>
                <a:gd name="T22" fmla="*/ 2 w 336"/>
                <a:gd name="T23" fmla="*/ 112 h 262"/>
                <a:gd name="T24" fmla="*/ 0 w 336"/>
                <a:gd name="T25" fmla="*/ 38 h 262"/>
                <a:gd name="T26" fmla="*/ 0 w 336"/>
                <a:gd name="T27" fmla="*/ 0 h 262"/>
                <a:gd name="T28" fmla="*/ 0 w 336"/>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6"/>
                <a:gd name="T46" fmla="*/ 0 h 262"/>
                <a:gd name="T47" fmla="*/ 336 w 336"/>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6" h="262">
                  <a:moveTo>
                    <a:pt x="0" y="0"/>
                  </a:moveTo>
                  <a:lnTo>
                    <a:pt x="334" y="0"/>
                  </a:lnTo>
                  <a:lnTo>
                    <a:pt x="334" y="38"/>
                  </a:lnTo>
                  <a:lnTo>
                    <a:pt x="334" y="112"/>
                  </a:lnTo>
                  <a:lnTo>
                    <a:pt x="334" y="188"/>
                  </a:lnTo>
                  <a:lnTo>
                    <a:pt x="336" y="262"/>
                  </a:lnTo>
                  <a:lnTo>
                    <a:pt x="250" y="262"/>
                  </a:lnTo>
                  <a:lnTo>
                    <a:pt x="166" y="262"/>
                  </a:lnTo>
                  <a:lnTo>
                    <a:pt x="84" y="262"/>
                  </a:lnTo>
                  <a:lnTo>
                    <a:pt x="0" y="260"/>
                  </a:lnTo>
                  <a:lnTo>
                    <a:pt x="2" y="186"/>
                  </a:lnTo>
                  <a:lnTo>
                    <a:pt x="2" y="112"/>
                  </a:lnTo>
                  <a:lnTo>
                    <a:pt x="0" y="38"/>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21" name="Freeform 23"/>
            <p:cNvSpPr>
              <a:spLocks/>
            </p:cNvSpPr>
            <p:nvPr/>
          </p:nvSpPr>
          <p:spPr bwMode="auto">
            <a:xfrm>
              <a:off x="3805" y="1187"/>
              <a:ext cx="340" cy="375"/>
            </a:xfrm>
            <a:custGeom>
              <a:avLst/>
              <a:gdLst>
                <a:gd name="T0" fmla="*/ 0 w 340"/>
                <a:gd name="T1" fmla="*/ 0 h 375"/>
                <a:gd name="T2" fmla="*/ 84 w 340"/>
                <a:gd name="T3" fmla="*/ 0 h 375"/>
                <a:gd name="T4" fmla="*/ 170 w 340"/>
                <a:gd name="T5" fmla="*/ 0 h 375"/>
                <a:gd name="T6" fmla="*/ 252 w 340"/>
                <a:gd name="T7" fmla="*/ 0 h 375"/>
                <a:gd name="T8" fmla="*/ 340 w 340"/>
                <a:gd name="T9" fmla="*/ 0 h 375"/>
                <a:gd name="T10" fmla="*/ 338 w 340"/>
                <a:gd name="T11" fmla="*/ 76 h 375"/>
                <a:gd name="T12" fmla="*/ 338 w 340"/>
                <a:gd name="T13" fmla="*/ 150 h 375"/>
                <a:gd name="T14" fmla="*/ 338 w 340"/>
                <a:gd name="T15" fmla="*/ 226 h 375"/>
                <a:gd name="T16" fmla="*/ 338 w 340"/>
                <a:gd name="T17" fmla="*/ 298 h 375"/>
                <a:gd name="T18" fmla="*/ 338 w 340"/>
                <a:gd name="T19" fmla="*/ 373 h 375"/>
                <a:gd name="T20" fmla="*/ 252 w 340"/>
                <a:gd name="T21" fmla="*/ 373 h 375"/>
                <a:gd name="T22" fmla="*/ 168 w 340"/>
                <a:gd name="T23" fmla="*/ 373 h 375"/>
                <a:gd name="T24" fmla="*/ 84 w 340"/>
                <a:gd name="T25" fmla="*/ 373 h 375"/>
                <a:gd name="T26" fmla="*/ 0 w 340"/>
                <a:gd name="T27" fmla="*/ 375 h 375"/>
                <a:gd name="T28" fmla="*/ 0 w 340"/>
                <a:gd name="T29" fmla="*/ 300 h 375"/>
                <a:gd name="T30" fmla="*/ 0 w 340"/>
                <a:gd name="T31" fmla="*/ 226 h 375"/>
                <a:gd name="T32" fmla="*/ 0 w 340"/>
                <a:gd name="T33" fmla="*/ 150 h 375"/>
                <a:gd name="T34" fmla="*/ 0 w 340"/>
                <a:gd name="T35" fmla="*/ 74 h 375"/>
                <a:gd name="T36" fmla="*/ 0 w 340"/>
                <a:gd name="T37" fmla="*/ 0 h 375"/>
                <a:gd name="T38" fmla="*/ 0 w 340"/>
                <a:gd name="T39" fmla="*/ 0 h 3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0"/>
                <a:gd name="T61" fmla="*/ 0 h 375"/>
                <a:gd name="T62" fmla="*/ 340 w 340"/>
                <a:gd name="T63" fmla="*/ 375 h 3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0" h="375">
                  <a:moveTo>
                    <a:pt x="0" y="0"/>
                  </a:moveTo>
                  <a:lnTo>
                    <a:pt x="84" y="0"/>
                  </a:lnTo>
                  <a:lnTo>
                    <a:pt x="170" y="0"/>
                  </a:lnTo>
                  <a:lnTo>
                    <a:pt x="252" y="0"/>
                  </a:lnTo>
                  <a:lnTo>
                    <a:pt x="340" y="0"/>
                  </a:lnTo>
                  <a:lnTo>
                    <a:pt x="338" y="76"/>
                  </a:lnTo>
                  <a:lnTo>
                    <a:pt x="338" y="150"/>
                  </a:lnTo>
                  <a:lnTo>
                    <a:pt x="338" y="226"/>
                  </a:lnTo>
                  <a:lnTo>
                    <a:pt x="338" y="298"/>
                  </a:lnTo>
                  <a:lnTo>
                    <a:pt x="338" y="373"/>
                  </a:lnTo>
                  <a:lnTo>
                    <a:pt x="252" y="373"/>
                  </a:lnTo>
                  <a:lnTo>
                    <a:pt x="168" y="373"/>
                  </a:lnTo>
                  <a:lnTo>
                    <a:pt x="84" y="373"/>
                  </a:lnTo>
                  <a:lnTo>
                    <a:pt x="0" y="375"/>
                  </a:lnTo>
                  <a:lnTo>
                    <a:pt x="0" y="300"/>
                  </a:lnTo>
                  <a:lnTo>
                    <a:pt x="0" y="226"/>
                  </a:lnTo>
                  <a:lnTo>
                    <a:pt x="0" y="150"/>
                  </a:lnTo>
                  <a:lnTo>
                    <a:pt x="0" y="74"/>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22" name="Freeform 24"/>
            <p:cNvSpPr>
              <a:spLocks/>
            </p:cNvSpPr>
            <p:nvPr/>
          </p:nvSpPr>
          <p:spPr bwMode="auto">
            <a:xfrm>
              <a:off x="4143" y="1187"/>
              <a:ext cx="504" cy="373"/>
            </a:xfrm>
            <a:custGeom>
              <a:avLst/>
              <a:gdLst>
                <a:gd name="T0" fmla="*/ 304 w 504"/>
                <a:gd name="T1" fmla="*/ 8 h 373"/>
                <a:gd name="T2" fmla="*/ 304 w 504"/>
                <a:gd name="T3" fmla="*/ 20 h 373"/>
                <a:gd name="T4" fmla="*/ 306 w 504"/>
                <a:gd name="T5" fmla="*/ 34 h 373"/>
                <a:gd name="T6" fmla="*/ 312 w 504"/>
                <a:gd name="T7" fmla="*/ 54 h 373"/>
                <a:gd name="T8" fmla="*/ 318 w 504"/>
                <a:gd name="T9" fmla="*/ 70 h 373"/>
                <a:gd name="T10" fmla="*/ 318 w 504"/>
                <a:gd name="T11" fmla="*/ 76 h 373"/>
                <a:gd name="T12" fmla="*/ 318 w 504"/>
                <a:gd name="T13" fmla="*/ 84 h 373"/>
                <a:gd name="T14" fmla="*/ 318 w 504"/>
                <a:gd name="T15" fmla="*/ 92 h 373"/>
                <a:gd name="T16" fmla="*/ 322 w 504"/>
                <a:gd name="T17" fmla="*/ 96 h 373"/>
                <a:gd name="T18" fmla="*/ 326 w 504"/>
                <a:gd name="T19" fmla="*/ 102 h 373"/>
                <a:gd name="T20" fmla="*/ 326 w 504"/>
                <a:gd name="T21" fmla="*/ 116 h 373"/>
                <a:gd name="T22" fmla="*/ 326 w 504"/>
                <a:gd name="T23" fmla="*/ 124 h 373"/>
                <a:gd name="T24" fmla="*/ 328 w 504"/>
                <a:gd name="T25" fmla="*/ 140 h 373"/>
                <a:gd name="T26" fmla="*/ 330 w 504"/>
                <a:gd name="T27" fmla="*/ 150 h 373"/>
                <a:gd name="T28" fmla="*/ 338 w 504"/>
                <a:gd name="T29" fmla="*/ 158 h 373"/>
                <a:gd name="T30" fmla="*/ 350 w 504"/>
                <a:gd name="T31" fmla="*/ 164 h 373"/>
                <a:gd name="T32" fmla="*/ 360 w 504"/>
                <a:gd name="T33" fmla="*/ 176 h 373"/>
                <a:gd name="T34" fmla="*/ 362 w 504"/>
                <a:gd name="T35" fmla="*/ 182 h 373"/>
                <a:gd name="T36" fmla="*/ 364 w 504"/>
                <a:gd name="T37" fmla="*/ 194 h 373"/>
                <a:gd name="T38" fmla="*/ 366 w 504"/>
                <a:gd name="T39" fmla="*/ 200 h 373"/>
                <a:gd name="T40" fmla="*/ 370 w 504"/>
                <a:gd name="T41" fmla="*/ 202 h 373"/>
                <a:gd name="T42" fmla="*/ 374 w 504"/>
                <a:gd name="T43" fmla="*/ 206 h 373"/>
                <a:gd name="T44" fmla="*/ 376 w 504"/>
                <a:gd name="T45" fmla="*/ 212 h 373"/>
                <a:gd name="T46" fmla="*/ 374 w 504"/>
                <a:gd name="T47" fmla="*/ 222 h 373"/>
                <a:gd name="T48" fmla="*/ 376 w 504"/>
                <a:gd name="T49" fmla="*/ 240 h 373"/>
                <a:gd name="T50" fmla="*/ 380 w 504"/>
                <a:gd name="T51" fmla="*/ 254 h 373"/>
                <a:gd name="T52" fmla="*/ 382 w 504"/>
                <a:gd name="T53" fmla="*/ 262 h 373"/>
                <a:gd name="T54" fmla="*/ 384 w 504"/>
                <a:gd name="T55" fmla="*/ 268 h 373"/>
                <a:gd name="T56" fmla="*/ 386 w 504"/>
                <a:gd name="T57" fmla="*/ 272 h 373"/>
                <a:gd name="T58" fmla="*/ 386 w 504"/>
                <a:gd name="T59" fmla="*/ 278 h 373"/>
                <a:gd name="T60" fmla="*/ 384 w 504"/>
                <a:gd name="T61" fmla="*/ 280 h 373"/>
                <a:gd name="T62" fmla="*/ 386 w 504"/>
                <a:gd name="T63" fmla="*/ 282 h 373"/>
                <a:gd name="T64" fmla="*/ 388 w 504"/>
                <a:gd name="T65" fmla="*/ 284 h 373"/>
                <a:gd name="T66" fmla="*/ 392 w 504"/>
                <a:gd name="T67" fmla="*/ 286 h 373"/>
                <a:gd name="T68" fmla="*/ 392 w 504"/>
                <a:gd name="T69" fmla="*/ 288 h 373"/>
                <a:gd name="T70" fmla="*/ 396 w 504"/>
                <a:gd name="T71" fmla="*/ 292 h 373"/>
                <a:gd name="T72" fmla="*/ 398 w 504"/>
                <a:gd name="T73" fmla="*/ 294 h 373"/>
                <a:gd name="T74" fmla="*/ 402 w 504"/>
                <a:gd name="T75" fmla="*/ 294 h 373"/>
                <a:gd name="T76" fmla="*/ 408 w 504"/>
                <a:gd name="T77" fmla="*/ 294 h 373"/>
                <a:gd name="T78" fmla="*/ 408 w 504"/>
                <a:gd name="T79" fmla="*/ 298 h 373"/>
                <a:gd name="T80" fmla="*/ 410 w 504"/>
                <a:gd name="T81" fmla="*/ 302 h 373"/>
                <a:gd name="T82" fmla="*/ 412 w 504"/>
                <a:gd name="T83" fmla="*/ 304 h 373"/>
                <a:gd name="T84" fmla="*/ 418 w 504"/>
                <a:gd name="T85" fmla="*/ 307 h 373"/>
                <a:gd name="T86" fmla="*/ 432 w 504"/>
                <a:gd name="T87" fmla="*/ 313 h 373"/>
                <a:gd name="T88" fmla="*/ 442 w 504"/>
                <a:gd name="T89" fmla="*/ 321 h 373"/>
                <a:gd name="T90" fmla="*/ 450 w 504"/>
                <a:gd name="T91" fmla="*/ 329 h 373"/>
                <a:gd name="T92" fmla="*/ 458 w 504"/>
                <a:gd name="T93" fmla="*/ 333 h 373"/>
                <a:gd name="T94" fmla="*/ 466 w 504"/>
                <a:gd name="T95" fmla="*/ 337 h 373"/>
                <a:gd name="T96" fmla="*/ 474 w 504"/>
                <a:gd name="T97" fmla="*/ 337 h 373"/>
                <a:gd name="T98" fmla="*/ 482 w 504"/>
                <a:gd name="T99" fmla="*/ 337 h 373"/>
                <a:gd name="T100" fmla="*/ 490 w 504"/>
                <a:gd name="T101" fmla="*/ 339 h 373"/>
                <a:gd name="T102" fmla="*/ 496 w 504"/>
                <a:gd name="T103" fmla="*/ 343 h 373"/>
                <a:gd name="T104" fmla="*/ 504 w 504"/>
                <a:gd name="T105" fmla="*/ 345 h 373"/>
                <a:gd name="T106" fmla="*/ 502 w 504"/>
                <a:gd name="T107" fmla="*/ 371 h 373"/>
                <a:gd name="T108" fmla="*/ 336 w 504"/>
                <a:gd name="T109" fmla="*/ 371 h 373"/>
                <a:gd name="T110" fmla="*/ 168 w 504"/>
                <a:gd name="T111" fmla="*/ 373 h 373"/>
                <a:gd name="T112" fmla="*/ 0 w 504"/>
                <a:gd name="T113" fmla="*/ 373 h 373"/>
                <a:gd name="T114" fmla="*/ 0 w 504"/>
                <a:gd name="T115" fmla="*/ 226 h 373"/>
                <a:gd name="T116" fmla="*/ 0 w 504"/>
                <a:gd name="T117" fmla="*/ 76 h 373"/>
                <a:gd name="T118" fmla="*/ 82 w 504"/>
                <a:gd name="T119" fmla="*/ 0 h 373"/>
                <a:gd name="T120" fmla="*/ 250 w 504"/>
                <a:gd name="T121" fmla="*/ 2 h 373"/>
                <a:gd name="T122" fmla="*/ 304 w 504"/>
                <a:gd name="T123" fmla="*/ 2 h 3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4"/>
                <a:gd name="T187" fmla="*/ 0 h 373"/>
                <a:gd name="T188" fmla="*/ 504 w 504"/>
                <a:gd name="T189" fmla="*/ 373 h 3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4" h="373">
                  <a:moveTo>
                    <a:pt x="304" y="2"/>
                  </a:moveTo>
                  <a:lnTo>
                    <a:pt x="304" y="8"/>
                  </a:lnTo>
                  <a:lnTo>
                    <a:pt x="304" y="14"/>
                  </a:lnTo>
                  <a:lnTo>
                    <a:pt x="304" y="20"/>
                  </a:lnTo>
                  <a:lnTo>
                    <a:pt x="304" y="26"/>
                  </a:lnTo>
                  <a:lnTo>
                    <a:pt x="306" y="34"/>
                  </a:lnTo>
                  <a:lnTo>
                    <a:pt x="308" y="44"/>
                  </a:lnTo>
                  <a:lnTo>
                    <a:pt x="312" y="54"/>
                  </a:lnTo>
                  <a:lnTo>
                    <a:pt x="314" y="64"/>
                  </a:lnTo>
                  <a:lnTo>
                    <a:pt x="318" y="70"/>
                  </a:lnTo>
                  <a:lnTo>
                    <a:pt x="318" y="72"/>
                  </a:lnTo>
                  <a:lnTo>
                    <a:pt x="318" y="76"/>
                  </a:lnTo>
                  <a:lnTo>
                    <a:pt x="320" y="78"/>
                  </a:lnTo>
                  <a:lnTo>
                    <a:pt x="318" y="84"/>
                  </a:lnTo>
                  <a:lnTo>
                    <a:pt x="318" y="88"/>
                  </a:lnTo>
                  <a:lnTo>
                    <a:pt x="318" y="92"/>
                  </a:lnTo>
                  <a:lnTo>
                    <a:pt x="320" y="92"/>
                  </a:lnTo>
                  <a:lnTo>
                    <a:pt x="322" y="96"/>
                  </a:lnTo>
                  <a:lnTo>
                    <a:pt x="324" y="98"/>
                  </a:lnTo>
                  <a:lnTo>
                    <a:pt x="326" y="102"/>
                  </a:lnTo>
                  <a:lnTo>
                    <a:pt x="326" y="110"/>
                  </a:lnTo>
                  <a:lnTo>
                    <a:pt x="326" y="116"/>
                  </a:lnTo>
                  <a:lnTo>
                    <a:pt x="326" y="122"/>
                  </a:lnTo>
                  <a:lnTo>
                    <a:pt x="326" y="124"/>
                  </a:lnTo>
                  <a:lnTo>
                    <a:pt x="328" y="132"/>
                  </a:lnTo>
                  <a:lnTo>
                    <a:pt x="328" y="140"/>
                  </a:lnTo>
                  <a:lnTo>
                    <a:pt x="328" y="146"/>
                  </a:lnTo>
                  <a:lnTo>
                    <a:pt x="330" y="150"/>
                  </a:lnTo>
                  <a:lnTo>
                    <a:pt x="332" y="154"/>
                  </a:lnTo>
                  <a:lnTo>
                    <a:pt x="338" y="158"/>
                  </a:lnTo>
                  <a:lnTo>
                    <a:pt x="344" y="162"/>
                  </a:lnTo>
                  <a:lnTo>
                    <a:pt x="350" y="164"/>
                  </a:lnTo>
                  <a:lnTo>
                    <a:pt x="356" y="170"/>
                  </a:lnTo>
                  <a:lnTo>
                    <a:pt x="360" y="176"/>
                  </a:lnTo>
                  <a:lnTo>
                    <a:pt x="362" y="182"/>
                  </a:lnTo>
                  <a:lnTo>
                    <a:pt x="364" y="190"/>
                  </a:lnTo>
                  <a:lnTo>
                    <a:pt x="364" y="194"/>
                  </a:lnTo>
                  <a:lnTo>
                    <a:pt x="366" y="198"/>
                  </a:lnTo>
                  <a:lnTo>
                    <a:pt x="366" y="200"/>
                  </a:lnTo>
                  <a:lnTo>
                    <a:pt x="370" y="202"/>
                  </a:lnTo>
                  <a:lnTo>
                    <a:pt x="372" y="204"/>
                  </a:lnTo>
                  <a:lnTo>
                    <a:pt x="374" y="206"/>
                  </a:lnTo>
                  <a:lnTo>
                    <a:pt x="376" y="208"/>
                  </a:lnTo>
                  <a:lnTo>
                    <a:pt x="376" y="212"/>
                  </a:lnTo>
                  <a:lnTo>
                    <a:pt x="374" y="216"/>
                  </a:lnTo>
                  <a:lnTo>
                    <a:pt x="374" y="222"/>
                  </a:lnTo>
                  <a:lnTo>
                    <a:pt x="374" y="232"/>
                  </a:lnTo>
                  <a:lnTo>
                    <a:pt x="376" y="240"/>
                  </a:lnTo>
                  <a:lnTo>
                    <a:pt x="378" y="248"/>
                  </a:lnTo>
                  <a:lnTo>
                    <a:pt x="380" y="254"/>
                  </a:lnTo>
                  <a:lnTo>
                    <a:pt x="380" y="260"/>
                  </a:lnTo>
                  <a:lnTo>
                    <a:pt x="382" y="262"/>
                  </a:lnTo>
                  <a:lnTo>
                    <a:pt x="382" y="266"/>
                  </a:lnTo>
                  <a:lnTo>
                    <a:pt x="384" y="268"/>
                  </a:lnTo>
                  <a:lnTo>
                    <a:pt x="386" y="270"/>
                  </a:lnTo>
                  <a:lnTo>
                    <a:pt x="386" y="272"/>
                  </a:lnTo>
                  <a:lnTo>
                    <a:pt x="386" y="274"/>
                  </a:lnTo>
                  <a:lnTo>
                    <a:pt x="386" y="278"/>
                  </a:lnTo>
                  <a:lnTo>
                    <a:pt x="384" y="278"/>
                  </a:lnTo>
                  <a:lnTo>
                    <a:pt x="384" y="280"/>
                  </a:lnTo>
                  <a:lnTo>
                    <a:pt x="386" y="280"/>
                  </a:lnTo>
                  <a:lnTo>
                    <a:pt x="386" y="282"/>
                  </a:lnTo>
                  <a:lnTo>
                    <a:pt x="388" y="284"/>
                  </a:lnTo>
                  <a:lnTo>
                    <a:pt x="390" y="284"/>
                  </a:lnTo>
                  <a:lnTo>
                    <a:pt x="392" y="286"/>
                  </a:lnTo>
                  <a:lnTo>
                    <a:pt x="392" y="288"/>
                  </a:lnTo>
                  <a:lnTo>
                    <a:pt x="394" y="292"/>
                  </a:lnTo>
                  <a:lnTo>
                    <a:pt x="396" y="292"/>
                  </a:lnTo>
                  <a:lnTo>
                    <a:pt x="398" y="294"/>
                  </a:lnTo>
                  <a:lnTo>
                    <a:pt x="400" y="294"/>
                  </a:lnTo>
                  <a:lnTo>
                    <a:pt x="402" y="294"/>
                  </a:lnTo>
                  <a:lnTo>
                    <a:pt x="404" y="294"/>
                  </a:lnTo>
                  <a:lnTo>
                    <a:pt x="408" y="294"/>
                  </a:lnTo>
                  <a:lnTo>
                    <a:pt x="408" y="296"/>
                  </a:lnTo>
                  <a:lnTo>
                    <a:pt x="408" y="298"/>
                  </a:lnTo>
                  <a:lnTo>
                    <a:pt x="408" y="300"/>
                  </a:lnTo>
                  <a:lnTo>
                    <a:pt x="410" y="302"/>
                  </a:lnTo>
                  <a:lnTo>
                    <a:pt x="412" y="304"/>
                  </a:lnTo>
                  <a:lnTo>
                    <a:pt x="414" y="305"/>
                  </a:lnTo>
                  <a:lnTo>
                    <a:pt x="418" y="307"/>
                  </a:lnTo>
                  <a:lnTo>
                    <a:pt x="424" y="311"/>
                  </a:lnTo>
                  <a:lnTo>
                    <a:pt x="432" y="313"/>
                  </a:lnTo>
                  <a:lnTo>
                    <a:pt x="436" y="317"/>
                  </a:lnTo>
                  <a:lnTo>
                    <a:pt x="442" y="321"/>
                  </a:lnTo>
                  <a:lnTo>
                    <a:pt x="444" y="325"/>
                  </a:lnTo>
                  <a:lnTo>
                    <a:pt x="450" y="329"/>
                  </a:lnTo>
                  <a:lnTo>
                    <a:pt x="454" y="331"/>
                  </a:lnTo>
                  <a:lnTo>
                    <a:pt x="458" y="333"/>
                  </a:lnTo>
                  <a:lnTo>
                    <a:pt x="462" y="335"/>
                  </a:lnTo>
                  <a:lnTo>
                    <a:pt x="466" y="337"/>
                  </a:lnTo>
                  <a:lnTo>
                    <a:pt x="472" y="337"/>
                  </a:lnTo>
                  <a:lnTo>
                    <a:pt x="474" y="337"/>
                  </a:lnTo>
                  <a:lnTo>
                    <a:pt x="478" y="337"/>
                  </a:lnTo>
                  <a:lnTo>
                    <a:pt x="482" y="337"/>
                  </a:lnTo>
                  <a:lnTo>
                    <a:pt x="486" y="337"/>
                  </a:lnTo>
                  <a:lnTo>
                    <a:pt x="490" y="339"/>
                  </a:lnTo>
                  <a:lnTo>
                    <a:pt x="494" y="341"/>
                  </a:lnTo>
                  <a:lnTo>
                    <a:pt x="496" y="343"/>
                  </a:lnTo>
                  <a:lnTo>
                    <a:pt x="502" y="345"/>
                  </a:lnTo>
                  <a:lnTo>
                    <a:pt x="504" y="345"/>
                  </a:lnTo>
                  <a:lnTo>
                    <a:pt x="504" y="351"/>
                  </a:lnTo>
                  <a:lnTo>
                    <a:pt x="502" y="371"/>
                  </a:lnTo>
                  <a:lnTo>
                    <a:pt x="418" y="371"/>
                  </a:lnTo>
                  <a:lnTo>
                    <a:pt x="336" y="371"/>
                  </a:lnTo>
                  <a:lnTo>
                    <a:pt x="252" y="371"/>
                  </a:lnTo>
                  <a:lnTo>
                    <a:pt x="168" y="373"/>
                  </a:lnTo>
                  <a:lnTo>
                    <a:pt x="84" y="371"/>
                  </a:lnTo>
                  <a:lnTo>
                    <a:pt x="0" y="373"/>
                  </a:lnTo>
                  <a:lnTo>
                    <a:pt x="0" y="298"/>
                  </a:lnTo>
                  <a:lnTo>
                    <a:pt x="0" y="226"/>
                  </a:lnTo>
                  <a:lnTo>
                    <a:pt x="0" y="150"/>
                  </a:lnTo>
                  <a:lnTo>
                    <a:pt x="0" y="76"/>
                  </a:lnTo>
                  <a:lnTo>
                    <a:pt x="2" y="0"/>
                  </a:lnTo>
                  <a:lnTo>
                    <a:pt x="82" y="0"/>
                  </a:lnTo>
                  <a:lnTo>
                    <a:pt x="168" y="0"/>
                  </a:lnTo>
                  <a:lnTo>
                    <a:pt x="250" y="2"/>
                  </a:lnTo>
                  <a:lnTo>
                    <a:pt x="292" y="2"/>
                  </a:lnTo>
                  <a:lnTo>
                    <a:pt x="304" y="2"/>
                  </a:lnTo>
                  <a:close/>
                </a:path>
              </a:pathLst>
            </a:custGeom>
            <a:solidFill>
              <a:srgbClr val="FEDFB3"/>
            </a:solidFill>
            <a:ln w="3175" cmpd="sng">
              <a:solidFill>
                <a:srgbClr val="000000"/>
              </a:solidFill>
              <a:round/>
              <a:headEnd/>
              <a:tailEnd/>
            </a:ln>
          </p:spPr>
          <p:txBody>
            <a:bodyPr/>
            <a:lstStyle/>
            <a:p>
              <a:endParaRPr lang="en-US"/>
            </a:p>
          </p:txBody>
        </p:sp>
        <p:sp>
          <p:nvSpPr>
            <p:cNvPr id="118823" name="Freeform 25"/>
            <p:cNvSpPr>
              <a:spLocks/>
            </p:cNvSpPr>
            <p:nvPr/>
          </p:nvSpPr>
          <p:spPr bwMode="auto">
            <a:xfrm>
              <a:off x="572" y="1333"/>
              <a:ext cx="554" cy="297"/>
            </a:xfrm>
            <a:custGeom>
              <a:avLst/>
              <a:gdLst>
                <a:gd name="T0" fmla="*/ 552 w 554"/>
                <a:gd name="T1" fmla="*/ 150 h 297"/>
                <a:gd name="T2" fmla="*/ 382 w 554"/>
                <a:gd name="T3" fmla="*/ 297 h 297"/>
                <a:gd name="T4" fmla="*/ 132 w 554"/>
                <a:gd name="T5" fmla="*/ 295 h 297"/>
                <a:gd name="T6" fmla="*/ 98 w 554"/>
                <a:gd name="T7" fmla="*/ 291 h 297"/>
                <a:gd name="T8" fmla="*/ 104 w 554"/>
                <a:gd name="T9" fmla="*/ 287 h 297"/>
                <a:gd name="T10" fmla="*/ 108 w 554"/>
                <a:gd name="T11" fmla="*/ 283 h 297"/>
                <a:gd name="T12" fmla="*/ 102 w 554"/>
                <a:gd name="T13" fmla="*/ 279 h 297"/>
                <a:gd name="T14" fmla="*/ 98 w 554"/>
                <a:gd name="T15" fmla="*/ 271 h 297"/>
                <a:gd name="T16" fmla="*/ 96 w 554"/>
                <a:gd name="T17" fmla="*/ 263 h 297"/>
                <a:gd name="T18" fmla="*/ 88 w 554"/>
                <a:gd name="T19" fmla="*/ 251 h 297"/>
                <a:gd name="T20" fmla="*/ 84 w 554"/>
                <a:gd name="T21" fmla="*/ 253 h 297"/>
                <a:gd name="T22" fmla="*/ 76 w 554"/>
                <a:gd name="T23" fmla="*/ 255 h 297"/>
                <a:gd name="T24" fmla="*/ 76 w 554"/>
                <a:gd name="T25" fmla="*/ 249 h 297"/>
                <a:gd name="T26" fmla="*/ 78 w 554"/>
                <a:gd name="T27" fmla="*/ 247 h 297"/>
                <a:gd name="T28" fmla="*/ 86 w 554"/>
                <a:gd name="T29" fmla="*/ 243 h 297"/>
                <a:gd name="T30" fmla="*/ 84 w 554"/>
                <a:gd name="T31" fmla="*/ 235 h 297"/>
                <a:gd name="T32" fmla="*/ 78 w 554"/>
                <a:gd name="T33" fmla="*/ 229 h 297"/>
                <a:gd name="T34" fmla="*/ 74 w 554"/>
                <a:gd name="T35" fmla="*/ 225 h 297"/>
                <a:gd name="T36" fmla="*/ 70 w 554"/>
                <a:gd name="T37" fmla="*/ 213 h 297"/>
                <a:gd name="T38" fmla="*/ 58 w 554"/>
                <a:gd name="T39" fmla="*/ 213 h 297"/>
                <a:gd name="T40" fmla="*/ 52 w 554"/>
                <a:gd name="T41" fmla="*/ 201 h 297"/>
                <a:gd name="T42" fmla="*/ 44 w 554"/>
                <a:gd name="T43" fmla="*/ 201 h 297"/>
                <a:gd name="T44" fmla="*/ 44 w 554"/>
                <a:gd name="T45" fmla="*/ 195 h 297"/>
                <a:gd name="T46" fmla="*/ 30 w 554"/>
                <a:gd name="T47" fmla="*/ 181 h 297"/>
                <a:gd name="T48" fmla="*/ 22 w 554"/>
                <a:gd name="T49" fmla="*/ 181 h 297"/>
                <a:gd name="T50" fmla="*/ 16 w 554"/>
                <a:gd name="T51" fmla="*/ 181 h 297"/>
                <a:gd name="T52" fmla="*/ 8 w 554"/>
                <a:gd name="T53" fmla="*/ 173 h 297"/>
                <a:gd name="T54" fmla="*/ 8 w 554"/>
                <a:gd name="T55" fmla="*/ 165 h 297"/>
                <a:gd name="T56" fmla="*/ 4 w 554"/>
                <a:gd name="T57" fmla="*/ 159 h 297"/>
                <a:gd name="T58" fmla="*/ 2 w 554"/>
                <a:gd name="T59" fmla="*/ 150 h 297"/>
                <a:gd name="T60" fmla="*/ 4 w 554"/>
                <a:gd name="T61" fmla="*/ 144 h 297"/>
                <a:gd name="T62" fmla="*/ 12 w 554"/>
                <a:gd name="T63" fmla="*/ 134 h 297"/>
                <a:gd name="T64" fmla="*/ 10 w 554"/>
                <a:gd name="T65" fmla="*/ 130 h 297"/>
                <a:gd name="T66" fmla="*/ 2 w 554"/>
                <a:gd name="T67" fmla="*/ 124 h 297"/>
                <a:gd name="T68" fmla="*/ 10 w 554"/>
                <a:gd name="T69" fmla="*/ 114 h 297"/>
                <a:gd name="T70" fmla="*/ 24 w 554"/>
                <a:gd name="T71" fmla="*/ 104 h 297"/>
                <a:gd name="T72" fmla="*/ 30 w 554"/>
                <a:gd name="T73" fmla="*/ 90 h 297"/>
                <a:gd name="T74" fmla="*/ 38 w 554"/>
                <a:gd name="T75" fmla="*/ 78 h 297"/>
                <a:gd name="T76" fmla="*/ 42 w 554"/>
                <a:gd name="T77" fmla="*/ 68 h 297"/>
                <a:gd name="T78" fmla="*/ 42 w 554"/>
                <a:gd name="T79" fmla="*/ 64 h 297"/>
                <a:gd name="T80" fmla="*/ 52 w 554"/>
                <a:gd name="T81" fmla="*/ 70 h 297"/>
                <a:gd name="T82" fmla="*/ 56 w 554"/>
                <a:gd name="T83" fmla="*/ 64 h 297"/>
                <a:gd name="T84" fmla="*/ 58 w 554"/>
                <a:gd name="T85" fmla="*/ 64 h 297"/>
                <a:gd name="T86" fmla="*/ 60 w 554"/>
                <a:gd name="T87" fmla="*/ 54 h 297"/>
                <a:gd name="T88" fmla="*/ 68 w 554"/>
                <a:gd name="T89" fmla="*/ 50 h 297"/>
                <a:gd name="T90" fmla="*/ 64 w 554"/>
                <a:gd name="T91" fmla="*/ 42 h 297"/>
                <a:gd name="T92" fmla="*/ 64 w 554"/>
                <a:gd name="T93" fmla="*/ 36 h 297"/>
                <a:gd name="T94" fmla="*/ 72 w 554"/>
                <a:gd name="T95" fmla="*/ 30 h 297"/>
                <a:gd name="T96" fmla="*/ 68 w 554"/>
                <a:gd name="T97" fmla="*/ 22 h 297"/>
                <a:gd name="T98" fmla="*/ 78 w 554"/>
                <a:gd name="T99" fmla="*/ 16 h 297"/>
                <a:gd name="T100" fmla="*/ 74 w 554"/>
                <a:gd name="T101" fmla="*/ 12 h 297"/>
                <a:gd name="T102" fmla="*/ 70 w 554"/>
                <a:gd name="T103" fmla="*/ 2 h 297"/>
                <a:gd name="T104" fmla="*/ 216 w 554"/>
                <a:gd name="T105" fmla="*/ 0 h 297"/>
                <a:gd name="T106" fmla="*/ 470 w 554"/>
                <a:gd name="T107" fmla="*/ 2 h 2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4"/>
                <a:gd name="T163" fmla="*/ 0 h 297"/>
                <a:gd name="T164" fmla="*/ 554 w 554"/>
                <a:gd name="T165" fmla="*/ 297 h 2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4" h="297">
                  <a:moveTo>
                    <a:pt x="554" y="2"/>
                  </a:moveTo>
                  <a:lnTo>
                    <a:pt x="554" y="76"/>
                  </a:lnTo>
                  <a:lnTo>
                    <a:pt x="552" y="150"/>
                  </a:lnTo>
                  <a:lnTo>
                    <a:pt x="552" y="261"/>
                  </a:lnTo>
                  <a:lnTo>
                    <a:pt x="552" y="297"/>
                  </a:lnTo>
                  <a:lnTo>
                    <a:pt x="382" y="297"/>
                  </a:lnTo>
                  <a:lnTo>
                    <a:pt x="298" y="297"/>
                  </a:lnTo>
                  <a:lnTo>
                    <a:pt x="188" y="295"/>
                  </a:lnTo>
                  <a:lnTo>
                    <a:pt x="132" y="295"/>
                  </a:lnTo>
                  <a:lnTo>
                    <a:pt x="98" y="295"/>
                  </a:lnTo>
                  <a:lnTo>
                    <a:pt x="98" y="291"/>
                  </a:lnTo>
                  <a:lnTo>
                    <a:pt x="98" y="287"/>
                  </a:lnTo>
                  <a:lnTo>
                    <a:pt x="100" y="287"/>
                  </a:lnTo>
                  <a:lnTo>
                    <a:pt x="104" y="287"/>
                  </a:lnTo>
                  <a:lnTo>
                    <a:pt x="106" y="287"/>
                  </a:lnTo>
                  <a:lnTo>
                    <a:pt x="108" y="285"/>
                  </a:lnTo>
                  <a:lnTo>
                    <a:pt x="108" y="283"/>
                  </a:lnTo>
                  <a:lnTo>
                    <a:pt x="106" y="283"/>
                  </a:lnTo>
                  <a:lnTo>
                    <a:pt x="104" y="283"/>
                  </a:lnTo>
                  <a:lnTo>
                    <a:pt x="102" y="279"/>
                  </a:lnTo>
                  <a:lnTo>
                    <a:pt x="100" y="275"/>
                  </a:lnTo>
                  <a:lnTo>
                    <a:pt x="102" y="275"/>
                  </a:lnTo>
                  <a:lnTo>
                    <a:pt x="98" y="271"/>
                  </a:lnTo>
                  <a:lnTo>
                    <a:pt x="96" y="267"/>
                  </a:lnTo>
                  <a:lnTo>
                    <a:pt x="96" y="265"/>
                  </a:lnTo>
                  <a:lnTo>
                    <a:pt x="96" y="263"/>
                  </a:lnTo>
                  <a:lnTo>
                    <a:pt x="94" y="259"/>
                  </a:lnTo>
                  <a:lnTo>
                    <a:pt x="90" y="253"/>
                  </a:lnTo>
                  <a:lnTo>
                    <a:pt x="88" y="251"/>
                  </a:lnTo>
                  <a:lnTo>
                    <a:pt x="86" y="251"/>
                  </a:lnTo>
                  <a:lnTo>
                    <a:pt x="84" y="251"/>
                  </a:lnTo>
                  <a:lnTo>
                    <a:pt x="84" y="253"/>
                  </a:lnTo>
                  <a:lnTo>
                    <a:pt x="80" y="255"/>
                  </a:lnTo>
                  <a:lnTo>
                    <a:pt x="76" y="255"/>
                  </a:lnTo>
                  <a:lnTo>
                    <a:pt x="74" y="253"/>
                  </a:lnTo>
                  <a:lnTo>
                    <a:pt x="74" y="251"/>
                  </a:lnTo>
                  <a:lnTo>
                    <a:pt x="76" y="249"/>
                  </a:lnTo>
                  <a:lnTo>
                    <a:pt x="76" y="247"/>
                  </a:lnTo>
                  <a:lnTo>
                    <a:pt x="78" y="247"/>
                  </a:lnTo>
                  <a:lnTo>
                    <a:pt x="80" y="247"/>
                  </a:lnTo>
                  <a:lnTo>
                    <a:pt x="84" y="245"/>
                  </a:lnTo>
                  <a:lnTo>
                    <a:pt x="86" y="243"/>
                  </a:lnTo>
                  <a:lnTo>
                    <a:pt x="86" y="239"/>
                  </a:lnTo>
                  <a:lnTo>
                    <a:pt x="86" y="237"/>
                  </a:lnTo>
                  <a:lnTo>
                    <a:pt x="84" y="235"/>
                  </a:lnTo>
                  <a:lnTo>
                    <a:pt x="82" y="233"/>
                  </a:lnTo>
                  <a:lnTo>
                    <a:pt x="80" y="231"/>
                  </a:lnTo>
                  <a:lnTo>
                    <a:pt x="78" y="229"/>
                  </a:lnTo>
                  <a:lnTo>
                    <a:pt x="76" y="227"/>
                  </a:lnTo>
                  <a:lnTo>
                    <a:pt x="74" y="225"/>
                  </a:lnTo>
                  <a:lnTo>
                    <a:pt x="70" y="223"/>
                  </a:lnTo>
                  <a:lnTo>
                    <a:pt x="70" y="215"/>
                  </a:lnTo>
                  <a:lnTo>
                    <a:pt x="70" y="213"/>
                  </a:lnTo>
                  <a:lnTo>
                    <a:pt x="66" y="211"/>
                  </a:lnTo>
                  <a:lnTo>
                    <a:pt x="62" y="211"/>
                  </a:lnTo>
                  <a:lnTo>
                    <a:pt x="58" y="213"/>
                  </a:lnTo>
                  <a:lnTo>
                    <a:pt x="56" y="213"/>
                  </a:lnTo>
                  <a:lnTo>
                    <a:pt x="56" y="205"/>
                  </a:lnTo>
                  <a:lnTo>
                    <a:pt x="52" y="201"/>
                  </a:lnTo>
                  <a:lnTo>
                    <a:pt x="50" y="201"/>
                  </a:lnTo>
                  <a:lnTo>
                    <a:pt x="46" y="201"/>
                  </a:lnTo>
                  <a:lnTo>
                    <a:pt x="44" y="201"/>
                  </a:lnTo>
                  <a:lnTo>
                    <a:pt x="44" y="197"/>
                  </a:lnTo>
                  <a:lnTo>
                    <a:pt x="44" y="195"/>
                  </a:lnTo>
                  <a:lnTo>
                    <a:pt x="36" y="187"/>
                  </a:lnTo>
                  <a:lnTo>
                    <a:pt x="34" y="187"/>
                  </a:lnTo>
                  <a:lnTo>
                    <a:pt x="30" y="181"/>
                  </a:lnTo>
                  <a:lnTo>
                    <a:pt x="28" y="179"/>
                  </a:lnTo>
                  <a:lnTo>
                    <a:pt x="24" y="179"/>
                  </a:lnTo>
                  <a:lnTo>
                    <a:pt x="22" y="181"/>
                  </a:lnTo>
                  <a:lnTo>
                    <a:pt x="20" y="179"/>
                  </a:lnTo>
                  <a:lnTo>
                    <a:pt x="18" y="179"/>
                  </a:lnTo>
                  <a:lnTo>
                    <a:pt x="16" y="181"/>
                  </a:lnTo>
                  <a:lnTo>
                    <a:pt x="14" y="179"/>
                  </a:lnTo>
                  <a:lnTo>
                    <a:pt x="10" y="173"/>
                  </a:lnTo>
                  <a:lnTo>
                    <a:pt x="8" y="173"/>
                  </a:lnTo>
                  <a:lnTo>
                    <a:pt x="6" y="171"/>
                  </a:lnTo>
                  <a:lnTo>
                    <a:pt x="6" y="169"/>
                  </a:lnTo>
                  <a:lnTo>
                    <a:pt x="8" y="165"/>
                  </a:lnTo>
                  <a:lnTo>
                    <a:pt x="8" y="163"/>
                  </a:lnTo>
                  <a:lnTo>
                    <a:pt x="8" y="161"/>
                  </a:lnTo>
                  <a:lnTo>
                    <a:pt x="4" y="159"/>
                  </a:lnTo>
                  <a:lnTo>
                    <a:pt x="2" y="156"/>
                  </a:lnTo>
                  <a:lnTo>
                    <a:pt x="4" y="154"/>
                  </a:lnTo>
                  <a:lnTo>
                    <a:pt x="2" y="150"/>
                  </a:lnTo>
                  <a:lnTo>
                    <a:pt x="0" y="148"/>
                  </a:lnTo>
                  <a:lnTo>
                    <a:pt x="4" y="144"/>
                  </a:lnTo>
                  <a:lnTo>
                    <a:pt x="6" y="136"/>
                  </a:lnTo>
                  <a:lnTo>
                    <a:pt x="8" y="134"/>
                  </a:lnTo>
                  <a:lnTo>
                    <a:pt x="12" y="134"/>
                  </a:lnTo>
                  <a:lnTo>
                    <a:pt x="14" y="132"/>
                  </a:lnTo>
                  <a:lnTo>
                    <a:pt x="12" y="130"/>
                  </a:lnTo>
                  <a:lnTo>
                    <a:pt x="10" y="130"/>
                  </a:lnTo>
                  <a:lnTo>
                    <a:pt x="6" y="128"/>
                  </a:lnTo>
                  <a:lnTo>
                    <a:pt x="2" y="126"/>
                  </a:lnTo>
                  <a:lnTo>
                    <a:pt x="2" y="124"/>
                  </a:lnTo>
                  <a:lnTo>
                    <a:pt x="4" y="122"/>
                  </a:lnTo>
                  <a:lnTo>
                    <a:pt x="6" y="118"/>
                  </a:lnTo>
                  <a:lnTo>
                    <a:pt x="10" y="114"/>
                  </a:lnTo>
                  <a:lnTo>
                    <a:pt x="14" y="108"/>
                  </a:lnTo>
                  <a:lnTo>
                    <a:pt x="22" y="106"/>
                  </a:lnTo>
                  <a:lnTo>
                    <a:pt x="24" y="104"/>
                  </a:lnTo>
                  <a:lnTo>
                    <a:pt x="24" y="100"/>
                  </a:lnTo>
                  <a:lnTo>
                    <a:pt x="34" y="96"/>
                  </a:lnTo>
                  <a:lnTo>
                    <a:pt x="30" y="90"/>
                  </a:lnTo>
                  <a:lnTo>
                    <a:pt x="32" y="86"/>
                  </a:lnTo>
                  <a:lnTo>
                    <a:pt x="34" y="82"/>
                  </a:lnTo>
                  <a:lnTo>
                    <a:pt x="38" y="78"/>
                  </a:lnTo>
                  <a:lnTo>
                    <a:pt x="38" y="76"/>
                  </a:lnTo>
                  <a:lnTo>
                    <a:pt x="42" y="74"/>
                  </a:lnTo>
                  <a:lnTo>
                    <a:pt x="42" y="68"/>
                  </a:lnTo>
                  <a:lnTo>
                    <a:pt x="42" y="66"/>
                  </a:lnTo>
                  <a:lnTo>
                    <a:pt x="42" y="64"/>
                  </a:lnTo>
                  <a:lnTo>
                    <a:pt x="46" y="64"/>
                  </a:lnTo>
                  <a:lnTo>
                    <a:pt x="48" y="64"/>
                  </a:lnTo>
                  <a:lnTo>
                    <a:pt x="52" y="70"/>
                  </a:lnTo>
                  <a:lnTo>
                    <a:pt x="54" y="70"/>
                  </a:lnTo>
                  <a:lnTo>
                    <a:pt x="56" y="64"/>
                  </a:lnTo>
                  <a:lnTo>
                    <a:pt x="56" y="62"/>
                  </a:lnTo>
                  <a:lnTo>
                    <a:pt x="58" y="64"/>
                  </a:lnTo>
                  <a:lnTo>
                    <a:pt x="60" y="62"/>
                  </a:lnTo>
                  <a:lnTo>
                    <a:pt x="60" y="56"/>
                  </a:lnTo>
                  <a:lnTo>
                    <a:pt x="60" y="54"/>
                  </a:lnTo>
                  <a:lnTo>
                    <a:pt x="64" y="52"/>
                  </a:lnTo>
                  <a:lnTo>
                    <a:pt x="66" y="50"/>
                  </a:lnTo>
                  <a:lnTo>
                    <a:pt x="68" y="50"/>
                  </a:lnTo>
                  <a:lnTo>
                    <a:pt x="68" y="48"/>
                  </a:lnTo>
                  <a:lnTo>
                    <a:pt x="64" y="44"/>
                  </a:lnTo>
                  <a:lnTo>
                    <a:pt x="64" y="42"/>
                  </a:lnTo>
                  <a:lnTo>
                    <a:pt x="64" y="40"/>
                  </a:lnTo>
                  <a:lnTo>
                    <a:pt x="64" y="38"/>
                  </a:lnTo>
                  <a:lnTo>
                    <a:pt x="64" y="36"/>
                  </a:lnTo>
                  <a:lnTo>
                    <a:pt x="64" y="32"/>
                  </a:lnTo>
                  <a:lnTo>
                    <a:pt x="68" y="30"/>
                  </a:lnTo>
                  <a:lnTo>
                    <a:pt x="72" y="30"/>
                  </a:lnTo>
                  <a:lnTo>
                    <a:pt x="72" y="26"/>
                  </a:lnTo>
                  <a:lnTo>
                    <a:pt x="68" y="24"/>
                  </a:lnTo>
                  <a:lnTo>
                    <a:pt x="68" y="22"/>
                  </a:lnTo>
                  <a:lnTo>
                    <a:pt x="72" y="20"/>
                  </a:lnTo>
                  <a:lnTo>
                    <a:pt x="78" y="18"/>
                  </a:lnTo>
                  <a:lnTo>
                    <a:pt x="78" y="16"/>
                  </a:lnTo>
                  <a:lnTo>
                    <a:pt x="76" y="14"/>
                  </a:lnTo>
                  <a:lnTo>
                    <a:pt x="76" y="12"/>
                  </a:lnTo>
                  <a:lnTo>
                    <a:pt x="74" y="12"/>
                  </a:lnTo>
                  <a:lnTo>
                    <a:pt x="70" y="12"/>
                  </a:lnTo>
                  <a:lnTo>
                    <a:pt x="70" y="10"/>
                  </a:lnTo>
                  <a:lnTo>
                    <a:pt x="70" y="2"/>
                  </a:lnTo>
                  <a:lnTo>
                    <a:pt x="70" y="0"/>
                  </a:lnTo>
                  <a:lnTo>
                    <a:pt x="132" y="0"/>
                  </a:lnTo>
                  <a:lnTo>
                    <a:pt x="216" y="0"/>
                  </a:lnTo>
                  <a:lnTo>
                    <a:pt x="300" y="0"/>
                  </a:lnTo>
                  <a:lnTo>
                    <a:pt x="382" y="0"/>
                  </a:lnTo>
                  <a:lnTo>
                    <a:pt x="470" y="2"/>
                  </a:lnTo>
                  <a:lnTo>
                    <a:pt x="554" y="2"/>
                  </a:lnTo>
                  <a:close/>
                </a:path>
              </a:pathLst>
            </a:custGeom>
            <a:solidFill>
              <a:srgbClr val="CCEBC5"/>
            </a:solidFill>
            <a:ln w="3175" cmpd="sng">
              <a:solidFill>
                <a:srgbClr val="000000"/>
              </a:solidFill>
              <a:round/>
              <a:headEnd/>
              <a:tailEnd/>
            </a:ln>
          </p:spPr>
          <p:txBody>
            <a:bodyPr/>
            <a:lstStyle/>
            <a:p>
              <a:endParaRPr lang="en-US"/>
            </a:p>
          </p:txBody>
        </p:sp>
        <p:sp>
          <p:nvSpPr>
            <p:cNvPr id="118824" name="Freeform 26"/>
            <p:cNvSpPr>
              <a:spLocks/>
            </p:cNvSpPr>
            <p:nvPr/>
          </p:nvSpPr>
          <p:spPr bwMode="auto">
            <a:xfrm>
              <a:off x="1458" y="1333"/>
              <a:ext cx="336" cy="297"/>
            </a:xfrm>
            <a:custGeom>
              <a:avLst/>
              <a:gdLst>
                <a:gd name="T0" fmla="*/ 0 w 336"/>
                <a:gd name="T1" fmla="*/ 0 h 297"/>
                <a:gd name="T2" fmla="*/ 84 w 336"/>
                <a:gd name="T3" fmla="*/ 0 h 297"/>
                <a:gd name="T4" fmla="*/ 168 w 336"/>
                <a:gd name="T5" fmla="*/ 0 h 297"/>
                <a:gd name="T6" fmla="*/ 250 w 336"/>
                <a:gd name="T7" fmla="*/ 0 h 297"/>
                <a:gd name="T8" fmla="*/ 336 w 336"/>
                <a:gd name="T9" fmla="*/ 2 h 297"/>
                <a:gd name="T10" fmla="*/ 336 w 336"/>
                <a:gd name="T11" fmla="*/ 76 h 297"/>
                <a:gd name="T12" fmla="*/ 336 w 336"/>
                <a:gd name="T13" fmla="*/ 150 h 297"/>
                <a:gd name="T14" fmla="*/ 336 w 336"/>
                <a:gd name="T15" fmla="*/ 225 h 297"/>
                <a:gd name="T16" fmla="*/ 336 w 336"/>
                <a:gd name="T17" fmla="*/ 297 h 297"/>
                <a:gd name="T18" fmla="*/ 252 w 336"/>
                <a:gd name="T19" fmla="*/ 297 h 297"/>
                <a:gd name="T20" fmla="*/ 168 w 336"/>
                <a:gd name="T21" fmla="*/ 297 h 297"/>
                <a:gd name="T22" fmla="*/ 84 w 336"/>
                <a:gd name="T23" fmla="*/ 297 h 297"/>
                <a:gd name="T24" fmla="*/ 0 w 336"/>
                <a:gd name="T25" fmla="*/ 297 h 297"/>
                <a:gd name="T26" fmla="*/ 0 w 336"/>
                <a:gd name="T27" fmla="*/ 223 h 297"/>
                <a:gd name="T28" fmla="*/ 2 w 336"/>
                <a:gd name="T29" fmla="*/ 150 h 297"/>
                <a:gd name="T30" fmla="*/ 0 w 336"/>
                <a:gd name="T31" fmla="*/ 50 h 297"/>
                <a:gd name="T32" fmla="*/ 0 w 336"/>
                <a:gd name="T33" fmla="*/ 0 h 297"/>
                <a:gd name="T34" fmla="*/ 0 w 336"/>
                <a:gd name="T35" fmla="*/ 0 h 2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297"/>
                <a:gd name="T56" fmla="*/ 336 w 336"/>
                <a:gd name="T57" fmla="*/ 297 h 2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297">
                  <a:moveTo>
                    <a:pt x="0" y="0"/>
                  </a:moveTo>
                  <a:lnTo>
                    <a:pt x="84" y="0"/>
                  </a:lnTo>
                  <a:lnTo>
                    <a:pt x="168" y="0"/>
                  </a:lnTo>
                  <a:lnTo>
                    <a:pt x="250" y="0"/>
                  </a:lnTo>
                  <a:lnTo>
                    <a:pt x="336" y="2"/>
                  </a:lnTo>
                  <a:lnTo>
                    <a:pt x="336" y="76"/>
                  </a:lnTo>
                  <a:lnTo>
                    <a:pt x="336" y="150"/>
                  </a:lnTo>
                  <a:lnTo>
                    <a:pt x="336" y="225"/>
                  </a:lnTo>
                  <a:lnTo>
                    <a:pt x="336" y="297"/>
                  </a:lnTo>
                  <a:lnTo>
                    <a:pt x="252" y="297"/>
                  </a:lnTo>
                  <a:lnTo>
                    <a:pt x="168" y="297"/>
                  </a:lnTo>
                  <a:lnTo>
                    <a:pt x="84" y="297"/>
                  </a:lnTo>
                  <a:lnTo>
                    <a:pt x="0" y="297"/>
                  </a:lnTo>
                  <a:lnTo>
                    <a:pt x="0" y="223"/>
                  </a:lnTo>
                  <a:lnTo>
                    <a:pt x="2" y="150"/>
                  </a:lnTo>
                  <a:lnTo>
                    <a:pt x="0" y="50"/>
                  </a:lnTo>
                  <a:lnTo>
                    <a:pt x="0" y="0"/>
                  </a:lnTo>
                  <a:close/>
                </a:path>
              </a:pathLst>
            </a:custGeom>
            <a:solidFill>
              <a:srgbClr val="CCEBC5"/>
            </a:solidFill>
            <a:ln w="3175" cmpd="sng">
              <a:solidFill>
                <a:srgbClr val="000000"/>
              </a:solidFill>
              <a:round/>
              <a:headEnd/>
              <a:tailEnd/>
            </a:ln>
          </p:spPr>
          <p:txBody>
            <a:bodyPr/>
            <a:lstStyle/>
            <a:p>
              <a:endParaRPr lang="en-US"/>
            </a:p>
          </p:txBody>
        </p:sp>
        <p:sp>
          <p:nvSpPr>
            <p:cNvPr id="118825" name="Freeform 27"/>
            <p:cNvSpPr>
              <a:spLocks/>
            </p:cNvSpPr>
            <p:nvPr/>
          </p:nvSpPr>
          <p:spPr bwMode="auto">
            <a:xfrm>
              <a:off x="1124" y="1333"/>
              <a:ext cx="336" cy="297"/>
            </a:xfrm>
            <a:custGeom>
              <a:avLst/>
              <a:gdLst>
                <a:gd name="T0" fmla="*/ 2 w 336"/>
                <a:gd name="T1" fmla="*/ 2 h 297"/>
                <a:gd name="T2" fmla="*/ 86 w 336"/>
                <a:gd name="T3" fmla="*/ 0 h 297"/>
                <a:gd name="T4" fmla="*/ 168 w 336"/>
                <a:gd name="T5" fmla="*/ 0 h 297"/>
                <a:gd name="T6" fmla="*/ 250 w 336"/>
                <a:gd name="T7" fmla="*/ 0 h 297"/>
                <a:gd name="T8" fmla="*/ 334 w 336"/>
                <a:gd name="T9" fmla="*/ 0 h 297"/>
                <a:gd name="T10" fmla="*/ 334 w 336"/>
                <a:gd name="T11" fmla="*/ 50 h 297"/>
                <a:gd name="T12" fmla="*/ 336 w 336"/>
                <a:gd name="T13" fmla="*/ 150 h 297"/>
                <a:gd name="T14" fmla="*/ 334 w 336"/>
                <a:gd name="T15" fmla="*/ 223 h 297"/>
                <a:gd name="T16" fmla="*/ 334 w 336"/>
                <a:gd name="T17" fmla="*/ 297 h 297"/>
                <a:gd name="T18" fmla="*/ 250 w 336"/>
                <a:gd name="T19" fmla="*/ 297 h 297"/>
                <a:gd name="T20" fmla="*/ 168 w 336"/>
                <a:gd name="T21" fmla="*/ 297 h 297"/>
                <a:gd name="T22" fmla="*/ 84 w 336"/>
                <a:gd name="T23" fmla="*/ 297 h 297"/>
                <a:gd name="T24" fmla="*/ 0 w 336"/>
                <a:gd name="T25" fmla="*/ 297 h 297"/>
                <a:gd name="T26" fmla="*/ 0 w 336"/>
                <a:gd name="T27" fmla="*/ 261 h 297"/>
                <a:gd name="T28" fmla="*/ 0 w 336"/>
                <a:gd name="T29" fmla="*/ 150 h 297"/>
                <a:gd name="T30" fmla="*/ 2 w 336"/>
                <a:gd name="T31" fmla="*/ 76 h 297"/>
                <a:gd name="T32" fmla="*/ 2 w 336"/>
                <a:gd name="T33" fmla="*/ 2 h 297"/>
                <a:gd name="T34" fmla="*/ 2 w 336"/>
                <a:gd name="T35" fmla="*/ 2 h 2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297"/>
                <a:gd name="T56" fmla="*/ 336 w 336"/>
                <a:gd name="T57" fmla="*/ 297 h 2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297">
                  <a:moveTo>
                    <a:pt x="2" y="2"/>
                  </a:moveTo>
                  <a:lnTo>
                    <a:pt x="86" y="0"/>
                  </a:lnTo>
                  <a:lnTo>
                    <a:pt x="168" y="0"/>
                  </a:lnTo>
                  <a:lnTo>
                    <a:pt x="250" y="0"/>
                  </a:lnTo>
                  <a:lnTo>
                    <a:pt x="334" y="0"/>
                  </a:lnTo>
                  <a:lnTo>
                    <a:pt x="334" y="50"/>
                  </a:lnTo>
                  <a:lnTo>
                    <a:pt x="336" y="150"/>
                  </a:lnTo>
                  <a:lnTo>
                    <a:pt x="334" y="223"/>
                  </a:lnTo>
                  <a:lnTo>
                    <a:pt x="334" y="297"/>
                  </a:lnTo>
                  <a:lnTo>
                    <a:pt x="250" y="297"/>
                  </a:lnTo>
                  <a:lnTo>
                    <a:pt x="168" y="297"/>
                  </a:lnTo>
                  <a:lnTo>
                    <a:pt x="84" y="297"/>
                  </a:lnTo>
                  <a:lnTo>
                    <a:pt x="0" y="297"/>
                  </a:lnTo>
                  <a:lnTo>
                    <a:pt x="0" y="261"/>
                  </a:lnTo>
                  <a:lnTo>
                    <a:pt x="0" y="150"/>
                  </a:lnTo>
                  <a:lnTo>
                    <a:pt x="2" y="76"/>
                  </a:lnTo>
                  <a:lnTo>
                    <a:pt x="2" y="2"/>
                  </a:lnTo>
                  <a:close/>
                </a:path>
              </a:pathLst>
            </a:custGeom>
            <a:solidFill>
              <a:srgbClr val="FDCDB8"/>
            </a:solidFill>
            <a:ln w="3175" cmpd="sng">
              <a:solidFill>
                <a:srgbClr val="000000"/>
              </a:solidFill>
              <a:round/>
              <a:headEnd/>
              <a:tailEnd/>
            </a:ln>
          </p:spPr>
          <p:txBody>
            <a:bodyPr/>
            <a:lstStyle/>
            <a:p>
              <a:endParaRPr lang="en-US"/>
            </a:p>
          </p:txBody>
        </p:sp>
        <p:sp>
          <p:nvSpPr>
            <p:cNvPr id="118826" name="Freeform 28"/>
            <p:cNvSpPr>
              <a:spLocks/>
            </p:cNvSpPr>
            <p:nvPr/>
          </p:nvSpPr>
          <p:spPr bwMode="auto">
            <a:xfrm>
              <a:off x="1794" y="1335"/>
              <a:ext cx="334" cy="297"/>
            </a:xfrm>
            <a:custGeom>
              <a:avLst/>
              <a:gdLst>
                <a:gd name="T0" fmla="*/ 0 w 334"/>
                <a:gd name="T1" fmla="*/ 0 h 297"/>
                <a:gd name="T2" fmla="*/ 82 w 334"/>
                <a:gd name="T3" fmla="*/ 0 h 297"/>
                <a:gd name="T4" fmla="*/ 166 w 334"/>
                <a:gd name="T5" fmla="*/ 0 h 297"/>
                <a:gd name="T6" fmla="*/ 250 w 334"/>
                <a:gd name="T7" fmla="*/ 0 h 297"/>
                <a:gd name="T8" fmla="*/ 334 w 334"/>
                <a:gd name="T9" fmla="*/ 2 h 297"/>
                <a:gd name="T10" fmla="*/ 334 w 334"/>
                <a:gd name="T11" fmla="*/ 76 h 297"/>
                <a:gd name="T12" fmla="*/ 334 w 334"/>
                <a:gd name="T13" fmla="*/ 152 h 297"/>
                <a:gd name="T14" fmla="*/ 334 w 334"/>
                <a:gd name="T15" fmla="*/ 223 h 297"/>
                <a:gd name="T16" fmla="*/ 334 w 334"/>
                <a:gd name="T17" fmla="*/ 297 h 297"/>
                <a:gd name="T18" fmla="*/ 250 w 334"/>
                <a:gd name="T19" fmla="*/ 297 h 297"/>
                <a:gd name="T20" fmla="*/ 166 w 334"/>
                <a:gd name="T21" fmla="*/ 297 h 297"/>
                <a:gd name="T22" fmla="*/ 84 w 334"/>
                <a:gd name="T23" fmla="*/ 297 h 297"/>
                <a:gd name="T24" fmla="*/ 0 w 334"/>
                <a:gd name="T25" fmla="*/ 295 h 297"/>
                <a:gd name="T26" fmla="*/ 0 w 334"/>
                <a:gd name="T27" fmla="*/ 223 h 297"/>
                <a:gd name="T28" fmla="*/ 0 w 334"/>
                <a:gd name="T29" fmla="*/ 148 h 297"/>
                <a:gd name="T30" fmla="*/ 0 w 334"/>
                <a:gd name="T31" fmla="*/ 74 h 297"/>
                <a:gd name="T32" fmla="*/ 0 w 334"/>
                <a:gd name="T33" fmla="*/ 0 h 297"/>
                <a:gd name="T34" fmla="*/ 0 w 334"/>
                <a:gd name="T35" fmla="*/ 0 h 2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4"/>
                <a:gd name="T55" fmla="*/ 0 h 297"/>
                <a:gd name="T56" fmla="*/ 334 w 334"/>
                <a:gd name="T57" fmla="*/ 297 h 2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4" h="297">
                  <a:moveTo>
                    <a:pt x="0" y="0"/>
                  </a:moveTo>
                  <a:lnTo>
                    <a:pt x="82" y="0"/>
                  </a:lnTo>
                  <a:lnTo>
                    <a:pt x="166" y="0"/>
                  </a:lnTo>
                  <a:lnTo>
                    <a:pt x="250" y="0"/>
                  </a:lnTo>
                  <a:lnTo>
                    <a:pt x="334" y="2"/>
                  </a:lnTo>
                  <a:lnTo>
                    <a:pt x="334" y="76"/>
                  </a:lnTo>
                  <a:lnTo>
                    <a:pt x="334" y="152"/>
                  </a:lnTo>
                  <a:lnTo>
                    <a:pt x="334" y="223"/>
                  </a:lnTo>
                  <a:lnTo>
                    <a:pt x="334" y="297"/>
                  </a:lnTo>
                  <a:lnTo>
                    <a:pt x="250" y="297"/>
                  </a:lnTo>
                  <a:lnTo>
                    <a:pt x="166" y="297"/>
                  </a:lnTo>
                  <a:lnTo>
                    <a:pt x="84" y="297"/>
                  </a:lnTo>
                  <a:lnTo>
                    <a:pt x="0" y="295"/>
                  </a:lnTo>
                  <a:lnTo>
                    <a:pt x="0" y="223"/>
                  </a:lnTo>
                  <a:lnTo>
                    <a:pt x="0" y="148"/>
                  </a:lnTo>
                  <a:lnTo>
                    <a:pt x="0" y="74"/>
                  </a:lnTo>
                  <a:lnTo>
                    <a:pt x="0" y="0"/>
                  </a:lnTo>
                  <a:close/>
                </a:path>
              </a:pathLst>
            </a:custGeom>
            <a:solidFill>
              <a:srgbClr val="FDCDB8"/>
            </a:solidFill>
            <a:ln w="3175" cmpd="sng">
              <a:solidFill>
                <a:srgbClr val="000000"/>
              </a:solidFill>
              <a:round/>
              <a:headEnd/>
              <a:tailEnd/>
            </a:ln>
          </p:spPr>
          <p:txBody>
            <a:bodyPr/>
            <a:lstStyle/>
            <a:p>
              <a:endParaRPr lang="en-US"/>
            </a:p>
          </p:txBody>
        </p:sp>
        <p:sp>
          <p:nvSpPr>
            <p:cNvPr id="118827" name="Freeform 29"/>
            <p:cNvSpPr>
              <a:spLocks/>
            </p:cNvSpPr>
            <p:nvPr/>
          </p:nvSpPr>
          <p:spPr bwMode="auto">
            <a:xfrm>
              <a:off x="2464" y="1335"/>
              <a:ext cx="336" cy="299"/>
            </a:xfrm>
            <a:custGeom>
              <a:avLst/>
              <a:gdLst>
                <a:gd name="T0" fmla="*/ 0 w 336"/>
                <a:gd name="T1" fmla="*/ 2 h 299"/>
                <a:gd name="T2" fmla="*/ 84 w 336"/>
                <a:gd name="T3" fmla="*/ 0 h 299"/>
                <a:gd name="T4" fmla="*/ 168 w 336"/>
                <a:gd name="T5" fmla="*/ 0 h 299"/>
                <a:gd name="T6" fmla="*/ 252 w 336"/>
                <a:gd name="T7" fmla="*/ 0 h 299"/>
                <a:gd name="T8" fmla="*/ 336 w 336"/>
                <a:gd name="T9" fmla="*/ 0 h 299"/>
                <a:gd name="T10" fmla="*/ 336 w 336"/>
                <a:gd name="T11" fmla="*/ 76 h 299"/>
                <a:gd name="T12" fmla="*/ 336 w 336"/>
                <a:gd name="T13" fmla="*/ 152 h 299"/>
                <a:gd name="T14" fmla="*/ 336 w 336"/>
                <a:gd name="T15" fmla="*/ 225 h 299"/>
                <a:gd name="T16" fmla="*/ 336 w 336"/>
                <a:gd name="T17" fmla="*/ 299 h 299"/>
                <a:gd name="T18" fmla="*/ 250 w 336"/>
                <a:gd name="T19" fmla="*/ 299 h 299"/>
                <a:gd name="T20" fmla="*/ 168 w 336"/>
                <a:gd name="T21" fmla="*/ 299 h 299"/>
                <a:gd name="T22" fmla="*/ 82 w 336"/>
                <a:gd name="T23" fmla="*/ 299 h 299"/>
                <a:gd name="T24" fmla="*/ 0 w 336"/>
                <a:gd name="T25" fmla="*/ 299 h 299"/>
                <a:gd name="T26" fmla="*/ 0 w 336"/>
                <a:gd name="T27" fmla="*/ 225 h 299"/>
                <a:gd name="T28" fmla="*/ 0 w 336"/>
                <a:gd name="T29" fmla="*/ 152 h 299"/>
                <a:gd name="T30" fmla="*/ 0 w 336"/>
                <a:gd name="T31" fmla="*/ 76 h 299"/>
                <a:gd name="T32" fmla="*/ 0 w 336"/>
                <a:gd name="T33" fmla="*/ 2 h 299"/>
                <a:gd name="T34" fmla="*/ 0 w 336"/>
                <a:gd name="T35" fmla="*/ 2 h 2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299"/>
                <a:gd name="T56" fmla="*/ 336 w 336"/>
                <a:gd name="T57" fmla="*/ 299 h 2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299">
                  <a:moveTo>
                    <a:pt x="0" y="2"/>
                  </a:moveTo>
                  <a:lnTo>
                    <a:pt x="84" y="0"/>
                  </a:lnTo>
                  <a:lnTo>
                    <a:pt x="168" y="0"/>
                  </a:lnTo>
                  <a:lnTo>
                    <a:pt x="252" y="0"/>
                  </a:lnTo>
                  <a:lnTo>
                    <a:pt x="336" y="0"/>
                  </a:lnTo>
                  <a:lnTo>
                    <a:pt x="336" y="76"/>
                  </a:lnTo>
                  <a:lnTo>
                    <a:pt x="336" y="152"/>
                  </a:lnTo>
                  <a:lnTo>
                    <a:pt x="336" y="225"/>
                  </a:lnTo>
                  <a:lnTo>
                    <a:pt x="336" y="299"/>
                  </a:lnTo>
                  <a:lnTo>
                    <a:pt x="250" y="299"/>
                  </a:lnTo>
                  <a:lnTo>
                    <a:pt x="168" y="299"/>
                  </a:lnTo>
                  <a:lnTo>
                    <a:pt x="82" y="299"/>
                  </a:lnTo>
                  <a:lnTo>
                    <a:pt x="0" y="299"/>
                  </a:lnTo>
                  <a:lnTo>
                    <a:pt x="0" y="225"/>
                  </a:lnTo>
                  <a:lnTo>
                    <a:pt x="0" y="152"/>
                  </a:lnTo>
                  <a:lnTo>
                    <a:pt x="0" y="76"/>
                  </a:lnTo>
                  <a:lnTo>
                    <a:pt x="0" y="2"/>
                  </a:lnTo>
                  <a:close/>
                </a:path>
              </a:pathLst>
            </a:custGeom>
            <a:solidFill>
              <a:srgbClr val="FDCDB8"/>
            </a:solidFill>
            <a:ln w="3175" cmpd="sng">
              <a:solidFill>
                <a:srgbClr val="000000"/>
              </a:solidFill>
              <a:round/>
              <a:headEnd/>
              <a:tailEnd/>
            </a:ln>
          </p:spPr>
          <p:txBody>
            <a:bodyPr/>
            <a:lstStyle/>
            <a:p>
              <a:endParaRPr lang="en-US"/>
            </a:p>
          </p:txBody>
        </p:sp>
        <p:sp>
          <p:nvSpPr>
            <p:cNvPr id="118828" name="Freeform 30"/>
            <p:cNvSpPr>
              <a:spLocks/>
            </p:cNvSpPr>
            <p:nvPr/>
          </p:nvSpPr>
          <p:spPr bwMode="auto">
            <a:xfrm>
              <a:off x="2128" y="1335"/>
              <a:ext cx="336" cy="225"/>
            </a:xfrm>
            <a:custGeom>
              <a:avLst/>
              <a:gdLst>
                <a:gd name="T0" fmla="*/ 0 w 336"/>
                <a:gd name="T1" fmla="*/ 2 h 225"/>
                <a:gd name="T2" fmla="*/ 84 w 336"/>
                <a:gd name="T3" fmla="*/ 0 h 225"/>
                <a:gd name="T4" fmla="*/ 166 w 336"/>
                <a:gd name="T5" fmla="*/ 0 h 225"/>
                <a:gd name="T6" fmla="*/ 250 w 336"/>
                <a:gd name="T7" fmla="*/ 0 h 225"/>
                <a:gd name="T8" fmla="*/ 336 w 336"/>
                <a:gd name="T9" fmla="*/ 2 h 225"/>
                <a:gd name="T10" fmla="*/ 336 w 336"/>
                <a:gd name="T11" fmla="*/ 76 h 225"/>
                <a:gd name="T12" fmla="*/ 336 w 336"/>
                <a:gd name="T13" fmla="*/ 152 h 225"/>
                <a:gd name="T14" fmla="*/ 336 w 336"/>
                <a:gd name="T15" fmla="*/ 225 h 225"/>
                <a:gd name="T16" fmla="*/ 250 w 336"/>
                <a:gd name="T17" fmla="*/ 225 h 225"/>
                <a:gd name="T18" fmla="*/ 168 w 336"/>
                <a:gd name="T19" fmla="*/ 225 h 225"/>
                <a:gd name="T20" fmla="*/ 84 w 336"/>
                <a:gd name="T21" fmla="*/ 225 h 225"/>
                <a:gd name="T22" fmla="*/ 0 w 336"/>
                <a:gd name="T23" fmla="*/ 223 h 225"/>
                <a:gd name="T24" fmla="*/ 0 w 336"/>
                <a:gd name="T25" fmla="*/ 152 h 225"/>
                <a:gd name="T26" fmla="*/ 0 w 336"/>
                <a:gd name="T27" fmla="*/ 76 h 225"/>
                <a:gd name="T28" fmla="*/ 0 w 336"/>
                <a:gd name="T29" fmla="*/ 2 h 225"/>
                <a:gd name="T30" fmla="*/ 0 w 336"/>
                <a:gd name="T31" fmla="*/ 2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6"/>
                <a:gd name="T49" fmla="*/ 0 h 225"/>
                <a:gd name="T50" fmla="*/ 336 w 336"/>
                <a:gd name="T51" fmla="*/ 225 h 2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6" h="225">
                  <a:moveTo>
                    <a:pt x="0" y="2"/>
                  </a:moveTo>
                  <a:lnTo>
                    <a:pt x="84" y="0"/>
                  </a:lnTo>
                  <a:lnTo>
                    <a:pt x="166" y="0"/>
                  </a:lnTo>
                  <a:lnTo>
                    <a:pt x="250" y="0"/>
                  </a:lnTo>
                  <a:lnTo>
                    <a:pt x="336" y="2"/>
                  </a:lnTo>
                  <a:lnTo>
                    <a:pt x="336" y="76"/>
                  </a:lnTo>
                  <a:lnTo>
                    <a:pt x="336" y="152"/>
                  </a:lnTo>
                  <a:lnTo>
                    <a:pt x="336" y="225"/>
                  </a:lnTo>
                  <a:lnTo>
                    <a:pt x="250" y="225"/>
                  </a:lnTo>
                  <a:lnTo>
                    <a:pt x="168" y="225"/>
                  </a:lnTo>
                  <a:lnTo>
                    <a:pt x="84" y="225"/>
                  </a:lnTo>
                  <a:lnTo>
                    <a:pt x="0" y="223"/>
                  </a:lnTo>
                  <a:lnTo>
                    <a:pt x="0" y="152"/>
                  </a:lnTo>
                  <a:lnTo>
                    <a:pt x="0" y="76"/>
                  </a:lnTo>
                  <a:lnTo>
                    <a:pt x="0" y="2"/>
                  </a:lnTo>
                  <a:close/>
                </a:path>
              </a:pathLst>
            </a:custGeom>
            <a:solidFill>
              <a:srgbClr val="FFF5C8"/>
            </a:solidFill>
            <a:ln w="3175" cmpd="sng">
              <a:solidFill>
                <a:srgbClr val="000000"/>
              </a:solidFill>
              <a:round/>
              <a:headEnd/>
              <a:tailEnd/>
            </a:ln>
          </p:spPr>
          <p:txBody>
            <a:bodyPr/>
            <a:lstStyle/>
            <a:p>
              <a:endParaRPr lang="en-US"/>
            </a:p>
          </p:txBody>
        </p:sp>
        <p:sp>
          <p:nvSpPr>
            <p:cNvPr id="118829" name="Freeform 31"/>
            <p:cNvSpPr>
              <a:spLocks/>
            </p:cNvSpPr>
            <p:nvPr/>
          </p:nvSpPr>
          <p:spPr bwMode="auto">
            <a:xfrm>
              <a:off x="2800" y="1335"/>
              <a:ext cx="335" cy="299"/>
            </a:xfrm>
            <a:custGeom>
              <a:avLst/>
              <a:gdLst>
                <a:gd name="T0" fmla="*/ 0 w 335"/>
                <a:gd name="T1" fmla="*/ 0 h 299"/>
                <a:gd name="T2" fmla="*/ 83 w 335"/>
                <a:gd name="T3" fmla="*/ 0 h 299"/>
                <a:gd name="T4" fmla="*/ 165 w 335"/>
                <a:gd name="T5" fmla="*/ 0 h 299"/>
                <a:gd name="T6" fmla="*/ 249 w 335"/>
                <a:gd name="T7" fmla="*/ 0 h 299"/>
                <a:gd name="T8" fmla="*/ 335 w 335"/>
                <a:gd name="T9" fmla="*/ 0 h 299"/>
                <a:gd name="T10" fmla="*/ 333 w 335"/>
                <a:gd name="T11" fmla="*/ 76 h 299"/>
                <a:gd name="T12" fmla="*/ 333 w 335"/>
                <a:gd name="T13" fmla="*/ 152 h 299"/>
                <a:gd name="T14" fmla="*/ 333 w 335"/>
                <a:gd name="T15" fmla="*/ 225 h 299"/>
                <a:gd name="T16" fmla="*/ 333 w 335"/>
                <a:gd name="T17" fmla="*/ 299 h 299"/>
                <a:gd name="T18" fmla="*/ 249 w 335"/>
                <a:gd name="T19" fmla="*/ 299 h 299"/>
                <a:gd name="T20" fmla="*/ 165 w 335"/>
                <a:gd name="T21" fmla="*/ 299 h 299"/>
                <a:gd name="T22" fmla="*/ 81 w 335"/>
                <a:gd name="T23" fmla="*/ 299 h 299"/>
                <a:gd name="T24" fmla="*/ 0 w 335"/>
                <a:gd name="T25" fmla="*/ 299 h 299"/>
                <a:gd name="T26" fmla="*/ 0 w 335"/>
                <a:gd name="T27" fmla="*/ 225 h 299"/>
                <a:gd name="T28" fmla="*/ 0 w 335"/>
                <a:gd name="T29" fmla="*/ 152 h 299"/>
                <a:gd name="T30" fmla="*/ 0 w 335"/>
                <a:gd name="T31" fmla="*/ 76 h 299"/>
                <a:gd name="T32" fmla="*/ 0 w 335"/>
                <a:gd name="T33" fmla="*/ 0 h 299"/>
                <a:gd name="T34" fmla="*/ 0 w 335"/>
                <a:gd name="T35" fmla="*/ 0 h 2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5"/>
                <a:gd name="T55" fmla="*/ 0 h 299"/>
                <a:gd name="T56" fmla="*/ 335 w 335"/>
                <a:gd name="T57" fmla="*/ 299 h 2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5" h="299">
                  <a:moveTo>
                    <a:pt x="0" y="0"/>
                  </a:moveTo>
                  <a:lnTo>
                    <a:pt x="83" y="0"/>
                  </a:lnTo>
                  <a:lnTo>
                    <a:pt x="165" y="0"/>
                  </a:lnTo>
                  <a:lnTo>
                    <a:pt x="249" y="0"/>
                  </a:lnTo>
                  <a:lnTo>
                    <a:pt x="335" y="0"/>
                  </a:lnTo>
                  <a:lnTo>
                    <a:pt x="333" y="76"/>
                  </a:lnTo>
                  <a:lnTo>
                    <a:pt x="333" y="152"/>
                  </a:lnTo>
                  <a:lnTo>
                    <a:pt x="333" y="225"/>
                  </a:lnTo>
                  <a:lnTo>
                    <a:pt x="333" y="299"/>
                  </a:lnTo>
                  <a:lnTo>
                    <a:pt x="249" y="299"/>
                  </a:lnTo>
                  <a:lnTo>
                    <a:pt x="165" y="299"/>
                  </a:lnTo>
                  <a:lnTo>
                    <a:pt x="81" y="299"/>
                  </a:lnTo>
                  <a:lnTo>
                    <a:pt x="0" y="299"/>
                  </a:lnTo>
                  <a:lnTo>
                    <a:pt x="0" y="225"/>
                  </a:lnTo>
                  <a:lnTo>
                    <a:pt x="0" y="152"/>
                  </a:lnTo>
                  <a:lnTo>
                    <a:pt x="0" y="76"/>
                  </a:lnTo>
                  <a:lnTo>
                    <a:pt x="0" y="0"/>
                  </a:lnTo>
                  <a:close/>
                </a:path>
              </a:pathLst>
            </a:custGeom>
            <a:solidFill>
              <a:srgbClr val="CCEBC5"/>
            </a:solidFill>
            <a:ln w="3175" cmpd="sng">
              <a:solidFill>
                <a:srgbClr val="000000"/>
              </a:solidFill>
              <a:round/>
              <a:headEnd/>
              <a:tailEnd/>
            </a:ln>
          </p:spPr>
          <p:txBody>
            <a:bodyPr/>
            <a:lstStyle/>
            <a:p>
              <a:endParaRPr lang="en-US"/>
            </a:p>
          </p:txBody>
        </p:sp>
        <p:sp>
          <p:nvSpPr>
            <p:cNvPr id="118830" name="Freeform 32"/>
            <p:cNvSpPr>
              <a:spLocks/>
            </p:cNvSpPr>
            <p:nvPr/>
          </p:nvSpPr>
          <p:spPr bwMode="auto">
            <a:xfrm>
              <a:off x="3133" y="1335"/>
              <a:ext cx="338" cy="299"/>
            </a:xfrm>
            <a:custGeom>
              <a:avLst/>
              <a:gdLst>
                <a:gd name="T0" fmla="*/ 2 w 338"/>
                <a:gd name="T1" fmla="*/ 0 h 299"/>
                <a:gd name="T2" fmla="*/ 86 w 338"/>
                <a:gd name="T3" fmla="*/ 2 h 299"/>
                <a:gd name="T4" fmla="*/ 168 w 338"/>
                <a:gd name="T5" fmla="*/ 2 h 299"/>
                <a:gd name="T6" fmla="*/ 252 w 338"/>
                <a:gd name="T7" fmla="*/ 2 h 299"/>
                <a:gd name="T8" fmla="*/ 338 w 338"/>
                <a:gd name="T9" fmla="*/ 2 h 299"/>
                <a:gd name="T10" fmla="*/ 336 w 338"/>
                <a:gd name="T11" fmla="*/ 78 h 299"/>
                <a:gd name="T12" fmla="*/ 336 w 338"/>
                <a:gd name="T13" fmla="*/ 152 h 299"/>
                <a:gd name="T14" fmla="*/ 336 w 338"/>
                <a:gd name="T15" fmla="*/ 227 h 299"/>
                <a:gd name="T16" fmla="*/ 336 w 338"/>
                <a:gd name="T17" fmla="*/ 299 h 299"/>
                <a:gd name="T18" fmla="*/ 250 w 338"/>
                <a:gd name="T19" fmla="*/ 299 h 299"/>
                <a:gd name="T20" fmla="*/ 168 w 338"/>
                <a:gd name="T21" fmla="*/ 299 h 299"/>
                <a:gd name="T22" fmla="*/ 84 w 338"/>
                <a:gd name="T23" fmla="*/ 299 h 299"/>
                <a:gd name="T24" fmla="*/ 0 w 338"/>
                <a:gd name="T25" fmla="*/ 299 h 299"/>
                <a:gd name="T26" fmla="*/ 0 w 338"/>
                <a:gd name="T27" fmla="*/ 225 h 299"/>
                <a:gd name="T28" fmla="*/ 0 w 338"/>
                <a:gd name="T29" fmla="*/ 152 h 299"/>
                <a:gd name="T30" fmla="*/ 0 w 338"/>
                <a:gd name="T31" fmla="*/ 76 h 299"/>
                <a:gd name="T32" fmla="*/ 2 w 338"/>
                <a:gd name="T33" fmla="*/ 0 h 299"/>
                <a:gd name="T34" fmla="*/ 2 w 338"/>
                <a:gd name="T35" fmla="*/ 0 h 2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8"/>
                <a:gd name="T55" fmla="*/ 0 h 299"/>
                <a:gd name="T56" fmla="*/ 338 w 338"/>
                <a:gd name="T57" fmla="*/ 299 h 2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8" h="299">
                  <a:moveTo>
                    <a:pt x="2" y="0"/>
                  </a:moveTo>
                  <a:lnTo>
                    <a:pt x="86" y="2"/>
                  </a:lnTo>
                  <a:lnTo>
                    <a:pt x="168" y="2"/>
                  </a:lnTo>
                  <a:lnTo>
                    <a:pt x="252" y="2"/>
                  </a:lnTo>
                  <a:lnTo>
                    <a:pt x="338" y="2"/>
                  </a:lnTo>
                  <a:lnTo>
                    <a:pt x="336" y="78"/>
                  </a:lnTo>
                  <a:lnTo>
                    <a:pt x="336" y="152"/>
                  </a:lnTo>
                  <a:lnTo>
                    <a:pt x="336" y="227"/>
                  </a:lnTo>
                  <a:lnTo>
                    <a:pt x="336" y="299"/>
                  </a:lnTo>
                  <a:lnTo>
                    <a:pt x="250" y="299"/>
                  </a:lnTo>
                  <a:lnTo>
                    <a:pt x="168" y="299"/>
                  </a:lnTo>
                  <a:lnTo>
                    <a:pt x="84" y="299"/>
                  </a:lnTo>
                  <a:lnTo>
                    <a:pt x="0" y="299"/>
                  </a:lnTo>
                  <a:lnTo>
                    <a:pt x="0" y="225"/>
                  </a:lnTo>
                  <a:lnTo>
                    <a:pt x="0" y="152"/>
                  </a:lnTo>
                  <a:lnTo>
                    <a:pt x="0" y="76"/>
                  </a:lnTo>
                  <a:lnTo>
                    <a:pt x="2" y="0"/>
                  </a:lnTo>
                  <a:close/>
                </a:path>
              </a:pathLst>
            </a:custGeom>
            <a:solidFill>
              <a:srgbClr val="FDCDB8"/>
            </a:solidFill>
            <a:ln w="3175" cmpd="sng">
              <a:solidFill>
                <a:srgbClr val="000000"/>
              </a:solidFill>
              <a:round/>
              <a:headEnd/>
              <a:tailEnd/>
            </a:ln>
          </p:spPr>
          <p:txBody>
            <a:bodyPr/>
            <a:lstStyle/>
            <a:p>
              <a:endParaRPr lang="en-US"/>
            </a:p>
          </p:txBody>
        </p:sp>
        <p:sp>
          <p:nvSpPr>
            <p:cNvPr id="118831" name="Freeform 33"/>
            <p:cNvSpPr>
              <a:spLocks/>
            </p:cNvSpPr>
            <p:nvPr/>
          </p:nvSpPr>
          <p:spPr bwMode="auto">
            <a:xfrm>
              <a:off x="3469" y="1337"/>
              <a:ext cx="336" cy="225"/>
            </a:xfrm>
            <a:custGeom>
              <a:avLst/>
              <a:gdLst>
                <a:gd name="T0" fmla="*/ 2 w 336"/>
                <a:gd name="T1" fmla="*/ 0 h 225"/>
                <a:gd name="T2" fmla="*/ 84 w 336"/>
                <a:gd name="T3" fmla="*/ 0 h 225"/>
                <a:gd name="T4" fmla="*/ 168 w 336"/>
                <a:gd name="T5" fmla="*/ 0 h 225"/>
                <a:gd name="T6" fmla="*/ 252 w 336"/>
                <a:gd name="T7" fmla="*/ 0 h 225"/>
                <a:gd name="T8" fmla="*/ 336 w 336"/>
                <a:gd name="T9" fmla="*/ 0 h 225"/>
                <a:gd name="T10" fmla="*/ 336 w 336"/>
                <a:gd name="T11" fmla="*/ 76 h 225"/>
                <a:gd name="T12" fmla="*/ 336 w 336"/>
                <a:gd name="T13" fmla="*/ 150 h 225"/>
                <a:gd name="T14" fmla="*/ 336 w 336"/>
                <a:gd name="T15" fmla="*/ 225 h 225"/>
                <a:gd name="T16" fmla="*/ 252 w 336"/>
                <a:gd name="T17" fmla="*/ 225 h 225"/>
                <a:gd name="T18" fmla="*/ 168 w 336"/>
                <a:gd name="T19" fmla="*/ 225 h 225"/>
                <a:gd name="T20" fmla="*/ 82 w 336"/>
                <a:gd name="T21" fmla="*/ 225 h 225"/>
                <a:gd name="T22" fmla="*/ 0 w 336"/>
                <a:gd name="T23" fmla="*/ 225 h 225"/>
                <a:gd name="T24" fmla="*/ 0 w 336"/>
                <a:gd name="T25" fmla="*/ 150 h 225"/>
                <a:gd name="T26" fmla="*/ 0 w 336"/>
                <a:gd name="T27" fmla="*/ 76 h 225"/>
                <a:gd name="T28" fmla="*/ 2 w 336"/>
                <a:gd name="T29" fmla="*/ 0 h 225"/>
                <a:gd name="T30" fmla="*/ 2 w 336"/>
                <a:gd name="T31" fmla="*/ 0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6"/>
                <a:gd name="T49" fmla="*/ 0 h 225"/>
                <a:gd name="T50" fmla="*/ 336 w 336"/>
                <a:gd name="T51" fmla="*/ 225 h 2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6" h="225">
                  <a:moveTo>
                    <a:pt x="2" y="0"/>
                  </a:moveTo>
                  <a:lnTo>
                    <a:pt x="84" y="0"/>
                  </a:lnTo>
                  <a:lnTo>
                    <a:pt x="168" y="0"/>
                  </a:lnTo>
                  <a:lnTo>
                    <a:pt x="252" y="0"/>
                  </a:lnTo>
                  <a:lnTo>
                    <a:pt x="336" y="0"/>
                  </a:lnTo>
                  <a:lnTo>
                    <a:pt x="336" y="76"/>
                  </a:lnTo>
                  <a:lnTo>
                    <a:pt x="336" y="150"/>
                  </a:lnTo>
                  <a:lnTo>
                    <a:pt x="336" y="225"/>
                  </a:lnTo>
                  <a:lnTo>
                    <a:pt x="252" y="225"/>
                  </a:lnTo>
                  <a:lnTo>
                    <a:pt x="168" y="225"/>
                  </a:lnTo>
                  <a:lnTo>
                    <a:pt x="82" y="225"/>
                  </a:lnTo>
                  <a:lnTo>
                    <a:pt x="0" y="225"/>
                  </a:lnTo>
                  <a:lnTo>
                    <a:pt x="0" y="150"/>
                  </a:lnTo>
                  <a:lnTo>
                    <a:pt x="0" y="76"/>
                  </a:lnTo>
                  <a:lnTo>
                    <a:pt x="2" y="0"/>
                  </a:lnTo>
                  <a:close/>
                </a:path>
              </a:pathLst>
            </a:custGeom>
            <a:solidFill>
              <a:srgbClr val="CCEBC5"/>
            </a:solidFill>
            <a:ln w="3175" cmpd="sng">
              <a:solidFill>
                <a:srgbClr val="000000"/>
              </a:solidFill>
              <a:round/>
              <a:headEnd/>
              <a:tailEnd/>
            </a:ln>
          </p:spPr>
          <p:txBody>
            <a:bodyPr/>
            <a:lstStyle/>
            <a:p>
              <a:endParaRPr lang="en-US"/>
            </a:p>
          </p:txBody>
        </p:sp>
        <p:sp>
          <p:nvSpPr>
            <p:cNvPr id="118832" name="Freeform 34"/>
            <p:cNvSpPr>
              <a:spLocks/>
            </p:cNvSpPr>
            <p:nvPr/>
          </p:nvSpPr>
          <p:spPr bwMode="auto">
            <a:xfrm>
              <a:off x="4479" y="1532"/>
              <a:ext cx="468" cy="326"/>
            </a:xfrm>
            <a:custGeom>
              <a:avLst/>
              <a:gdLst>
                <a:gd name="T0" fmla="*/ 82 w 468"/>
                <a:gd name="T1" fmla="*/ 26 h 326"/>
                <a:gd name="T2" fmla="*/ 168 w 468"/>
                <a:gd name="T3" fmla="*/ 6 h 326"/>
                <a:gd name="T4" fmla="*/ 172 w 468"/>
                <a:gd name="T5" fmla="*/ 2 h 326"/>
                <a:gd name="T6" fmla="*/ 188 w 468"/>
                <a:gd name="T7" fmla="*/ 6 h 326"/>
                <a:gd name="T8" fmla="*/ 222 w 468"/>
                <a:gd name="T9" fmla="*/ 12 h 326"/>
                <a:gd name="T10" fmla="*/ 242 w 468"/>
                <a:gd name="T11" fmla="*/ 18 h 326"/>
                <a:gd name="T12" fmla="*/ 262 w 468"/>
                <a:gd name="T13" fmla="*/ 22 h 326"/>
                <a:gd name="T14" fmla="*/ 274 w 468"/>
                <a:gd name="T15" fmla="*/ 24 h 326"/>
                <a:gd name="T16" fmla="*/ 286 w 468"/>
                <a:gd name="T17" fmla="*/ 26 h 326"/>
                <a:gd name="T18" fmla="*/ 298 w 468"/>
                <a:gd name="T19" fmla="*/ 30 h 326"/>
                <a:gd name="T20" fmla="*/ 306 w 468"/>
                <a:gd name="T21" fmla="*/ 38 h 326"/>
                <a:gd name="T22" fmla="*/ 310 w 468"/>
                <a:gd name="T23" fmla="*/ 46 h 326"/>
                <a:gd name="T24" fmla="*/ 314 w 468"/>
                <a:gd name="T25" fmla="*/ 54 h 326"/>
                <a:gd name="T26" fmla="*/ 316 w 468"/>
                <a:gd name="T27" fmla="*/ 62 h 326"/>
                <a:gd name="T28" fmla="*/ 320 w 468"/>
                <a:gd name="T29" fmla="*/ 70 h 326"/>
                <a:gd name="T30" fmla="*/ 328 w 468"/>
                <a:gd name="T31" fmla="*/ 84 h 326"/>
                <a:gd name="T32" fmla="*/ 330 w 468"/>
                <a:gd name="T33" fmla="*/ 96 h 326"/>
                <a:gd name="T34" fmla="*/ 336 w 468"/>
                <a:gd name="T35" fmla="*/ 104 h 326"/>
                <a:gd name="T36" fmla="*/ 346 w 468"/>
                <a:gd name="T37" fmla="*/ 110 h 326"/>
                <a:gd name="T38" fmla="*/ 350 w 468"/>
                <a:gd name="T39" fmla="*/ 118 h 326"/>
                <a:gd name="T40" fmla="*/ 354 w 468"/>
                <a:gd name="T41" fmla="*/ 130 h 326"/>
                <a:gd name="T42" fmla="*/ 352 w 468"/>
                <a:gd name="T43" fmla="*/ 138 h 326"/>
                <a:gd name="T44" fmla="*/ 344 w 468"/>
                <a:gd name="T45" fmla="*/ 146 h 326"/>
                <a:gd name="T46" fmla="*/ 340 w 468"/>
                <a:gd name="T47" fmla="*/ 156 h 326"/>
                <a:gd name="T48" fmla="*/ 340 w 468"/>
                <a:gd name="T49" fmla="*/ 164 h 326"/>
                <a:gd name="T50" fmla="*/ 344 w 468"/>
                <a:gd name="T51" fmla="*/ 172 h 326"/>
                <a:gd name="T52" fmla="*/ 358 w 468"/>
                <a:gd name="T53" fmla="*/ 182 h 326"/>
                <a:gd name="T54" fmla="*/ 374 w 468"/>
                <a:gd name="T55" fmla="*/ 190 h 326"/>
                <a:gd name="T56" fmla="*/ 380 w 468"/>
                <a:gd name="T57" fmla="*/ 194 h 326"/>
                <a:gd name="T58" fmla="*/ 392 w 468"/>
                <a:gd name="T59" fmla="*/ 198 h 326"/>
                <a:gd name="T60" fmla="*/ 402 w 468"/>
                <a:gd name="T61" fmla="*/ 202 h 326"/>
                <a:gd name="T62" fmla="*/ 406 w 468"/>
                <a:gd name="T63" fmla="*/ 208 h 326"/>
                <a:gd name="T64" fmla="*/ 408 w 468"/>
                <a:gd name="T65" fmla="*/ 216 h 326"/>
                <a:gd name="T66" fmla="*/ 414 w 468"/>
                <a:gd name="T67" fmla="*/ 220 h 326"/>
                <a:gd name="T68" fmla="*/ 418 w 468"/>
                <a:gd name="T69" fmla="*/ 224 h 326"/>
                <a:gd name="T70" fmla="*/ 434 w 468"/>
                <a:gd name="T71" fmla="*/ 230 h 326"/>
                <a:gd name="T72" fmla="*/ 440 w 468"/>
                <a:gd name="T73" fmla="*/ 234 h 326"/>
                <a:gd name="T74" fmla="*/ 450 w 468"/>
                <a:gd name="T75" fmla="*/ 240 h 326"/>
                <a:gd name="T76" fmla="*/ 460 w 468"/>
                <a:gd name="T77" fmla="*/ 246 h 326"/>
                <a:gd name="T78" fmla="*/ 466 w 468"/>
                <a:gd name="T79" fmla="*/ 250 h 326"/>
                <a:gd name="T80" fmla="*/ 414 w 468"/>
                <a:gd name="T81" fmla="*/ 250 h 326"/>
                <a:gd name="T82" fmla="*/ 330 w 468"/>
                <a:gd name="T83" fmla="*/ 324 h 326"/>
                <a:gd name="T84" fmla="*/ 166 w 468"/>
                <a:gd name="T85" fmla="*/ 326 h 326"/>
                <a:gd name="T86" fmla="*/ 2 w 468"/>
                <a:gd name="T87" fmla="*/ 324 h 326"/>
                <a:gd name="T88" fmla="*/ 2 w 468"/>
                <a:gd name="T89" fmla="*/ 176 h 326"/>
                <a:gd name="T90" fmla="*/ 0 w 468"/>
                <a:gd name="T91" fmla="*/ 100 h 326"/>
                <a:gd name="T92" fmla="*/ 0 w 468"/>
                <a:gd name="T93" fmla="*/ 26 h 3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68"/>
                <a:gd name="T142" fmla="*/ 0 h 326"/>
                <a:gd name="T143" fmla="*/ 468 w 468"/>
                <a:gd name="T144" fmla="*/ 326 h 3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68" h="326">
                  <a:moveTo>
                    <a:pt x="0" y="26"/>
                  </a:moveTo>
                  <a:lnTo>
                    <a:pt x="82" y="26"/>
                  </a:lnTo>
                  <a:lnTo>
                    <a:pt x="166" y="26"/>
                  </a:lnTo>
                  <a:lnTo>
                    <a:pt x="168" y="6"/>
                  </a:lnTo>
                  <a:lnTo>
                    <a:pt x="168" y="0"/>
                  </a:lnTo>
                  <a:lnTo>
                    <a:pt x="172" y="2"/>
                  </a:lnTo>
                  <a:lnTo>
                    <a:pt x="182" y="4"/>
                  </a:lnTo>
                  <a:lnTo>
                    <a:pt x="188" y="6"/>
                  </a:lnTo>
                  <a:lnTo>
                    <a:pt x="208" y="10"/>
                  </a:lnTo>
                  <a:lnTo>
                    <a:pt x="222" y="12"/>
                  </a:lnTo>
                  <a:lnTo>
                    <a:pt x="232" y="14"/>
                  </a:lnTo>
                  <a:lnTo>
                    <a:pt x="242" y="18"/>
                  </a:lnTo>
                  <a:lnTo>
                    <a:pt x="254" y="20"/>
                  </a:lnTo>
                  <a:lnTo>
                    <a:pt x="262" y="22"/>
                  </a:lnTo>
                  <a:lnTo>
                    <a:pt x="268" y="22"/>
                  </a:lnTo>
                  <a:lnTo>
                    <a:pt x="274" y="24"/>
                  </a:lnTo>
                  <a:lnTo>
                    <a:pt x="280" y="24"/>
                  </a:lnTo>
                  <a:lnTo>
                    <a:pt x="286" y="26"/>
                  </a:lnTo>
                  <a:lnTo>
                    <a:pt x="292" y="28"/>
                  </a:lnTo>
                  <a:lnTo>
                    <a:pt x="298" y="30"/>
                  </a:lnTo>
                  <a:lnTo>
                    <a:pt x="302" y="34"/>
                  </a:lnTo>
                  <a:lnTo>
                    <a:pt x="306" y="38"/>
                  </a:lnTo>
                  <a:lnTo>
                    <a:pt x="306" y="40"/>
                  </a:lnTo>
                  <a:lnTo>
                    <a:pt x="310" y="46"/>
                  </a:lnTo>
                  <a:lnTo>
                    <a:pt x="312" y="50"/>
                  </a:lnTo>
                  <a:lnTo>
                    <a:pt x="314" y="54"/>
                  </a:lnTo>
                  <a:lnTo>
                    <a:pt x="316" y="58"/>
                  </a:lnTo>
                  <a:lnTo>
                    <a:pt x="316" y="62"/>
                  </a:lnTo>
                  <a:lnTo>
                    <a:pt x="318" y="66"/>
                  </a:lnTo>
                  <a:lnTo>
                    <a:pt x="320" y="70"/>
                  </a:lnTo>
                  <a:lnTo>
                    <a:pt x="322" y="78"/>
                  </a:lnTo>
                  <a:lnTo>
                    <a:pt x="328" y="84"/>
                  </a:lnTo>
                  <a:lnTo>
                    <a:pt x="328" y="90"/>
                  </a:lnTo>
                  <a:lnTo>
                    <a:pt x="330" y="96"/>
                  </a:lnTo>
                  <a:lnTo>
                    <a:pt x="332" y="100"/>
                  </a:lnTo>
                  <a:lnTo>
                    <a:pt x="336" y="104"/>
                  </a:lnTo>
                  <a:lnTo>
                    <a:pt x="342" y="108"/>
                  </a:lnTo>
                  <a:lnTo>
                    <a:pt x="346" y="110"/>
                  </a:lnTo>
                  <a:lnTo>
                    <a:pt x="348" y="114"/>
                  </a:lnTo>
                  <a:lnTo>
                    <a:pt x="350" y="118"/>
                  </a:lnTo>
                  <a:lnTo>
                    <a:pt x="352" y="122"/>
                  </a:lnTo>
                  <a:lnTo>
                    <a:pt x="354" y="130"/>
                  </a:lnTo>
                  <a:lnTo>
                    <a:pt x="354" y="134"/>
                  </a:lnTo>
                  <a:lnTo>
                    <a:pt x="352" y="138"/>
                  </a:lnTo>
                  <a:lnTo>
                    <a:pt x="348" y="142"/>
                  </a:lnTo>
                  <a:lnTo>
                    <a:pt x="344" y="146"/>
                  </a:lnTo>
                  <a:lnTo>
                    <a:pt x="342" y="152"/>
                  </a:lnTo>
                  <a:lnTo>
                    <a:pt x="340" y="156"/>
                  </a:lnTo>
                  <a:lnTo>
                    <a:pt x="340" y="160"/>
                  </a:lnTo>
                  <a:lnTo>
                    <a:pt x="340" y="164"/>
                  </a:lnTo>
                  <a:lnTo>
                    <a:pt x="340" y="166"/>
                  </a:lnTo>
                  <a:lnTo>
                    <a:pt x="344" y="172"/>
                  </a:lnTo>
                  <a:lnTo>
                    <a:pt x="350" y="176"/>
                  </a:lnTo>
                  <a:lnTo>
                    <a:pt x="358" y="182"/>
                  </a:lnTo>
                  <a:lnTo>
                    <a:pt x="366" y="188"/>
                  </a:lnTo>
                  <a:lnTo>
                    <a:pt x="374" y="190"/>
                  </a:lnTo>
                  <a:lnTo>
                    <a:pt x="380" y="192"/>
                  </a:lnTo>
                  <a:lnTo>
                    <a:pt x="380" y="194"/>
                  </a:lnTo>
                  <a:lnTo>
                    <a:pt x="388" y="196"/>
                  </a:lnTo>
                  <a:lnTo>
                    <a:pt x="392" y="198"/>
                  </a:lnTo>
                  <a:lnTo>
                    <a:pt x="398" y="200"/>
                  </a:lnTo>
                  <a:lnTo>
                    <a:pt x="402" y="202"/>
                  </a:lnTo>
                  <a:lnTo>
                    <a:pt x="406" y="204"/>
                  </a:lnTo>
                  <a:lnTo>
                    <a:pt x="406" y="208"/>
                  </a:lnTo>
                  <a:lnTo>
                    <a:pt x="408" y="212"/>
                  </a:lnTo>
                  <a:lnTo>
                    <a:pt x="408" y="216"/>
                  </a:lnTo>
                  <a:lnTo>
                    <a:pt x="412" y="220"/>
                  </a:lnTo>
                  <a:lnTo>
                    <a:pt x="414" y="220"/>
                  </a:lnTo>
                  <a:lnTo>
                    <a:pt x="418" y="224"/>
                  </a:lnTo>
                  <a:lnTo>
                    <a:pt x="426" y="228"/>
                  </a:lnTo>
                  <a:lnTo>
                    <a:pt x="434" y="230"/>
                  </a:lnTo>
                  <a:lnTo>
                    <a:pt x="440" y="234"/>
                  </a:lnTo>
                  <a:lnTo>
                    <a:pt x="446" y="236"/>
                  </a:lnTo>
                  <a:lnTo>
                    <a:pt x="450" y="240"/>
                  </a:lnTo>
                  <a:lnTo>
                    <a:pt x="456" y="246"/>
                  </a:lnTo>
                  <a:lnTo>
                    <a:pt x="460" y="246"/>
                  </a:lnTo>
                  <a:lnTo>
                    <a:pt x="462" y="248"/>
                  </a:lnTo>
                  <a:lnTo>
                    <a:pt x="466" y="250"/>
                  </a:lnTo>
                  <a:lnTo>
                    <a:pt x="468" y="250"/>
                  </a:lnTo>
                  <a:lnTo>
                    <a:pt x="414" y="250"/>
                  </a:lnTo>
                  <a:lnTo>
                    <a:pt x="330" y="250"/>
                  </a:lnTo>
                  <a:lnTo>
                    <a:pt x="330" y="324"/>
                  </a:lnTo>
                  <a:lnTo>
                    <a:pt x="248" y="324"/>
                  </a:lnTo>
                  <a:lnTo>
                    <a:pt x="166" y="326"/>
                  </a:lnTo>
                  <a:lnTo>
                    <a:pt x="82" y="324"/>
                  </a:lnTo>
                  <a:lnTo>
                    <a:pt x="2" y="324"/>
                  </a:lnTo>
                  <a:lnTo>
                    <a:pt x="2" y="252"/>
                  </a:lnTo>
                  <a:lnTo>
                    <a:pt x="2" y="176"/>
                  </a:lnTo>
                  <a:lnTo>
                    <a:pt x="0" y="176"/>
                  </a:lnTo>
                  <a:lnTo>
                    <a:pt x="0" y="100"/>
                  </a:lnTo>
                  <a:lnTo>
                    <a:pt x="0" y="26"/>
                  </a:lnTo>
                  <a:close/>
                </a:path>
              </a:pathLst>
            </a:custGeom>
            <a:solidFill>
              <a:srgbClr val="FDCDB8"/>
            </a:solidFill>
            <a:ln w="3175" cmpd="sng">
              <a:solidFill>
                <a:srgbClr val="000000"/>
              </a:solidFill>
              <a:round/>
              <a:headEnd/>
              <a:tailEnd/>
            </a:ln>
          </p:spPr>
          <p:txBody>
            <a:bodyPr/>
            <a:lstStyle/>
            <a:p>
              <a:endParaRPr lang="en-US"/>
            </a:p>
          </p:txBody>
        </p:sp>
        <p:sp>
          <p:nvSpPr>
            <p:cNvPr id="118833" name="Freeform 35"/>
            <p:cNvSpPr>
              <a:spLocks/>
            </p:cNvSpPr>
            <p:nvPr/>
          </p:nvSpPr>
          <p:spPr bwMode="auto">
            <a:xfrm>
              <a:off x="4141" y="1558"/>
              <a:ext cx="340" cy="298"/>
            </a:xfrm>
            <a:custGeom>
              <a:avLst/>
              <a:gdLst>
                <a:gd name="T0" fmla="*/ 338 w 340"/>
                <a:gd name="T1" fmla="*/ 0 h 298"/>
                <a:gd name="T2" fmla="*/ 338 w 340"/>
                <a:gd name="T3" fmla="*/ 74 h 298"/>
                <a:gd name="T4" fmla="*/ 338 w 340"/>
                <a:gd name="T5" fmla="*/ 150 h 298"/>
                <a:gd name="T6" fmla="*/ 340 w 340"/>
                <a:gd name="T7" fmla="*/ 150 h 298"/>
                <a:gd name="T8" fmla="*/ 340 w 340"/>
                <a:gd name="T9" fmla="*/ 226 h 298"/>
                <a:gd name="T10" fmla="*/ 340 w 340"/>
                <a:gd name="T11" fmla="*/ 298 h 298"/>
                <a:gd name="T12" fmla="*/ 254 w 340"/>
                <a:gd name="T13" fmla="*/ 298 h 298"/>
                <a:gd name="T14" fmla="*/ 174 w 340"/>
                <a:gd name="T15" fmla="*/ 298 h 298"/>
                <a:gd name="T16" fmla="*/ 90 w 340"/>
                <a:gd name="T17" fmla="*/ 298 h 298"/>
                <a:gd name="T18" fmla="*/ 8 w 340"/>
                <a:gd name="T19" fmla="*/ 298 h 298"/>
                <a:gd name="T20" fmla="*/ 8 w 340"/>
                <a:gd name="T21" fmla="*/ 222 h 298"/>
                <a:gd name="T22" fmla="*/ 8 w 340"/>
                <a:gd name="T23" fmla="*/ 150 h 298"/>
                <a:gd name="T24" fmla="*/ 0 w 340"/>
                <a:gd name="T25" fmla="*/ 150 h 298"/>
                <a:gd name="T26" fmla="*/ 0 w 340"/>
                <a:gd name="T27" fmla="*/ 78 h 298"/>
                <a:gd name="T28" fmla="*/ 2 w 340"/>
                <a:gd name="T29" fmla="*/ 2 h 298"/>
                <a:gd name="T30" fmla="*/ 86 w 340"/>
                <a:gd name="T31" fmla="*/ 0 h 298"/>
                <a:gd name="T32" fmla="*/ 170 w 340"/>
                <a:gd name="T33" fmla="*/ 2 h 298"/>
                <a:gd name="T34" fmla="*/ 254 w 340"/>
                <a:gd name="T35" fmla="*/ 0 h 298"/>
                <a:gd name="T36" fmla="*/ 338 w 340"/>
                <a:gd name="T37" fmla="*/ 0 h 298"/>
                <a:gd name="T38" fmla="*/ 338 w 340"/>
                <a:gd name="T39" fmla="*/ 0 h 2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0"/>
                <a:gd name="T61" fmla="*/ 0 h 298"/>
                <a:gd name="T62" fmla="*/ 340 w 340"/>
                <a:gd name="T63" fmla="*/ 298 h 2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0" h="298">
                  <a:moveTo>
                    <a:pt x="338" y="0"/>
                  </a:moveTo>
                  <a:lnTo>
                    <a:pt x="338" y="74"/>
                  </a:lnTo>
                  <a:lnTo>
                    <a:pt x="338" y="150"/>
                  </a:lnTo>
                  <a:lnTo>
                    <a:pt x="340" y="150"/>
                  </a:lnTo>
                  <a:lnTo>
                    <a:pt x="340" y="226"/>
                  </a:lnTo>
                  <a:lnTo>
                    <a:pt x="340" y="298"/>
                  </a:lnTo>
                  <a:lnTo>
                    <a:pt x="254" y="298"/>
                  </a:lnTo>
                  <a:lnTo>
                    <a:pt x="174" y="298"/>
                  </a:lnTo>
                  <a:lnTo>
                    <a:pt x="90" y="298"/>
                  </a:lnTo>
                  <a:lnTo>
                    <a:pt x="8" y="298"/>
                  </a:lnTo>
                  <a:lnTo>
                    <a:pt x="8" y="222"/>
                  </a:lnTo>
                  <a:lnTo>
                    <a:pt x="8" y="150"/>
                  </a:lnTo>
                  <a:lnTo>
                    <a:pt x="0" y="150"/>
                  </a:lnTo>
                  <a:lnTo>
                    <a:pt x="0" y="78"/>
                  </a:lnTo>
                  <a:lnTo>
                    <a:pt x="2" y="2"/>
                  </a:lnTo>
                  <a:lnTo>
                    <a:pt x="86" y="0"/>
                  </a:lnTo>
                  <a:lnTo>
                    <a:pt x="170" y="2"/>
                  </a:lnTo>
                  <a:lnTo>
                    <a:pt x="254" y="0"/>
                  </a:lnTo>
                  <a:lnTo>
                    <a:pt x="338" y="0"/>
                  </a:lnTo>
                  <a:close/>
                </a:path>
              </a:pathLst>
            </a:custGeom>
            <a:solidFill>
              <a:srgbClr val="FFF5C8"/>
            </a:solidFill>
            <a:ln w="3175" cmpd="sng">
              <a:solidFill>
                <a:srgbClr val="000000"/>
              </a:solidFill>
              <a:round/>
              <a:headEnd/>
              <a:tailEnd/>
            </a:ln>
          </p:spPr>
          <p:txBody>
            <a:bodyPr/>
            <a:lstStyle/>
            <a:p>
              <a:endParaRPr lang="en-US"/>
            </a:p>
          </p:txBody>
        </p:sp>
        <p:sp>
          <p:nvSpPr>
            <p:cNvPr id="118834" name="Freeform 36"/>
            <p:cNvSpPr>
              <a:spLocks/>
            </p:cNvSpPr>
            <p:nvPr/>
          </p:nvSpPr>
          <p:spPr bwMode="auto">
            <a:xfrm>
              <a:off x="2128" y="1558"/>
              <a:ext cx="364" cy="372"/>
            </a:xfrm>
            <a:custGeom>
              <a:avLst/>
              <a:gdLst>
                <a:gd name="T0" fmla="*/ 0 w 364"/>
                <a:gd name="T1" fmla="*/ 0 h 372"/>
                <a:gd name="T2" fmla="*/ 84 w 364"/>
                <a:gd name="T3" fmla="*/ 2 h 372"/>
                <a:gd name="T4" fmla="*/ 168 w 364"/>
                <a:gd name="T5" fmla="*/ 2 h 372"/>
                <a:gd name="T6" fmla="*/ 250 w 364"/>
                <a:gd name="T7" fmla="*/ 2 h 372"/>
                <a:gd name="T8" fmla="*/ 336 w 364"/>
                <a:gd name="T9" fmla="*/ 2 h 372"/>
                <a:gd name="T10" fmla="*/ 336 w 364"/>
                <a:gd name="T11" fmla="*/ 76 h 372"/>
                <a:gd name="T12" fmla="*/ 336 w 364"/>
                <a:gd name="T13" fmla="*/ 148 h 372"/>
                <a:gd name="T14" fmla="*/ 364 w 364"/>
                <a:gd name="T15" fmla="*/ 148 h 372"/>
                <a:gd name="T16" fmla="*/ 364 w 364"/>
                <a:gd name="T17" fmla="*/ 224 h 372"/>
                <a:gd name="T18" fmla="*/ 364 w 364"/>
                <a:gd name="T19" fmla="*/ 298 h 372"/>
                <a:gd name="T20" fmla="*/ 364 w 364"/>
                <a:gd name="T21" fmla="*/ 372 h 372"/>
                <a:gd name="T22" fmla="*/ 310 w 364"/>
                <a:gd name="T23" fmla="*/ 372 h 372"/>
                <a:gd name="T24" fmla="*/ 280 w 364"/>
                <a:gd name="T25" fmla="*/ 372 h 372"/>
                <a:gd name="T26" fmla="*/ 198 w 364"/>
                <a:gd name="T27" fmla="*/ 372 h 372"/>
                <a:gd name="T28" fmla="*/ 114 w 364"/>
                <a:gd name="T29" fmla="*/ 372 h 372"/>
                <a:gd name="T30" fmla="*/ 32 w 364"/>
                <a:gd name="T31" fmla="*/ 372 h 372"/>
                <a:gd name="T32" fmla="*/ 34 w 364"/>
                <a:gd name="T33" fmla="*/ 298 h 372"/>
                <a:gd name="T34" fmla="*/ 34 w 364"/>
                <a:gd name="T35" fmla="*/ 222 h 372"/>
                <a:gd name="T36" fmla="*/ 34 w 364"/>
                <a:gd name="T37" fmla="*/ 148 h 372"/>
                <a:gd name="T38" fmla="*/ 2 w 364"/>
                <a:gd name="T39" fmla="*/ 148 h 372"/>
                <a:gd name="T40" fmla="*/ 0 w 364"/>
                <a:gd name="T41" fmla="*/ 74 h 372"/>
                <a:gd name="T42" fmla="*/ 0 w 364"/>
                <a:gd name="T43" fmla="*/ 0 h 372"/>
                <a:gd name="T44" fmla="*/ 0 w 364"/>
                <a:gd name="T45" fmla="*/ 0 h 3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4"/>
                <a:gd name="T70" fmla="*/ 0 h 372"/>
                <a:gd name="T71" fmla="*/ 364 w 364"/>
                <a:gd name="T72" fmla="*/ 372 h 3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4" h="372">
                  <a:moveTo>
                    <a:pt x="0" y="0"/>
                  </a:moveTo>
                  <a:lnTo>
                    <a:pt x="84" y="2"/>
                  </a:lnTo>
                  <a:lnTo>
                    <a:pt x="168" y="2"/>
                  </a:lnTo>
                  <a:lnTo>
                    <a:pt x="250" y="2"/>
                  </a:lnTo>
                  <a:lnTo>
                    <a:pt x="336" y="2"/>
                  </a:lnTo>
                  <a:lnTo>
                    <a:pt x="336" y="76"/>
                  </a:lnTo>
                  <a:lnTo>
                    <a:pt x="336" y="148"/>
                  </a:lnTo>
                  <a:lnTo>
                    <a:pt x="364" y="148"/>
                  </a:lnTo>
                  <a:lnTo>
                    <a:pt x="364" y="224"/>
                  </a:lnTo>
                  <a:lnTo>
                    <a:pt x="364" y="298"/>
                  </a:lnTo>
                  <a:lnTo>
                    <a:pt x="364" y="372"/>
                  </a:lnTo>
                  <a:lnTo>
                    <a:pt x="310" y="372"/>
                  </a:lnTo>
                  <a:lnTo>
                    <a:pt x="280" y="372"/>
                  </a:lnTo>
                  <a:lnTo>
                    <a:pt x="198" y="372"/>
                  </a:lnTo>
                  <a:lnTo>
                    <a:pt x="114" y="372"/>
                  </a:lnTo>
                  <a:lnTo>
                    <a:pt x="32" y="372"/>
                  </a:lnTo>
                  <a:lnTo>
                    <a:pt x="34" y="298"/>
                  </a:lnTo>
                  <a:lnTo>
                    <a:pt x="34" y="222"/>
                  </a:lnTo>
                  <a:lnTo>
                    <a:pt x="34" y="148"/>
                  </a:lnTo>
                  <a:lnTo>
                    <a:pt x="2" y="148"/>
                  </a:lnTo>
                  <a:lnTo>
                    <a:pt x="0" y="74"/>
                  </a:lnTo>
                  <a:lnTo>
                    <a:pt x="0" y="0"/>
                  </a:lnTo>
                  <a:close/>
                </a:path>
              </a:pathLst>
            </a:custGeom>
            <a:solidFill>
              <a:srgbClr val="FEDFB3"/>
            </a:solidFill>
            <a:ln w="3175" cmpd="sng">
              <a:solidFill>
                <a:srgbClr val="000000"/>
              </a:solidFill>
              <a:round/>
              <a:headEnd/>
              <a:tailEnd/>
            </a:ln>
          </p:spPr>
          <p:txBody>
            <a:bodyPr/>
            <a:lstStyle/>
            <a:p>
              <a:endParaRPr lang="en-US"/>
            </a:p>
          </p:txBody>
        </p:sp>
        <p:sp>
          <p:nvSpPr>
            <p:cNvPr id="118835" name="Freeform 37"/>
            <p:cNvSpPr>
              <a:spLocks/>
            </p:cNvSpPr>
            <p:nvPr/>
          </p:nvSpPr>
          <p:spPr bwMode="auto">
            <a:xfrm>
              <a:off x="3805" y="1560"/>
              <a:ext cx="344" cy="296"/>
            </a:xfrm>
            <a:custGeom>
              <a:avLst/>
              <a:gdLst>
                <a:gd name="T0" fmla="*/ 338 w 344"/>
                <a:gd name="T1" fmla="*/ 0 h 296"/>
                <a:gd name="T2" fmla="*/ 336 w 344"/>
                <a:gd name="T3" fmla="*/ 76 h 296"/>
                <a:gd name="T4" fmla="*/ 336 w 344"/>
                <a:gd name="T5" fmla="*/ 148 h 296"/>
                <a:gd name="T6" fmla="*/ 344 w 344"/>
                <a:gd name="T7" fmla="*/ 148 h 296"/>
                <a:gd name="T8" fmla="*/ 344 w 344"/>
                <a:gd name="T9" fmla="*/ 220 h 296"/>
                <a:gd name="T10" fmla="*/ 344 w 344"/>
                <a:gd name="T11" fmla="*/ 296 h 296"/>
                <a:gd name="T12" fmla="*/ 260 w 344"/>
                <a:gd name="T13" fmla="*/ 294 h 296"/>
                <a:gd name="T14" fmla="*/ 178 w 344"/>
                <a:gd name="T15" fmla="*/ 294 h 296"/>
                <a:gd name="T16" fmla="*/ 94 w 344"/>
                <a:gd name="T17" fmla="*/ 294 h 296"/>
                <a:gd name="T18" fmla="*/ 12 w 344"/>
                <a:gd name="T19" fmla="*/ 294 h 296"/>
                <a:gd name="T20" fmla="*/ 12 w 344"/>
                <a:gd name="T21" fmla="*/ 222 h 296"/>
                <a:gd name="T22" fmla="*/ 12 w 344"/>
                <a:gd name="T23" fmla="*/ 150 h 296"/>
                <a:gd name="T24" fmla="*/ 0 w 344"/>
                <a:gd name="T25" fmla="*/ 148 h 296"/>
                <a:gd name="T26" fmla="*/ 0 w 344"/>
                <a:gd name="T27" fmla="*/ 76 h 296"/>
                <a:gd name="T28" fmla="*/ 0 w 344"/>
                <a:gd name="T29" fmla="*/ 2 h 296"/>
                <a:gd name="T30" fmla="*/ 84 w 344"/>
                <a:gd name="T31" fmla="*/ 0 h 296"/>
                <a:gd name="T32" fmla="*/ 168 w 344"/>
                <a:gd name="T33" fmla="*/ 0 h 296"/>
                <a:gd name="T34" fmla="*/ 252 w 344"/>
                <a:gd name="T35" fmla="*/ 0 h 296"/>
                <a:gd name="T36" fmla="*/ 338 w 344"/>
                <a:gd name="T37" fmla="*/ 0 h 296"/>
                <a:gd name="T38" fmla="*/ 338 w 344"/>
                <a:gd name="T39" fmla="*/ 0 h 2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4"/>
                <a:gd name="T61" fmla="*/ 0 h 296"/>
                <a:gd name="T62" fmla="*/ 344 w 344"/>
                <a:gd name="T63" fmla="*/ 296 h 2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4" h="296">
                  <a:moveTo>
                    <a:pt x="338" y="0"/>
                  </a:moveTo>
                  <a:lnTo>
                    <a:pt x="336" y="76"/>
                  </a:lnTo>
                  <a:lnTo>
                    <a:pt x="336" y="148"/>
                  </a:lnTo>
                  <a:lnTo>
                    <a:pt x="344" y="148"/>
                  </a:lnTo>
                  <a:lnTo>
                    <a:pt x="344" y="220"/>
                  </a:lnTo>
                  <a:lnTo>
                    <a:pt x="344" y="296"/>
                  </a:lnTo>
                  <a:lnTo>
                    <a:pt x="260" y="294"/>
                  </a:lnTo>
                  <a:lnTo>
                    <a:pt x="178" y="294"/>
                  </a:lnTo>
                  <a:lnTo>
                    <a:pt x="94" y="294"/>
                  </a:lnTo>
                  <a:lnTo>
                    <a:pt x="12" y="294"/>
                  </a:lnTo>
                  <a:lnTo>
                    <a:pt x="12" y="222"/>
                  </a:lnTo>
                  <a:lnTo>
                    <a:pt x="12" y="150"/>
                  </a:lnTo>
                  <a:lnTo>
                    <a:pt x="0" y="148"/>
                  </a:lnTo>
                  <a:lnTo>
                    <a:pt x="0" y="76"/>
                  </a:lnTo>
                  <a:lnTo>
                    <a:pt x="0" y="2"/>
                  </a:lnTo>
                  <a:lnTo>
                    <a:pt x="84" y="0"/>
                  </a:lnTo>
                  <a:lnTo>
                    <a:pt x="168" y="0"/>
                  </a:lnTo>
                  <a:lnTo>
                    <a:pt x="252" y="0"/>
                  </a:lnTo>
                  <a:lnTo>
                    <a:pt x="338" y="0"/>
                  </a:lnTo>
                  <a:close/>
                </a:path>
              </a:pathLst>
            </a:custGeom>
            <a:solidFill>
              <a:srgbClr val="FDCDB8"/>
            </a:solidFill>
            <a:ln w="3175" cmpd="sng">
              <a:solidFill>
                <a:srgbClr val="000000"/>
              </a:solidFill>
              <a:round/>
              <a:headEnd/>
              <a:tailEnd/>
            </a:ln>
          </p:spPr>
          <p:txBody>
            <a:bodyPr/>
            <a:lstStyle/>
            <a:p>
              <a:endParaRPr lang="en-US"/>
            </a:p>
          </p:txBody>
        </p:sp>
        <p:sp>
          <p:nvSpPr>
            <p:cNvPr id="118836" name="Freeform 38"/>
            <p:cNvSpPr>
              <a:spLocks/>
            </p:cNvSpPr>
            <p:nvPr/>
          </p:nvSpPr>
          <p:spPr bwMode="auto">
            <a:xfrm>
              <a:off x="3469" y="1562"/>
              <a:ext cx="348" cy="292"/>
            </a:xfrm>
            <a:custGeom>
              <a:avLst/>
              <a:gdLst>
                <a:gd name="T0" fmla="*/ 0 w 348"/>
                <a:gd name="T1" fmla="*/ 0 h 292"/>
                <a:gd name="T2" fmla="*/ 82 w 348"/>
                <a:gd name="T3" fmla="*/ 0 h 292"/>
                <a:gd name="T4" fmla="*/ 168 w 348"/>
                <a:gd name="T5" fmla="*/ 0 h 292"/>
                <a:gd name="T6" fmla="*/ 252 w 348"/>
                <a:gd name="T7" fmla="*/ 0 h 292"/>
                <a:gd name="T8" fmla="*/ 336 w 348"/>
                <a:gd name="T9" fmla="*/ 0 h 292"/>
                <a:gd name="T10" fmla="*/ 336 w 348"/>
                <a:gd name="T11" fmla="*/ 74 h 292"/>
                <a:gd name="T12" fmla="*/ 336 w 348"/>
                <a:gd name="T13" fmla="*/ 146 h 292"/>
                <a:gd name="T14" fmla="*/ 348 w 348"/>
                <a:gd name="T15" fmla="*/ 148 h 292"/>
                <a:gd name="T16" fmla="*/ 348 w 348"/>
                <a:gd name="T17" fmla="*/ 220 h 292"/>
                <a:gd name="T18" fmla="*/ 348 w 348"/>
                <a:gd name="T19" fmla="*/ 292 h 292"/>
                <a:gd name="T20" fmla="*/ 266 w 348"/>
                <a:gd name="T21" fmla="*/ 292 h 292"/>
                <a:gd name="T22" fmla="*/ 182 w 348"/>
                <a:gd name="T23" fmla="*/ 292 h 292"/>
                <a:gd name="T24" fmla="*/ 98 w 348"/>
                <a:gd name="T25" fmla="*/ 292 h 292"/>
                <a:gd name="T26" fmla="*/ 14 w 348"/>
                <a:gd name="T27" fmla="*/ 292 h 292"/>
                <a:gd name="T28" fmla="*/ 14 w 348"/>
                <a:gd name="T29" fmla="*/ 146 h 292"/>
                <a:gd name="T30" fmla="*/ 0 w 348"/>
                <a:gd name="T31" fmla="*/ 146 h 292"/>
                <a:gd name="T32" fmla="*/ 0 w 348"/>
                <a:gd name="T33" fmla="*/ 72 h 292"/>
                <a:gd name="T34" fmla="*/ 0 w 348"/>
                <a:gd name="T35" fmla="*/ 0 h 292"/>
                <a:gd name="T36" fmla="*/ 0 w 348"/>
                <a:gd name="T37" fmla="*/ 0 h 2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292"/>
                <a:gd name="T59" fmla="*/ 348 w 348"/>
                <a:gd name="T60" fmla="*/ 292 h 2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292">
                  <a:moveTo>
                    <a:pt x="0" y="0"/>
                  </a:moveTo>
                  <a:lnTo>
                    <a:pt x="82" y="0"/>
                  </a:lnTo>
                  <a:lnTo>
                    <a:pt x="168" y="0"/>
                  </a:lnTo>
                  <a:lnTo>
                    <a:pt x="252" y="0"/>
                  </a:lnTo>
                  <a:lnTo>
                    <a:pt x="336" y="0"/>
                  </a:lnTo>
                  <a:lnTo>
                    <a:pt x="336" y="74"/>
                  </a:lnTo>
                  <a:lnTo>
                    <a:pt x="336" y="146"/>
                  </a:lnTo>
                  <a:lnTo>
                    <a:pt x="348" y="148"/>
                  </a:lnTo>
                  <a:lnTo>
                    <a:pt x="348" y="220"/>
                  </a:lnTo>
                  <a:lnTo>
                    <a:pt x="348" y="292"/>
                  </a:lnTo>
                  <a:lnTo>
                    <a:pt x="266" y="292"/>
                  </a:lnTo>
                  <a:lnTo>
                    <a:pt x="182" y="292"/>
                  </a:lnTo>
                  <a:lnTo>
                    <a:pt x="98" y="292"/>
                  </a:lnTo>
                  <a:lnTo>
                    <a:pt x="14" y="292"/>
                  </a:lnTo>
                  <a:lnTo>
                    <a:pt x="14" y="146"/>
                  </a:lnTo>
                  <a:lnTo>
                    <a:pt x="0" y="146"/>
                  </a:lnTo>
                  <a:lnTo>
                    <a:pt x="0" y="72"/>
                  </a:lnTo>
                  <a:lnTo>
                    <a:pt x="0" y="0"/>
                  </a:lnTo>
                  <a:close/>
                </a:path>
              </a:pathLst>
            </a:custGeom>
            <a:solidFill>
              <a:srgbClr val="FEDFB3"/>
            </a:solidFill>
            <a:ln w="3175" cmpd="sng">
              <a:solidFill>
                <a:srgbClr val="000000"/>
              </a:solidFill>
              <a:round/>
              <a:headEnd/>
              <a:tailEnd/>
            </a:ln>
          </p:spPr>
          <p:txBody>
            <a:bodyPr/>
            <a:lstStyle/>
            <a:p>
              <a:endParaRPr lang="en-US"/>
            </a:p>
          </p:txBody>
        </p:sp>
        <p:sp>
          <p:nvSpPr>
            <p:cNvPr id="118837" name="Freeform 39"/>
            <p:cNvSpPr>
              <a:spLocks/>
            </p:cNvSpPr>
            <p:nvPr/>
          </p:nvSpPr>
          <p:spPr bwMode="auto">
            <a:xfrm>
              <a:off x="670" y="1628"/>
              <a:ext cx="590" cy="300"/>
            </a:xfrm>
            <a:custGeom>
              <a:avLst/>
              <a:gdLst>
                <a:gd name="T0" fmla="*/ 538 w 590"/>
                <a:gd name="T1" fmla="*/ 2 h 300"/>
                <a:gd name="T2" fmla="*/ 538 w 590"/>
                <a:gd name="T3" fmla="*/ 74 h 300"/>
                <a:gd name="T4" fmla="*/ 590 w 590"/>
                <a:gd name="T5" fmla="*/ 152 h 300"/>
                <a:gd name="T6" fmla="*/ 588 w 590"/>
                <a:gd name="T7" fmla="*/ 228 h 300"/>
                <a:gd name="T8" fmla="*/ 506 w 590"/>
                <a:gd name="T9" fmla="*/ 300 h 300"/>
                <a:gd name="T10" fmla="*/ 366 w 590"/>
                <a:gd name="T11" fmla="*/ 298 h 300"/>
                <a:gd name="T12" fmla="*/ 256 w 590"/>
                <a:gd name="T13" fmla="*/ 298 h 300"/>
                <a:gd name="T14" fmla="*/ 132 w 590"/>
                <a:gd name="T15" fmla="*/ 296 h 300"/>
                <a:gd name="T16" fmla="*/ 102 w 590"/>
                <a:gd name="T17" fmla="*/ 294 h 300"/>
                <a:gd name="T18" fmla="*/ 106 w 590"/>
                <a:gd name="T19" fmla="*/ 292 h 300"/>
                <a:gd name="T20" fmla="*/ 112 w 590"/>
                <a:gd name="T21" fmla="*/ 290 h 300"/>
                <a:gd name="T22" fmla="*/ 118 w 590"/>
                <a:gd name="T23" fmla="*/ 286 h 300"/>
                <a:gd name="T24" fmla="*/ 120 w 590"/>
                <a:gd name="T25" fmla="*/ 282 h 300"/>
                <a:gd name="T26" fmla="*/ 120 w 590"/>
                <a:gd name="T27" fmla="*/ 276 h 300"/>
                <a:gd name="T28" fmla="*/ 116 w 590"/>
                <a:gd name="T29" fmla="*/ 270 h 300"/>
                <a:gd name="T30" fmla="*/ 114 w 590"/>
                <a:gd name="T31" fmla="*/ 264 h 300"/>
                <a:gd name="T32" fmla="*/ 116 w 590"/>
                <a:gd name="T33" fmla="*/ 260 h 300"/>
                <a:gd name="T34" fmla="*/ 118 w 590"/>
                <a:gd name="T35" fmla="*/ 254 h 300"/>
                <a:gd name="T36" fmla="*/ 120 w 590"/>
                <a:gd name="T37" fmla="*/ 248 h 300"/>
                <a:gd name="T38" fmla="*/ 118 w 590"/>
                <a:gd name="T39" fmla="*/ 242 h 300"/>
                <a:gd name="T40" fmla="*/ 116 w 590"/>
                <a:gd name="T41" fmla="*/ 240 h 300"/>
                <a:gd name="T42" fmla="*/ 110 w 590"/>
                <a:gd name="T43" fmla="*/ 236 h 300"/>
                <a:gd name="T44" fmla="*/ 102 w 590"/>
                <a:gd name="T45" fmla="*/ 232 h 300"/>
                <a:gd name="T46" fmla="*/ 96 w 590"/>
                <a:gd name="T47" fmla="*/ 228 h 300"/>
                <a:gd name="T48" fmla="*/ 92 w 590"/>
                <a:gd name="T49" fmla="*/ 220 h 300"/>
                <a:gd name="T50" fmla="*/ 86 w 590"/>
                <a:gd name="T51" fmla="*/ 210 h 300"/>
                <a:gd name="T52" fmla="*/ 82 w 590"/>
                <a:gd name="T53" fmla="*/ 202 h 300"/>
                <a:gd name="T54" fmla="*/ 78 w 590"/>
                <a:gd name="T55" fmla="*/ 196 h 300"/>
                <a:gd name="T56" fmla="*/ 72 w 590"/>
                <a:gd name="T57" fmla="*/ 192 h 300"/>
                <a:gd name="T58" fmla="*/ 66 w 590"/>
                <a:gd name="T59" fmla="*/ 188 h 300"/>
                <a:gd name="T60" fmla="*/ 60 w 590"/>
                <a:gd name="T61" fmla="*/ 186 h 300"/>
                <a:gd name="T62" fmla="*/ 52 w 590"/>
                <a:gd name="T63" fmla="*/ 182 h 300"/>
                <a:gd name="T64" fmla="*/ 52 w 590"/>
                <a:gd name="T65" fmla="*/ 174 h 300"/>
                <a:gd name="T66" fmla="*/ 56 w 590"/>
                <a:gd name="T67" fmla="*/ 170 h 300"/>
                <a:gd name="T68" fmla="*/ 62 w 590"/>
                <a:gd name="T69" fmla="*/ 164 h 300"/>
                <a:gd name="T70" fmla="*/ 66 w 590"/>
                <a:gd name="T71" fmla="*/ 160 h 300"/>
                <a:gd name="T72" fmla="*/ 66 w 590"/>
                <a:gd name="T73" fmla="*/ 154 h 300"/>
                <a:gd name="T74" fmla="*/ 64 w 590"/>
                <a:gd name="T75" fmla="*/ 148 h 300"/>
                <a:gd name="T76" fmla="*/ 62 w 590"/>
                <a:gd name="T77" fmla="*/ 142 h 300"/>
                <a:gd name="T78" fmla="*/ 62 w 590"/>
                <a:gd name="T79" fmla="*/ 134 h 300"/>
                <a:gd name="T80" fmla="*/ 64 w 590"/>
                <a:gd name="T81" fmla="*/ 126 h 300"/>
                <a:gd name="T82" fmla="*/ 70 w 590"/>
                <a:gd name="T83" fmla="*/ 120 h 300"/>
                <a:gd name="T84" fmla="*/ 76 w 590"/>
                <a:gd name="T85" fmla="*/ 114 h 300"/>
                <a:gd name="T86" fmla="*/ 82 w 590"/>
                <a:gd name="T87" fmla="*/ 106 h 300"/>
                <a:gd name="T88" fmla="*/ 84 w 590"/>
                <a:gd name="T89" fmla="*/ 94 h 300"/>
                <a:gd name="T90" fmla="*/ 82 w 590"/>
                <a:gd name="T91" fmla="*/ 78 h 300"/>
                <a:gd name="T92" fmla="*/ 76 w 590"/>
                <a:gd name="T93" fmla="*/ 68 h 300"/>
                <a:gd name="T94" fmla="*/ 64 w 590"/>
                <a:gd name="T95" fmla="*/ 62 h 300"/>
                <a:gd name="T96" fmla="*/ 46 w 590"/>
                <a:gd name="T97" fmla="*/ 62 h 300"/>
                <a:gd name="T98" fmla="*/ 34 w 590"/>
                <a:gd name="T99" fmla="*/ 62 h 300"/>
                <a:gd name="T100" fmla="*/ 22 w 590"/>
                <a:gd name="T101" fmla="*/ 60 h 300"/>
                <a:gd name="T102" fmla="*/ 16 w 590"/>
                <a:gd name="T103" fmla="*/ 56 h 300"/>
                <a:gd name="T104" fmla="*/ 18 w 590"/>
                <a:gd name="T105" fmla="*/ 50 h 300"/>
                <a:gd name="T106" fmla="*/ 16 w 590"/>
                <a:gd name="T107" fmla="*/ 44 h 300"/>
                <a:gd name="T108" fmla="*/ 8 w 590"/>
                <a:gd name="T109" fmla="*/ 44 h 300"/>
                <a:gd name="T110" fmla="*/ 4 w 590"/>
                <a:gd name="T111" fmla="*/ 36 h 300"/>
                <a:gd name="T112" fmla="*/ 16 w 590"/>
                <a:gd name="T113" fmla="*/ 28 h 300"/>
                <a:gd name="T114" fmla="*/ 16 w 590"/>
                <a:gd name="T115" fmla="*/ 12 h 300"/>
                <a:gd name="T116" fmla="*/ 10 w 590"/>
                <a:gd name="T117" fmla="*/ 2 h 300"/>
                <a:gd name="T118" fmla="*/ 0 w 590"/>
                <a:gd name="T119" fmla="*/ 0 h 300"/>
                <a:gd name="T120" fmla="*/ 90 w 590"/>
                <a:gd name="T121" fmla="*/ 0 h 300"/>
                <a:gd name="T122" fmla="*/ 284 w 590"/>
                <a:gd name="T123" fmla="*/ 2 h 300"/>
                <a:gd name="T124" fmla="*/ 454 w 590"/>
                <a:gd name="T125" fmla="*/ 2 h 3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0"/>
                <a:gd name="T190" fmla="*/ 0 h 300"/>
                <a:gd name="T191" fmla="*/ 590 w 590"/>
                <a:gd name="T192" fmla="*/ 300 h 3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0" h="300">
                  <a:moveTo>
                    <a:pt x="454" y="2"/>
                  </a:moveTo>
                  <a:lnTo>
                    <a:pt x="538" y="2"/>
                  </a:lnTo>
                  <a:lnTo>
                    <a:pt x="538" y="34"/>
                  </a:lnTo>
                  <a:lnTo>
                    <a:pt x="538" y="74"/>
                  </a:lnTo>
                  <a:lnTo>
                    <a:pt x="588" y="76"/>
                  </a:lnTo>
                  <a:lnTo>
                    <a:pt x="590" y="152"/>
                  </a:lnTo>
                  <a:lnTo>
                    <a:pt x="588" y="168"/>
                  </a:lnTo>
                  <a:lnTo>
                    <a:pt x="588" y="228"/>
                  </a:lnTo>
                  <a:lnTo>
                    <a:pt x="588" y="300"/>
                  </a:lnTo>
                  <a:lnTo>
                    <a:pt x="506" y="300"/>
                  </a:lnTo>
                  <a:lnTo>
                    <a:pt x="422" y="300"/>
                  </a:lnTo>
                  <a:lnTo>
                    <a:pt x="366" y="298"/>
                  </a:lnTo>
                  <a:lnTo>
                    <a:pt x="340" y="298"/>
                  </a:lnTo>
                  <a:lnTo>
                    <a:pt x="256" y="298"/>
                  </a:lnTo>
                  <a:lnTo>
                    <a:pt x="174" y="296"/>
                  </a:lnTo>
                  <a:lnTo>
                    <a:pt x="132" y="296"/>
                  </a:lnTo>
                  <a:lnTo>
                    <a:pt x="100" y="296"/>
                  </a:lnTo>
                  <a:lnTo>
                    <a:pt x="102" y="294"/>
                  </a:lnTo>
                  <a:lnTo>
                    <a:pt x="104" y="294"/>
                  </a:lnTo>
                  <a:lnTo>
                    <a:pt x="106" y="292"/>
                  </a:lnTo>
                  <a:lnTo>
                    <a:pt x="110" y="292"/>
                  </a:lnTo>
                  <a:lnTo>
                    <a:pt x="112" y="290"/>
                  </a:lnTo>
                  <a:lnTo>
                    <a:pt x="116" y="290"/>
                  </a:lnTo>
                  <a:lnTo>
                    <a:pt x="118" y="286"/>
                  </a:lnTo>
                  <a:lnTo>
                    <a:pt x="120" y="284"/>
                  </a:lnTo>
                  <a:lnTo>
                    <a:pt x="120" y="282"/>
                  </a:lnTo>
                  <a:lnTo>
                    <a:pt x="120" y="278"/>
                  </a:lnTo>
                  <a:lnTo>
                    <a:pt x="120" y="276"/>
                  </a:lnTo>
                  <a:lnTo>
                    <a:pt x="118" y="272"/>
                  </a:lnTo>
                  <a:lnTo>
                    <a:pt x="116" y="270"/>
                  </a:lnTo>
                  <a:lnTo>
                    <a:pt x="114" y="268"/>
                  </a:lnTo>
                  <a:lnTo>
                    <a:pt x="114" y="264"/>
                  </a:lnTo>
                  <a:lnTo>
                    <a:pt x="114" y="262"/>
                  </a:lnTo>
                  <a:lnTo>
                    <a:pt x="116" y="260"/>
                  </a:lnTo>
                  <a:lnTo>
                    <a:pt x="116" y="256"/>
                  </a:lnTo>
                  <a:lnTo>
                    <a:pt x="118" y="254"/>
                  </a:lnTo>
                  <a:lnTo>
                    <a:pt x="120" y="250"/>
                  </a:lnTo>
                  <a:lnTo>
                    <a:pt x="120" y="248"/>
                  </a:lnTo>
                  <a:lnTo>
                    <a:pt x="120" y="246"/>
                  </a:lnTo>
                  <a:lnTo>
                    <a:pt x="118" y="242"/>
                  </a:lnTo>
                  <a:lnTo>
                    <a:pt x="116" y="242"/>
                  </a:lnTo>
                  <a:lnTo>
                    <a:pt x="116" y="240"/>
                  </a:lnTo>
                  <a:lnTo>
                    <a:pt x="114" y="238"/>
                  </a:lnTo>
                  <a:lnTo>
                    <a:pt x="110" y="236"/>
                  </a:lnTo>
                  <a:lnTo>
                    <a:pt x="106" y="234"/>
                  </a:lnTo>
                  <a:lnTo>
                    <a:pt x="102" y="232"/>
                  </a:lnTo>
                  <a:lnTo>
                    <a:pt x="98" y="230"/>
                  </a:lnTo>
                  <a:lnTo>
                    <a:pt x="96" y="228"/>
                  </a:lnTo>
                  <a:lnTo>
                    <a:pt x="94" y="224"/>
                  </a:lnTo>
                  <a:lnTo>
                    <a:pt x="92" y="220"/>
                  </a:lnTo>
                  <a:lnTo>
                    <a:pt x="90" y="216"/>
                  </a:lnTo>
                  <a:lnTo>
                    <a:pt x="86" y="210"/>
                  </a:lnTo>
                  <a:lnTo>
                    <a:pt x="84" y="206"/>
                  </a:lnTo>
                  <a:lnTo>
                    <a:pt x="82" y="202"/>
                  </a:lnTo>
                  <a:lnTo>
                    <a:pt x="80" y="200"/>
                  </a:lnTo>
                  <a:lnTo>
                    <a:pt x="78" y="196"/>
                  </a:lnTo>
                  <a:lnTo>
                    <a:pt x="74" y="194"/>
                  </a:lnTo>
                  <a:lnTo>
                    <a:pt x="72" y="192"/>
                  </a:lnTo>
                  <a:lnTo>
                    <a:pt x="68" y="190"/>
                  </a:lnTo>
                  <a:lnTo>
                    <a:pt x="66" y="188"/>
                  </a:lnTo>
                  <a:lnTo>
                    <a:pt x="62" y="186"/>
                  </a:lnTo>
                  <a:lnTo>
                    <a:pt x="60" y="186"/>
                  </a:lnTo>
                  <a:lnTo>
                    <a:pt x="56" y="184"/>
                  </a:lnTo>
                  <a:lnTo>
                    <a:pt x="52" y="182"/>
                  </a:lnTo>
                  <a:lnTo>
                    <a:pt x="52" y="178"/>
                  </a:lnTo>
                  <a:lnTo>
                    <a:pt x="52" y="174"/>
                  </a:lnTo>
                  <a:lnTo>
                    <a:pt x="54" y="172"/>
                  </a:lnTo>
                  <a:lnTo>
                    <a:pt x="56" y="170"/>
                  </a:lnTo>
                  <a:lnTo>
                    <a:pt x="60" y="166"/>
                  </a:lnTo>
                  <a:lnTo>
                    <a:pt x="62" y="164"/>
                  </a:lnTo>
                  <a:lnTo>
                    <a:pt x="64" y="164"/>
                  </a:lnTo>
                  <a:lnTo>
                    <a:pt x="66" y="160"/>
                  </a:lnTo>
                  <a:lnTo>
                    <a:pt x="66" y="158"/>
                  </a:lnTo>
                  <a:lnTo>
                    <a:pt x="66" y="154"/>
                  </a:lnTo>
                  <a:lnTo>
                    <a:pt x="64" y="152"/>
                  </a:lnTo>
                  <a:lnTo>
                    <a:pt x="64" y="148"/>
                  </a:lnTo>
                  <a:lnTo>
                    <a:pt x="62" y="144"/>
                  </a:lnTo>
                  <a:lnTo>
                    <a:pt x="62" y="142"/>
                  </a:lnTo>
                  <a:lnTo>
                    <a:pt x="62" y="138"/>
                  </a:lnTo>
                  <a:lnTo>
                    <a:pt x="62" y="134"/>
                  </a:lnTo>
                  <a:lnTo>
                    <a:pt x="64" y="128"/>
                  </a:lnTo>
                  <a:lnTo>
                    <a:pt x="64" y="126"/>
                  </a:lnTo>
                  <a:lnTo>
                    <a:pt x="66" y="124"/>
                  </a:lnTo>
                  <a:lnTo>
                    <a:pt x="70" y="120"/>
                  </a:lnTo>
                  <a:lnTo>
                    <a:pt x="72" y="118"/>
                  </a:lnTo>
                  <a:lnTo>
                    <a:pt x="76" y="114"/>
                  </a:lnTo>
                  <a:lnTo>
                    <a:pt x="80" y="110"/>
                  </a:lnTo>
                  <a:lnTo>
                    <a:pt x="82" y="106"/>
                  </a:lnTo>
                  <a:lnTo>
                    <a:pt x="84" y="100"/>
                  </a:lnTo>
                  <a:lnTo>
                    <a:pt x="84" y="94"/>
                  </a:lnTo>
                  <a:lnTo>
                    <a:pt x="84" y="84"/>
                  </a:lnTo>
                  <a:lnTo>
                    <a:pt x="82" y="78"/>
                  </a:lnTo>
                  <a:lnTo>
                    <a:pt x="80" y="72"/>
                  </a:lnTo>
                  <a:lnTo>
                    <a:pt x="76" y="68"/>
                  </a:lnTo>
                  <a:lnTo>
                    <a:pt x="70" y="64"/>
                  </a:lnTo>
                  <a:lnTo>
                    <a:pt x="64" y="62"/>
                  </a:lnTo>
                  <a:lnTo>
                    <a:pt x="56" y="60"/>
                  </a:lnTo>
                  <a:lnTo>
                    <a:pt x="46" y="62"/>
                  </a:lnTo>
                  <a:lnTo>
                    <a:pt x="36" y="62"/>
                  </a:lnTo>
                  <a:lnTo>
                    <a:pt x="34" y="62"/>
                  </a:lnTo>
                  <a:lnTo>
                    <a:pt x="28" y="62"/>
                  </a:lnTo>
                  <a:lnTo>
                    <a:pt x="22" y="60"/>
                  </a:lnTo>
                  <a:lnTo>
                    <a:pt x="18" y="58"/>
                  </a:lnTo>
                  <a:lnTo>
                    <a:pt x="16" y="56"/>
                  </a:lnTo>
                  <a:lnTo>
                    <a:pt x="16" y="52"/>
                  </a:lnTo>
                  <a:lnTo>
                    <a:pt x="18" y="50"/>
                  </a:lnTo>
                  <a:lnTo>
                    <a:pt x="18" y="48"/>
                  </a:lnTo>
                  <a:lnTo>
                    <a:pt x="16" y="44"/>
                  </a:lnTo>
                  <a:lnTo>
                    <a:pt x="10" y="44"/>
                  </a:lnTo>
                  <a:lnTo>
                    <a:pt x="8" y="44"/>
                  </a:lnTo>
                  <a:lnTo>
                    <a:pt x="6" y="42"/>
                  </a:lnTo>
                  <a:lnTo>
                    <a:pt x="4" y="36"/>
                  </a:lnTo>
                  <a:lnTo>
                    <a:pt x="14" y="32"/>
                  </a:lnTo>
                  <a:lnTo>
                    <a:pt x="16" y="28"/>
                  </a:lnTo>
                  <a:lnTo>
                    <a:pt x="16" y="26"/>
                  </a:lnTo>
                  <a:lnTo>
                    <a:pt x="16" y="12"/>
                  </a:lnTo>
                  <a:lnTo>
                    <a:pt x="14" y="6"/>
                  </a:lnTo>
                  <a:lnTo>
                    <a:pt x="10" y="2"/>
                  </a:lnTo>
                  <a:lnTo>
                    <a:pt x="2" y="4"/>
                  </a:lnTo>
                  <a:lnTo>
                    <a:pt x="0" y="0"/>
                  </a:lnTo>
                  <a:lnTo>
                    <a:pt x="34" y="0"/>
                  </a:lnTo>
                  <a:lnTo>
                    <a:pt x="90" y="0"/>
                  </a:lnTo>
                  <a:lnTo>
                    <a:pt x="200" y="2"/>
                  </a:lnTo>
                  <a:lnTo>
                    <a:pt x="284" y="2"/>
                  </a:lnTo>
                  <a:lnTo>
                    <a:pt x="454" y="2"/>
                  </a:lnTo>
                  <a:close/>
                </a:path>
              </a:pathLst>
            </a:custGeom>
            <a:solidFill>
              <a:srgbClr val="FEDFB3"/>
            </a:solidFill>
            <a:ln w="3175" cmpd="sng">
              <a:solidFill>
                <a:srgbClr val="000000"/>
              </a:solidFill>
              <a:round/>
              <a:headEnd/>
              <a:tailEnd/>
            </a:ln>
          </p:spPr>
          <p:txBody>
            <a:bodyPr/>
            <a:lstStyle/>
            <a:p>
              <a:endParaRPr lang="en-US"/>
            </a:p>
          </p:txBody>
        </p:sp>
        <p:sp>
          <p:nvSpPr>
            <p:cNvPr id="118838" name="Freeform 40"/>
            <p:cNvSpPr>
              <a:spLocks/>
            </p:cNvSpPr>
            <p:nvPr/>
          </p:nvSpPr>
          <p:spPr bwMode="auto">
            <a:xfrm>
              <a:off x="1458" y="1630"/>
              <a:ext cx="378" cy="300"/>
            </a:xfrm>
            <a:custGeom>
              <a:avLst/>
              <a:gdLst>
                <a:gd name="T0" fmla="*/ 0 w 378"/>
                <a:gd name="T1" fmla="*/ 0 h 300"/>
                <a:gd name="T2" fmla="*/ 84 w 378"/>
                <a:gd name="T3" fmla="*/ 0 h 300"/>
                <a:gd name="T4" fmla="*/ 168 w 378"/>
                <a:gd name="T5" fmla="*/ 0 h 300"/>
                <a:gd name="T6" fmla="*/ 252 w 378"/>
                <a:gd name="T7" fmla="*/ 0 h 300"/>
                <a:gd name="T8" fmla="*/ 336 w 378"/>
                <a:gd name="T9" fmla="*/ 0 h 300"/>
                <a:gd name="T10" fmla="*/ 336 w 378"/>
                <a:gd name="T11" fmla="*/ 74 h 300"/>
                <a:gd name="T12" fmla="*/ 378 w 378"/>
                <a:gd name="T13" fmla="*/ 74 h 300"/>
                <a:gd name="T14" fmla="*/ 376 w 378"/>
                <a:gd name="T15" fmla="*/ 150 h 300"/>
                <a:gd name="T16" fmla="*/ 376 w 378"/>
                <a:gd name="T17" fmla="*/ 226 h 300"/>
                <a:gd name="T18" fmla="*/ 374 w 378"/>
                <a:gd name="T19" fmla="*/ 300 h 300"/>
                <a:gd name="T20" fmla="*/ 292 w 378"/>
                <a:gd name="T21" fmla="*/ 298 h 300"/>
                <a:gd name="T22" fmla="*/ 266 w 378"/>
                <a:gd name="T23" fmla="*/ 298 h 300"/>
                <a:gd name="T24" fmla="*/ 210 w 378"/>
                <a:gd name="T25" fmla="*/ 298 h 300"/>
                <a:gd name="T26" fmla="*/ 128 w 378"/>
                <a:gd name="T27" fmla="*/ 300 h 300"/>
                <a:gd name="T28" fmla="*/ 46 w 378"/>
                <a:gd name="T29" fmla="*/ 298 h 300"/>
                <a:gd name="T30" fmla="*/ 48 w 378"/>
                <a:gd name="T31" fmla="*/ 224 h 300"/>
                <a:gd name="T32" fmla="*/ 48 w 378"/>
                <a:gd name="T33" fmla="*/ 150 h 300"/>
                <a:gd name="T34" fmla="*/ 48 w 378"/>
                <a:gd name="T35" fmla="*/ 74 h 300"/>
                <a:gd name="T36" fmla="*/ 2 w 378"/>
                <a:gd name="T37" fmla="*/ 74 h 300"/>
                <a:gd name="T38" fmla="*/ 0 w 378"/>
                <a:gd name="T39" fmla="*/ 0 h 300"/>
                <a:gd name="T40" fmla="*/ 0 w 378"/>
                <a:gd name="T41" fmla="*/ 0 h 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8"/>
                <a:gd name="T64" fmla="*/ 0 h 300"/>
                <a:gd name="T65" fmla="*/ 378 w 378"/>
                <a:gd name="T66" fmla="*/ 300 h 3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8" h="300">
                  <a:moveTo>
                    <a:pt x="0" y="0"/>
                  </a:moveTo>
                  <a:lnTo>
                    <a:pt x="84" y="0"/>
                  </a:lnTo>
                  <a:lnTo>
                    <a:pt x="168" y="0"/>
                  </a:lnTo>
                  <a:lnTo>
                    <a:pt x="252" y="0"/>
                  </a:lnTo>
                  <a:lnTo>
                    <a:pt x="336" y="0"/>
                  </a:lnTo>
                  <a:lnTo>
                    <a:pt x="336" y="74"/>
                  </a:lnTo>
                  <a:lnTo>
                    <a:pt x="378" y="74"/>
                  </a:lnTo>
                  <a:lnTo>
                    <a:pt x="376" y="150"/>
                  </a:lnTo>
                  <a:lnTo>
                    <a:pt x="376" y="226"/>
                  </a:lnTo>
                  <a:lnTo>
                    <a:pt x="374" y="300"/>
                  </a:lnTo>
                  <a:lnTo>
                    <a:pt x="292" y="298"/>
                  </a:lnTo>
                  <a:lnTo>
                    <a:pt x="266" y="298"/>
                  </a:lnTo>
                  <a:lnTo>
                    <a:pt x="210" y="298"/>
                  </a:lnTo>
                  <a:lnTo>
                    <a:pt x="128" y="300"/>
                  </a:lnTo>
                  <a:lnTo>
                    <a:pt x="46" y="298"/>
                  </a:lnTo>
                  <a:lnTo>
                    <a:pt x="48" y="224"/>
                  </a:lnTo>
                  <a:lnTo>
                    <a:pt x="48" y="150"/>
                  </a:lnTo>
                  <a:lnTo>
                    <a:pt x="48" y="74"/>
                  </a:lnTo>
                  <a:lnTo>
                    <a:pt x="2" y="74"/>
                  </a:lnTo>
                  <a:lnTo>
                    <a:pt x="0" y="0"/>
                  </a:lnTo>
                  <a:close/>
                </a:path>
              </a:pathLst>
            </a:custGeom>
            <a:solidFill>
              <a:srgbClr val="FEDFB3"/>
            </a:solidFill>
            <a:ln w="3175" cmpd="sng">
              <a:solidFill>
                <a:srgbClr val="000000"/>
              </a:solidFill>
              <a:round/>
              <a:headEnd/>
              <a:tailEnd/>
            </a:ln>
          </p:spPr>
          <p:txBody>
            <a:bodyPr/>
            <a:lstStyle/>
            <a:p>
              <a:endParaRPr lang="en-US"/>
            </a:p>
          </p:txBody>
        </p:sp>
        <p:sp>
          <p:nvSpPr>
            <p:cNvPr id="118839" name="Freeform 41"/>
            <p:cNvSpPr>
              <a:spLocks/>
            </p:cNvSpPr>
            <p:nvPr/>
          </p:nvSpPr>
          <p:spPr bwMode="auto">
            <a:xfrm>
              <a:off x="1208" y="1630"/>
              <a:ext cx="298" cy="300"/>
            </a:xfrm>
            <a:custGeom>
              <a:avLst/>
              <a:gdLst>
                <a:gd name="T0" fmla="*/ 250 w 298"/>
                <a:gd name="T1" fmla="*/ 0 h 300"/>
                <a:gd name="T2" fmla="*/ 252 w 298"/>
                <a:gd name="T3" fmla="*/ 74 h 300"/>
                <a:gd name="T4" fmla="*/ 298 w 298"/>
                <a:gd name="T5" fmla="*/ 74 h 300"/>
                <a:gd name="T6" fmla="*/ 298 w 298"/>
                <a:gd name="T7" fmla="*/ 150 h 300"/>
                <a:gd name="T8" fmla="*/ 298 w 298"/>
                <a:gd name="T9" fmla="*/ 224 h 300"/>
                <a:gd name="T10" fmla="*/ 296 w 298"/>
                <a:gd name="T11" fmla="*/ 298 h 300"/>
                <a:gd name="T12" fmla="*/ 214 w 298"/>
                <a:gd name="T13" fmla="*/ 300 h 300"/>
                <a:gd name="T14" fmla="*/ 132 w 298"/>
                <a:gd name="T15" fmla="*/ 300 h 300"/>
                <a:gd name="T16" fmla="*/ 50 w 298"/>
                <a:gd name="T17" fmla="*/ 298 h 300"/>
                <a:gd name="T18" fmla="*/ 50 w 298"/>
                <a:gd name="T19" fmla="*/ 226 h 300"/>
                <a:gd name="T20" fmla="*/ 50 w 298"/>
                <a:gd name="T21" fmla="*/ 166 h 300"/>
                <a:gd name="T22" fmla="*/ 52 w 298"/>
                <a:gd name="T23" fmla="*/ 150 h 300"/>
                <a:gd name="T24" fmla="*/ 50 w 298"/>
                <a:gd name="T25" fmla="*/ 74 h 300"/>
                <a:gd name="T26" fmla="*/ 0 w 298"/>
                <a:gd name="T27" fmla="*/ 72 h 300"/>
                <a:gd name="T28" fmla="*/ 0 w 298"/>
                <a:gd name="T29" fmla="*/ 32 h 300"/>
                <a:gd name="T30" fmla="*/ 0 w 298"/>
                <a:gd name="T31" fmla="*/ 0 h 300"/>
                <a:gd name="T32" fmla="*/ 84 w 298"/>
                <a:gd name="T33" fmla="*/ 0 h 300"/>
                <a:gd name="T34" fmla="*/ 166 w 298"/>
                <a:gd name="T35" fmla="*/ 0 h 300"/>
                <a:gd name="T36" fmla="*/ 250 w 298"/>
                <a:gd name="T37" fmla="*/ 0 h 300"/>
                <a:gd name="T38" fmla="*/ 250 w 298"/>
                <a:gd name="T39" fmla="*/ 0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8"/>
                <a:gd name="T61" fmla="*/ 0 h 300"/>
                <a:gd name="T62" fmla="*/ 298 w 298"/>
                <a:gd name="T63" fmla="*/ 300 h 3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8" h="300">
                  <a:moveTo>
                    <a:pt x="250" y="0"/>
                  </a:moveTo>
                  <a:lnTo>
                    <a:pt x="252" y="74"/>
                  </a:lnTo>
                  <a:lnTo>
                    <a:pt x="298" y="74"/>
                  </a:lnTo>
                  <a:lnTo>
                    <a:pt x="298" y="150"/>
                  </a:lnTo>
                  <a:lnTo>
                    <a:pt x="298" y="224"/>
                  </a:lnTo>
                  <a:lnTo>
                    <a:pt x="296" y="298"/>
                  </a:lnTo>
                  <a:lnTo>
                    <a:pt x="214" y="300"/>
                  </a:lnTo>
                  <a:lnTo>
                    <a:pt x="132" y="300"/>
                  </a:lnTo>
                  <a:lnTo>
                    <a:pt x="50" y="298"/>
                  </a:lnTo>
                  <a:lnTo>
                    <a:pt x="50" y="226"/>
                  </a:lnTo>
                  <a:lnTo>
                    <a:pt x="50" y="166"/>
                  </a:lnTo>
                  <a:lnTo>
                    <a:pt x="52" y="150"/>
                  </a:lnTo>
                  <a:lnTo>
                    <a:pt x="50" y="74"/>
                  </a:lnTo>
                  <a:lnTo>
                    <a:pt x="0" y="72"/>
                  </a:lnTo>
                  <a:lnTo>
                    <a:pt x="0" y="32"/>
                  </a:lnTo>
                  <a:lnTo>
                    <a:pt x="0" y="0"/>
                  </a:lnTo>
                  <a:lnTo>
                    <a:pt x="84" y="0"/>
                  </a:lnTo>
                  <a:lnTo>
                    <a:pt x="166" y="0"/>
                  </a:lnTo>
                  <a:lnTo>
                    <a:pt x="250" y="0"/>
                  </a:lnTo>
                  <a:close/>
                </a:path>
              </a:pathLst>
            </a:custGeom>
            <a:solidFill>
              <a:srgbClr val="FFF5C8"/>
            </a:solidFill>
            <a:ln w="3175" cmpd="sng">
              <a:solidFill>
                <a:srgbClr val="000000"/>
              </a:solidFill>
              <a:round/>
              <a:headEnd/>
              <a:tailEnd/>
            </a:ln>
          </p:spPr>
          <p:txBody>
            <a:bodyPr/>
            <a:lstStyle/>
            <a:p>
              <a:endParaRPr lang="en-US"/>
            </a:p>
          </p:txBody>
        </p:sp>
        <p:sp>
          <p:nvSpPr>
            <p:cNvPr id="118840" name="Freeform 42"/>
            <p:cNvSpPr>
              <a:spLocks/>
            </p:cNvSpPr>
            <p:nvPr/>
          </p:nvSpPr>
          <p:spPr bwMode="auto">
            <a:xfrm>
              <a:off x="1794" y="1630"/>
              <a:ext cx="368" cy="300"/>
            </a:xfrm>
            <a:custGeom>
              <a:avLst/>
              <a:gdLst>
                <a:gd name="T0" fmla="*/ 0 w 368"/>
                <a:gd name="T1" fmla="*/ 0 h 300"/>
                <a:gd name="T2" fmla="*/ 84 w 368"/>
                <a:gd name="T3" fmla="*/ 2 h 300"/>
                <a:gd name="T4" fmla="*/ 166 w 368"/>
                <a:gd name="T5" fmla="*/ 2 h 300"/>
                <a:gd name="T6" fmla="*/ 250 w 368"/>
                <a:gd name="T7" fmla="*/ 2 h 300"/>
                <a:gd name="T8" fmla="*/ 334 w 368"/>
                <a:gd name="T9" fmla="*/ 2 h 300"/>
                <a:gd name="T10" fmla="*/ 336 w 368"/>
                <a:gd name="T11" fmla="*/ 76 h 300"/>
                <a:gd name="T12" fmla="*/ 368 w 368"/>
                <a:gd name="T13" fmla="*/ 76 h 300"/>
                <a:gd name="T14" fmla="*/ 368 w 368"/>
                <a:gd name="T15" fmla="*/ 150 h 300"/>
                <a:gd name="T16" fmla="*/ 368 w 368"/>
                <a:gd name="T17" fmla="*/ 226 h 300"/>
                <a:gd name="T18" fmla="*/ 366 w 368"/>
                <a:gd name="T19" fmla="*/ 300 h 300"/>
                <a:gd name="T20" fmla="*/ 284 w 368"/>
                <a:gd name="T21" fmla="*/ 300 h 300"/>
                <a:gd name="T22" fmla="*/ 202 w 368"/>
                <a:gd name="T23" fmla="*/ 300 h 300"/>
                <a:gd name="T24" fmla="*/ 120 w 368"/>
                <a:gd name="T25" fmla="*/ 300 h 300"/>
                <a:gd name="T26" fmla="*/ 38 w 368"/>
                <a:gd name="T27" fmla="*/ 300 h 300"/>
                <a:gd name="T28" fmla="*/ 40 w 368"/>
                <a:gd name="T29" fmla="*/ 226 h 300"/>
                <a:gd name="T30" fmla="*/ 40 w 368"/>
                <a:gd name="T31" fmla="*/ 150 h 300"/>
                <a:gd name="T32" fmla="*/ 42 w 368"/>
                <a:gd name="T33" fmla="*/ 74 h 300"/>
                <a:gd name="T34" fmla="*/ 0 w 368"/>
                <a:gd name="T35" fmla="*/ 74 h 300"/>
                <a:gd name="T36" fmla="*/ 0 w 368"/>
                <a:gd name="T37" fmla="*/ 0 h 300"/>
                <a:gd name="T38" fmla="*/ 0 w 368"/>
                <a:gd name="T39" fmla="*/ 0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8"/>
                <a:gd name="T61" fmla="*/ 0 h 300"/>
                <a:gd name="T62" fmla="*/ 368 w 368"/>
                <a:gd name="T63" fmla="*/ 300 h 3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8" h="300">
                  <a:moveTo>
                    <a:pt x="0" y="0"/>
                  </a:moveTo>
                  <a:lnTo>
                    <a:pt x="84" y="2"/>
                  </a:lnTo>
                  <a:lnTo>
                    <a:pt x="166" y="2"/>
                  </a:lnTo>
                  <a:lnTo>
                    <a:pt x="250" y="2"/>
                  </a:lnTo>
                  <a:lnTo>
                    <a:pt x="334" y="2"/>
                  </a:lnTo>
                  <a:lnTo>
                    <a:pt x="336" y="76"/>
                  </a:lnTo>
                  <a:lnTo>
                    <a:pt x="368" y="76"/>
                  </a:lnTo>
                  <a:lnTo>
                    <a:pt x="368" y="150"/>
                  </a:lnTo>
                  <a:lnTo>
                    <a:pt x="368" y="226"/>
                  </a:lnTo>
                  <a:lnTo>
                    <a:pt x="366" y="300"/>
                  </a:lnTo>
                  <a:lnTo>
                    <a:pt x="284" y="300"/>
                  </a:lnTo>
                  <a:lnTo>
                    <a:pt x="202" y="300"/>
                  </a:lnTo>
                  <a:lnTo>
                    <a:pt x="120" y="300"/>
                  </a:lnTo>
                  <a:lnTo>
                    <a:pt x="38" y="300"/>
                  </a:lnTo>
                  <a:lnTo>
                    <a:pt x="40" y="226"/>
                  </a:lnTo>
                  <a:lnTo>
                    <a:pt x="40" y="150"/>
                  </a:lnTo>
                  <a:lnTo>
                    <a:pt x="42" y="74"/>
                  </a:lnTo>
                  <a:lnTo>
                    <a:pt x="0" y="74"/>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41" name="Freeform 43"/>
            <p:cNvSpPr>
              <a:spLocks/>
            </p:cNvSpPr>
            <p:nvPr/>
          </p:nvSpPr>
          <p:spPr bwMode="auto">
            <a:xfrm>
              <a:off x="2464" y="1634"/>
              <a:ext cx="360" cy="296"/>
            </a:xfrm>
            <a:custGeom>
              <a:avLst/>
              <a:gdLst>
                <a:gd name="T0" fmla="*/ 0 w 360"/>
                <a:gd name="T1" fmla="*/ 0 h 296"/>
                <a:gd name="T2" fmla="*/ 82 w 360"/>
                <a:gd name="T3" fmla="*/ 0 h 296"/>
                <a:gd name="T4" fmla="*/ 168 w 360"/>
                <a:gd name="T5" fmla="*/ 0 h 296"/>
                <a:gd name="T6" fmla="*/ 250 w 360"/>
                <a:gd name="T7" fmla="*/ 0 h 296"/>
                <a:gd name="T8" fmla="*/ 336 w 360"/>
                <a:gd name="T9" fmla="*/ 0 h 296"/>
                <a:gd name="T10" fmla="*/ 336 w 360"/>
                <a:gd name="T11" fmla="*/ 72 h 296"/>
                <a:gd name="T12" fmla="*/ 360 w 360"/>
                <a:gd name="T13" fmla="*/ 74 h 296"/>
                <a:gd name="T14" fmla="*/ 360 w 360"/>
                <a:gd name="T15" fmla="*/ 148 h 296"/>
                <a:gd name="T16" fmla="*/ 360 w 360"/>
                <a:gd name="T17" fmla="*/ 222 h 296"/>
                <a:gd name="T18" fmla="*/ 360 w 360"/>
                <a:gd name="T19" fmla="*/ 296 h 296"/>
                <a:gd name="T20" fmla="*/ 276 w 360"/>
                <a:gd name="T21" fmla="*/ 296 h 296"/>
                <a:gd name="T22" fmla="*/ 192 w 360"/>
                <a:gd name="T23" fmla="*/ 296 h 296"/>
                <a:gd name="T24" fmla="*/ 110 w 360"/>
                <a:gd name="T25" fmla="*/ 296 h 296"/>
                <a:gd name="T26" fmla="*/ 28 w 360"/>
                <a:gd name="T27" fmla="*/ 296 h 296"/>
                <a:gd name="T28" fmla="*/ 28 w 360"/>
                <a:gd name="T29" fmla="*/ 222 h 296"/>
                <a:gd name="T30" fmla="*/ 28 w 360"/>
                <a:gd name="T31" fmla="*/ 148 h 296"/>
                <a:gd name="T32" fmla="*/ 28 w 360"/>
                <a:gd name="T33" fmla="*/ 72 h 296"/>
                <a:gd name="T34" fmla="*/ 0 w 360"/>
                <a:gd name="T35" fmla="*/ 72 h 296"/>
                <a:gd name="T36" fmla="*/ 0 w 360"/>
                <a:gd name="T37" fmla="*/ 0 h 296"/>
                <a:gd name="T38" fmla="*/ 0 w 360"/>
                <a:gd name="T39" fmla="*/ 0 h 2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296"/>
                <a:gd name="T62" fmla="*/ 360 w 360"/>
                <a:gd name="T63" fmla="*/ 296 h 2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296">
                  <a:moveTo>
                    <a:pt x="0" y="0"/>
                  </a:moveTo>
                  <a:lnTo>
                    <a:pt x="82" y="0"/>
                  </a:lnTo>
                  <a:lnTo>
                    <a:pt x="168" y="0"/>
                  </a:lnTo>
                  <a:lnTo>
                    <a:pt x="250" y="0"/>
                  </a:lnTo>
                  <a:lnTo>
                    <a:pt x="336" y="0"/>
                  </a:lnTo>
                  <a:lnTo>
                    <a:pt x="336" y="72"/>
                  </a:lnTo>
                  <a:lnTo>
                    <a:pt x="360" y="74"/>
                  </a:lnTo>
                  <a:lnTo>
                    <a:pt x="360" y="148"/>
                  </a:lnTo>
                  <a:lnTo>
                    <a:pt x="360" y="222"/>
                  </a:lnTo>
                  <a:lnTo>
                    <a:pt x="360" y="296"/>
                  </a:lnTo>
                  <a:lnTo>
                    <a:pt x="276" y="296"/>
                  </a:lnTo>
                  <a:lnTo>
                    <a:pt x="192" y="296"/>
                  </a:lnTo>
                  <a:lnTo>
                    <a:pt x="110" y="296"/>
                  </a:lnTo>
                  <a:lnTo>
                    <a:pt x="28" y="296"/>
                  </a:lnTo>
                  <a:lnTo>
                    <a:pt x="28" y="222"/>
                  </a:lnTo>
                  <a:lnTo>
                    <a:pt x="28" y="148"/>
                  </a:lnTo>
                  <a:lnTo>
                    <a:pt x="28" y="72"/>
                  </a:lnTo>
                  <a:lnTo>
                    <a:pt x="0" y="72"/>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42" name="Freeform 44"/>
            <p:cNvSpPr>
              <a:spLocks/>
            </p:cNvSpPr>
            <p:nvPr/>
          </p:nvSpPr>
          <p:spPr bwMode="auto">
            <a:xfrm>
              <a:off x="2800" y="1634"/>
              <a:ext cx="351" cy="296"/>
            </a:xfrm>
            <a:custGeom>
              <a:avLst/>
              <a:gdLst>
                <a:gd name="T0" fmla="*/ 0 w 351"/>
                <a:gd name="T1" fmla="*/ 0 h 296"/>
                <a:gd name="T2" fmla="*/ 81 w 351"/>
                <a:gd name="T3" fmla="*/ 0 h 296"/>
                <a:gd name="T4" fmla="*/ 165 w 351"/>
                <a:gd name="T5" fmla="*/ 0 h 296"/>
                <a:gd name="T6" fmla="*/ 249 w 351"/>
                <a:gd name="T7" fmla="*/ 0 h 296"/>
                <a:gd name="T8" fmla="*/ 333 w 351"/>
                <a:gd name="T9" fmla="*/ 0 h 296"/>
                <a:gd name="T10" fmla="*/ 335 w 351"/>
                <a:gd name="T11" fmla="*/ 32 h 296"/>
                <a:gd name="T12" fmla="*/ 333 w 351"/>
                <a:gd name="T13" fmla="*/ 72 h 296"/>
                <a:gd name="T14" fmla="*/ 351 w 351"/>
                <a:gd name="T15" fmla="*/ 72 h 296"/>
                <a:gd name="T16" fmla="*/ 351 w 351"/>
                <a:gd name="T17" fmla="*/ 148 h 296"/>
                <a:gd name="T18" fmla="*/ 351 w 351"/>
                <a:gd name="T19" fmla="*/ 222 h 296"/>
                <a:gd name="T20" fmla="*/ 351 w 351"/>
                <a:gd name="T21" fmla="*/ 296 h 296"/>
                <a:gd name="T22" fmla="*/ 269 w 351"/>
                <a:gd name="T23" fmla="*/ 296 h 296"/>
                <a:gd name="T24" fmla="*/ 189 w 351"/>
                <a:gd name="T25" fmla="*/ 296 h 296"/>
                <a:gd name="T26" fmla="*/ 105 w 351"/>
                <a:gd name="T27" fmla="*/ 296 h 296"/>
                <a:gd name="T28" fmla="*/ 24 w 351"/>
                <a:gd name="T29" fmla="*/ 296 h 296"/>
                <a:gd name="T30" fmla="*/ 24 w 351"/>
                <a:gd name="T31" fmla="*/ 222 h 296"/>
                <a:gd name="T32" fmla="*/ 24 w 351"/>
                <a:gd name="T33" fmla="*/ 148 h 296"/>
                <a:gd name="T34" fmla="*/ 24 w 351"/>
                <a:gd name="T35" fmla="*/ 74 h 296"/>
                <a:gd name="T36" fmla="*/ 0 w 351"/>
                <a:gd name="T37" fmla="*/ 72 h 296"/>
                <a:gd name="T38" fmla="*/ 0 w 351"/>
                <a:gd name="T39" fmla="*/ 0 h 296"/>
                <a:gd name="T40" fmla="*/ 0 w 351"/>
                <a:gd name="T41" fmla="*/ 0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1"/>
                <a:gd name="T64" fmla="*/ 0 h 296"/>
                <a:gd name="T65" fmla="*/ 351 w 351"/>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1" h="296">
                  <a:moveTo>
                    <a:pt x="0" y="0"/>
                  </a:moveTo>
                  <a:lnTo>
                    <a:pt x="81" y="0"/>
                  </a:lnTo>
                  <a:lnTo>
                    <a:pt x="165" y="0"/>
                  </a:lnTo>
                  <a:lnTo>
                    <a:pt x="249" y="0"/>
                  </a:lnTo>
                  <a:lnTo>
                    <a:pt x="333" y="0"/>
                  </a:lnTo>
                  <a:lnTo>
                    <a:pt x="335" y="32"/>
                  </a:lnTo>
                  <a:lnTo>
                    <a:pt x="333" y="72"/>
                  </a:lnTo>
                  <a:lnTo>
                    <a:pt x="351" y="72"/>
                  </a:lnTo>
                  <a:lnTo>
                    <a:pt x="351" y="148"/>
                  </a:lnTo>
                  <a:lnTo>
                    <a:pt x="351" y="222"/>
                  </a:lnTo>
                  <a:lnTo>
                    <a:pt x="351" y="296"/>
                  </a:lnTo>
                  <a:lnTo>
                    <a:pt x="269" y="296"/>
                  </a:lnTo>
                  <a:lnTo>
                    <a:pt x="189" y="296"/>
                  </a:lnTo>
                  <a:lnTo>
                    <a:pt x="105" y="296"/>
                  </a:lnTo>
                  <a:lnTo>
                    <a:pt x="24" y="296"/>
                  </a:lnTo>
                  <a:lnTo>
                    <a:pt x="24" y="222"/>
                  </a:lnTo>
                  <a:lnTo>
                    <a:pt x="24" y="148"/>
                  </a:lnTo>
                  <a:lnTo>
                    <a:pt x="24" y="74"/>
                  </a:lnTo>
                  <a:lnTo>
                    <a:pt x="0" y="72"/>
                  </a:lnTo>
                  <a:lnTo>
                    <a:pt x="0" y="0"/>
                  </a:lnTo>
                  <a:close/>
                </a:path>
              </a:pathLst>
            </a:custGeom>
            <a:solidFill>
              <a:srgbClr val="FEDFB3"/>
            </a:solidFill>
            <a:ln w="3175" cmpd="sng">
              <a:solidFill>
                <a:srgbClr val="000000"/>
              </a:solidFill>
              <a:round/>
              <a:headEnd/>
              <a:tailEnd/>
            </a:ln>
          </p:spPr>
          <p:txBody>
            <a:bodyPr/>
            <a:lstStyle/>
            <a:p>
              <a:endParaRPr lang="en-US"/>
            </a:p>
          </p:txBody>
        </p:sp>
        <p:sp>
          <p:nvSpPr>
            <p:cNvPr id="118843" name="Freeform 45"/>
            <p:cNvSpPr>
              <a:spLocks/>
            </p:cNvSpPr>
            <p:nvPr/>
          </p:nvSpPr>
          <p:spPr bwMode="auto">
            <a:xfrm>
              <a:off x="3133" y="1634"/>
              <a:ext cx="350" cy="296"/>
            </a:xfrm>
            <a:custGeom>
              <a:avLst/>
              <a:gdLst>
                <a:gd name="T0" fmla="*/ 0 w 350"/>
                <a:gd name="T1" fmla="*/ 0 h 296"/>
                <a:gd name="T2" fmla="*/ 84 w 350"/>
                <a:gd name="T3" fmla="*/ 0 h 296"/>
                <a:gd name="T4" fmla="*/ 168 w 350"/>
                <a:gd name="T5" fmla="*/ 0 h 296"/>
                <a:gd name="T6" fmla="*/ 250 w 350"/>
                <a:gd name="T7" fmla="*/ 0 h 296"/>
                <a:gd name="T8" fmla="*/ 336 w 350"/>
                <a:gd name="T9" fmla="*/ 0 h 296"/>
                <a:gd name="T10" fmla="*/ 336 w 350"/>
                <a:gd name="T11" fmla="*/ 74 h 296"/>
                <a:gd name="T12" fmla="*/ 350 w 350"/>
                <a:gd name="T13" fmla="*/ 74 h 296"/>
                <a:gd name="T14" fmla="*/ 350 w 350"/>
                <a:gd name="T15" fmla="*/ 220 h 296"/>
                <a:gd name="T16" fmla="*/ 266 w 350"/>
                <a:gd name="T17" fmla="*/ 220 h 296"/>
                <a:gd name="T18" fmla="*/ 184 w 350"/>
                <a:gd name="T19" fmla="*/ 222 h 296"/>
                <a:gd name="T20" fmla="*/ 184 w 350"/>
                <a:gd name="T21" fmla="*/ 294 h 296"/>
                <a:gd name="T22" fmla="*/ 100 w 350"/>
                <a:gd name="T23" fmla="*/ 294 h 296"/>
                <a:gd name="T24" fmla="*/ 18 w 350"/>
                <a:gd name="T25" fmla="*/ 296 h 296"/>
                <a:gd name="T26" fmla="*/ 18 w 350"/>
                <a:gd name="T27" fmla="*/ 222 h 296"/>
                <a:gd name="T28" fmla="*/ 18 w 350"/>
                <a:gd name="T29" fmla="*/ 148 h 296"/>
                <a:gd name="T30" fmla="*/ 18 w 350"/>
                <a:gd name="T31" fmla="*/ 72 h 296"/>
                <a:gd name="T32" fmla="*/ 0 w 350"/>
                <a:gd name="T33" fmla="*/ 72 h 296"/>
                <a:gd name="T34" fmla="*/ 2 w 350"/>
                <a:gd name="T35" fmla="*/ 32 h 296"/>
                <a:gd name="T36" fmla="*/ 0 w 350"/>
                <a:gd name="T37" fmla="*/ 0 h 296"/>
                <a:gd name="T38" fmla="*/ 0 w 350"/>
                <a:gd name="T39" fmla="*/ 0 h 2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0"/>
                <a:gd name="T61" fmla="*/ 0 h 296"/>
                <a:gd name="T62" fmla="*/ 350 w 350"/>
                <a:gd name="T63" fmla="*/ 296 h 2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0" h="296">
                  <a:moveTo>
                    <a:pt x="0" y="0"/>
                  </a:moveTo>
                  <a:lnTo>
                    <a:pt x="84" y="0"/>
                  </a:lnTo>
                  <a:lnTo>
                    <a:pt x="168" y="0"/>
                  </a:lnTo>
                  <a:lnTo>
                    <a:pt x="250" y="0"/>
                  </a:lnTo>
                  <a:lnTo>
                    <a:pt x="336" y="0"/>
                  </a:lnTo>
                  <a:lnTo>
                    <a:pt x="336" y="74"/>
                  </a:lnTo>
                  <a:lnTo>
                    <a:pt x="350" y="74"/>
                  </a:lnTo>
                  <a:lnTo>
                    <a:pt x="350" y="220"/>
                  </a:lnTo>
                  <a:lnTo>
                    <a:pt x="266" y="220"/>
                  </a:lnTo>
                  <a:lnTo>
                    <a:pt x="184" y="222"/>
                  </a:lnTo>
                  <a:lnTo>
                    <a:pt x="184" y="294"/>
                  </a:lnTo>
                  <a:lnTo>
                    <a:pt x="100" y="294"/>
                  </a:lnTo>
                  <a:lnTo>
                    <a:pt x="18" y="296"/>
                  </a:lnTo>
                  <a:lnTo>
                    <a:pt x="18" y="222"/>
                  </a:lnTo>
                  <a:lnTo>
                    <a:pt x="18" y="148"/>
                  </a:lnTo>
                  <a:lnTo>
                    <a:pt x="18" y="72"/>
                  </a:lnTo>
                  <a:lnTo>
                    <a:pt x="0" y="72"/>
                  </a:lnTo>
                  <a:lnTo>
                    <a:pt x="2" y="32"/>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44" name="Freeform 46"/>
            <p:cNvSpPr>
              <a:spLocks/>
            </p:cNvSpPr>
            <p:nvPr/>
          </p:nvSpPr>
          <p:spPr bwMode="auto">
            <a:xfrm>
              <a:off x="4645" y="1782"/>
              <a:ext cx="528" cy="298"/>
            </a:xfrm>
            <a:custGeom>
              <a:avLst/>
              <a:gdLst>
                <a:gd name="T0" fmla="*/ 302 w 528"/>
                <a:gd name="T1" fmla="*/ 2 h 298"/>
                <a:gd name="T2" fmla="*/ 314 w 528"/>
                <a:gd name="T3" fmla="*/ 16 h 298"/>
                <a:gd name="T4" fmla="*/ 324 w 528"/>
                <a:gd name="T5" fmla="*/ 26 h 298"/>
                <a:gd name="T6" fmla="*/ 332 w 528"/>
                <a:gd name="T7" fmla="*/ 38 h 298"/>
                <a:gd name="T8" fmla="*/ 338 w 528"/>
                <a:gd name="T9" fmla="*/ 44 h 298"/>
                <a:gd name="T10" fmla="*/ 340 w 528"/>
                <a:gd name="T11" fmla="*/ 44 h 298"/>
                <a:gd name="T12" fmla="*/ 342 w 528"/>
                <a:gd name="T13" fmla="*/ 46 h 298"/>
                <a:gd name="T14" fmla="*/ 344 w 528"/>
                <a:gd name="T15" fmla="*/ 50 h 298"/>
                <a:gd name="T16" fmla="*/ 344 w 528"/>
                <a:gd name="T17" fmla="*/ 58 h 298"/>
                <a:gd name="T18" fmla="*/ 340 w 528"/>
                <a:gd name="T19" fmla="*/ 66 h 298"/>
                <a:gd name="T20" fmla="*/ 336 w 528"/>
                <a:gd name="T21" fmla="*/ 74 h 298"/>
                <a:gd name="T22" fmla="*/ 336 w 528"/>
                <a:gd name="T23" fmla="*/ 80 h 298"/>
                <a:gd name="T24" fmla="*/ 336 w 528"/>
                <a:gd name="T25" fmla="*/ 84 h 298"/>
                <a:gd name="T26" fmla="*/ 336 w 528"/>
                <a:gd name="T27" fmla="*/ 92 h 298"/>
                <a:gd name="T28" fmla="*/ 340 w 528"/>
                <a:gd name="T29" fmla="*/ 100 h 298"/>
                <a:gd name="T30" fmla="*/ 346 w 528"/>
                <a:gd name="T31" fmla="*/ 114 h 298"/>
                <a:gd name="T32" fmla="*/ 354 w 528"/>
                <a:gd name="T33" fmla="*/ 122 h 298"/>
                <a:gd name="T34" fmla="*/ 364 w 528"/>
                <a:gd name="T35" fmla="*/ 136 h 298"/>
                <a:gd name="T36" fmla="*/ 370 w 528"/>
                <a:gd name="T37" fmla="*/ 140 h 298"/>
                <a:gd name="T38" fmla="*/ 380 w 528"/>
                <a:gd name="T39" fmla="*/ 148 h 298"/>
                <a:gd name="T40" fmla="*/ 390 w 528"/>
                <a:gd name="T41" fmla="*/ 152 h 298"/>
                <a:gd name="T42" fmla="*/ 402 w 528"/>
                <a:gd name="T43" fmla="*/ 154 h 298"/>
                <a:gd name="T44" fmla="*/ 410 w 528"/>
                <a:gd name="T45" fmla="*/ 158 h 298"/>
                <a:gd name="T46" fmla="*/ 418 w 528"/>
                <a:gd name="T47" fmla="*/ 162 h 298"/>
                <a:gd name="T48" fmla="*/ 432 w 528"/>
                <a:gd name="T49" fmla="*/ 170 h 298"/>
                <a:gd name="T50" fmla="*/ 446 w 528"/>
                <a:gd name="T51" fmla="*/ 176 h 298"/>
                <a:gd name="T52" fmla="*/ 458 w 528"/>
                <a:gd name="T53" fmla="*/ 178 h 298"/>
                <a:gd name="T54" fmla="*/ 464 w 528"/>
                <a:gd name="T55" fmla="*/ 182 h 298"/>
                <a:gd name="T56" fmla="*/ 472 w 528"/>
                <a:gd name="T57" fmla="*/ 186 h 298"/>
                <a:gd name="T58" fmla="*/ 484 w 528"/>
                <a:gd name="T59" fmla="*/ 190 h 298"/>
                <a:gd name="T60" fmla="*/ 490 w 528"/>
                <a:gd name="T61" fmla="*/ 196 h 298"/>
                <a:gd name="T62" fmla="*/ 494 w 528"/>
                <a:gd name="T63" fmla="*/ 202 h 298"/>
                <a:gd name="T64" fmla="*/ 494 w 528"/>
                <a:gd name="T65" fmla="*/ 212 h 298"/>
                <a:gd name="T66" fmla="*/ 500 w 528"/>
                <a:gd name="T67" fmla="*/ 216 h 298"/>
                <a:gd name="T68" fmla="*/ 504 w 528"/>
                <a:gd name="T69" fmla="*/ 216 h 298"/>
                <a:gd name="T70" fmla="*/ 514 w 528"/>
                <a:gd name="T71" fmla="*/ 218 h 298"/>
                <a:gd name="T72" fmla="*/ 520 w 528"/>
                <a:gd name="T73" fmla="*/ 222 h 298"/>
                <a:gd name="T74" fmla="*/ 522 w 528"/>
                <a:gd name="T75" fmla="*/ 228 h 298"/>
                <a:gd name="T76" fmla="*/ 522 w 528"/>
                <a:gd name="T77" fmla="*/ 232 h 298"/>
                <a:gd name="T78" fmla="*/ 522 w 528"/>
                <a:gd name="T79" fmla="*/ 240 h 298"/>
                <a:gd name="T80" fmla="*/ 520 w 528"/>
                <a:gd name="T81" fmla="*/ 256 h 298"/>
                <a:gd name="T82" fmla="*/ 520 w 528"/>
                <a:gd name="T83" fmla="*/ 264 h 298"/>
                <a:gd name="T84" fmla="*/ 520 w 528"/>
                <a:gd name="T85" fmla="*/ 276 h 298"/>
                <a:gd name="T86" fmla="*/ 522 w 528"/>
                <a:gd name="T87" fmla="*/ 282 h 298"/>
                <a:gd name="T88" fmla="*/ 528 w 528"/>
                <a:gd name="T89" fmla="*/ 296 h 298"/>
                <a:gd name="T90" fmla="*/ 518 w 528"/>
                <a:gd name="T91" fmla="*/ 296 h 298"/>
                <a:gd name="T92" fmla="*/ 412 w 528"/>
                <a:gd name="T93" fmla="*/ 296 h 298"/>
                <a:gd name="T94" fmla="*/ 246 w 528"/>
                <a:gd name="T95" fmla="*/ 298 h 298"/>
                <a:gd name="T96" fmla="*/ 80 w 528"/>
                <a:gd name="T97" fmla="*/ 298 h 298"/>
                <a:gd name="T98" fmla="*/ 0 w 528"/>
                <a:gd name="T99" fmla="*/ 224 h 298"/>
                <a:gd name="T100" fmla="*/ 0 w 528"/>
                <a:gd name="T101" fmla="*/ 76 h 298"/>
                <a:gd name="T102" fmla="*/ 164 w 528"/>
                <a:gd name="T103" fmla="*/ 74 h 298"/>
                <a:gd name="T104" fmla="*/ 248 w 528"/>
                <a:gd name="T105" fmla="*/ 0 h 298"/>
                <a:gd name="T106" fmla="*/ 302 w 528"/>
                <a:gd name="T107" fmla="*/ 0 h 2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8"/>
                <a:gd name="T163" fmla="*/ 0 h 298"/>
                <a:gd name="T164" fmla="*/ 528 w 528"/>
                <a:gd name="T165" fmla="*/ 298 h 2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8" h="298">
                  <a:moveTo>
                    <a:pt x="302" y="0"/>
                  </a:moveTo>
                  <a:lnTo>
                    <a:pt x="302" y="2"/>
                  </a:lnTo>
                  <a:lnTo>
                    <a:pt x="308" y="8"/>
                  </a:lnTo>
                  <a:lnTo>
                    <a:pt x="314" y="16"/>
                  </a:lnTo>
                  <a:lnTo>
                    <a:pt x="320" y="22"/>
                  </a:lnTo>
                  <a:lnTo>
                    <a:pt x="324" y="26"/>
                  </a:lnTo>
                  <a:lnTo>
                    <a:pt x="328" y="32"/>
                  </a:lnTo>
                  <a:lnTo>
                    <a:pt x="332" y="38"/>
                  </a:lnTo>
                  <a:lnTo>
                    <a:pt x="336" y="42"/>
                  </a:lnTo>
                  <a:lnTo>
                    <a:pt x="338" y="44"/>
                  </a:lnTo>
                  <a:lnTo>
                    <a:pt x="340" y="44"/>
                  </a:lnTo>
                  <a:lnTo>
                    <a:pt x="342" y="46"/>
                  </a:lnTo>
                  <a:lnTo>
                    <a:pt x="344" y="48"/>
                  </a:lnTo>
                  <a:lnTo>
                    <a:pt x="344" y="50"/>
                  </a:lnTo>
                  <a:lnTo>
                    <a:pt x="344" y="52"/>
                  </a:lnTo>
                  <a:lnTo>
                    <a:pt x="344" y="58"/>
                  </a:lnTo>
                  <a:lnTo>
                    <a:pt x="342" y="62"/>
                  </a:lnTo>
                  <a:lnTo>
                    <a:pt x="340" y="66"/>
                  </a:lnTo>
                  <a:lnTo>
                    <a:pt x="338" y="70"/>
                  </a:lnTo>
                  <a:lnTo>
                    <a:pt x="336" y="74"/>
                  </a:lnTo>
                  <a:lnTo>
                    <a:pt x="336" y="78"/>
                  </a:lnTo>
                  <a:lnTo>
                    <a:pt x="336" y="80"/>
                  </a:lnTo>
                  <a:lnTo>
                    <a:pt x="336" y="84"/>
                  </a:lnTo>
                  <a:lnTo>
                    <a:pt x="336" y="88"/>
                  </a:lnTo>
                  <a:lnTo>
                    <a:pt x="336" y="92"/>
                  </a:lnTo>
                  <a:lnTo>
                    <a:pt x="338" y="98"/>
                  </a:lnTo>
                  <a:lnTo>
                    <a:pt x="340" y="100"/>
                  </a:lnTo>
                  <a:lnTo>
                    <a:pt x="342" y="106"/>
                  </a:lnTo>
                  <a:lnTo>
                    <a:pt x="346" y="114"/>
                  </a:lnTo>
                  <a:lnTo>
                    <a:pt x="350" y="118"/>
                  </a:lnTo>
                  <a:lnTo>
                    <a:pt x="354" y="122"/>
                  </a:lnTo>
                  <a:lnTo>
                    <a:pt x="360" y="130"/>
                  </a:lnTo>
                  <a:lnTo>
                    <a:pt x="364" y="136"/>
                  </a:lnTo>
                  <a:lnTo>
                    <a:pt x="368" y="140"/>
                  </a:lnTo>
                  <a:lnTo>
                    <a:pt x="370" y="140"/>
                  </a:lnTo>
                  <a:lnTo>
                    <a:pt x="376" y="144"/>
                  </a:lnTo>
                  <a:lnTo>
                    <a:pt x="380" y="148"/>
                  </a:lnTo>
                  <a:lnTo>
                    <a:pt x="384" y="150"/>
                  </a:lnTo>
                  <a:lnTo>
                    <a:pt x="390" y="152"/>
                  </a:lnTo>
                  <a:lnTo>
                    <a:pt x="396" y="152"/>
                  </a:lnTo>
                  <a:lnTo>
                    <a:pt x="402" y="154"/>
                  </a:lnTo>
                  <a:lnTo>
                    <a:pt x="404" y="154"/>
                  </a:lnTo>
                  <a:lnTo>
                    <a:pt x="410" y="158"/>
                  </a:lnTo>
                  <a:lnTo>
                    <a:pt x="418" y="162"/>
                  </a:lnTo>
                  <a:lnTo>
                    <a:pt x="424" y="164"/>
                  </a:lnTo>
                  <a:lnTo>
                    <a:pt x="432" y="170"/>
                  </a:lnTo>
                  <a:lnTo>
                    <a:pt x="438" y="174"/>
                  </a:lnTo>
                  <a:lnTo>
                    <a:pt x="446" y="176"/>
                  </a:lnTo>
                  <a:lnTo>
                    <a:pt x="452" y="178"/>
                  </a:lnTo>
                  <a:lnTo>
                    <a:pt x="458" y="178"/>
                  </a:lnTo>
                  <a:lnTo>
                    <a:pt x="460" y="180"/>
                  </a:lnTo>
                  <a:lnTo>
                    <a:pt x="464" y="182"/>
                  </a:lnTo>
                  <a:lnTo>
                    <a:pt x="466" y="182"/>
                  </a:lnTo>
                  <a:lnTo>
                    <a:pt x="472" y="186"/>
                  </a:lnTo>
                  <a:lnTo>
                    <a:pt x="480" y="188"/>
                  </a:lnTo>
                  <a:lnTo>
                    <a:pt x="484" y="190"/>
                  </a:lnTo>
                  <a:lnTo>
                    <a:pt x="488" y="192"/>
                  </a:lnTo>
                  <a:lnTo>
                    <a:pt x="490" y="196"/>
                  </a:lnTo>
                  <a:lnTo>
                    <a:pt x="492" y="200"/>
                  </a:lnTo>
                  <a:lnTo>
                    <a:pt x="494" y="202"/>
                  </a:lnTo>
                  <a:lnTo>
                    <a:pt x="494" y="206"/>
                  </a:lnTo>
                  <a:lnTo>
                    <a:pt x="494" y="212"/>
                  </a:lnTo>
                  <a:lnTo>
                    <a:pt x="498" y="214"/>
                  </a:lnTo>
                  <a:lnTo>
                    <a:pt x="500" y="216"/>
                  </a:lnTo>
                  <a:lnTo>
                    <a:pt x="504" y="216"/>
                  </a:lnTo>
                  <a:lnTo>
                    <a:pt x="510" y="218"/>
                  </a:lnTo>
                  <a:lnTo>
                    <a:pt x="514" y="218"/>
                  </a:lnTo>
                  <a:lnTo>
                    <a:pt x="516" y="220"/>
                  </a:lnTo>
                  <a:lnTo>
                    <a:pt x="520" y="222"/>
                  </a:lnTo>
                  <a:lnTo>
                    <a:pt x="522" y="224"/>
                  </a:lnTo>
                  <a:lnTo>
                    <a:pt x="522" y="228"/>
                  </a:lnTo>
                  <a:lnTo>
                    <a:pt x="522" y="232"/>
                  </a:lnTo>
                  <a:lnTo>
                    <a:pt x="524" y="234"/>
                  </a:lnTo>
                  <a:lnTo>
                    <a:pt x="522" y="240"/>
                  </a:lnTo>
                  <a:lnTo>
                    <a:pt x="522" y="248"/>
                  </a:lnTo>
                  <a:lnTo>
                    <a:pt x="520" y="256"/>
                  </a:lnTo>
                  <a:lnTo>
                    <a:pt x="520" y="262"/>
                  </a:lnTo>
                  <a:lnTo>
                    <a:pt x="520" y="264"/>
                  </a:lnTo>
                  <a:lnTo>
                    <a:pt x="520" y="270"/>
                  </a:lnTo>
                  <a:lnTo>
                    <a:pt x="520" y="276"/>
                  </a:lnTo>
                  <a:lnTo>
                    <a:pt x="520" y="278"/>
                  </a:lnTo>
                  <a:lnTo>
                    <a:pt x="522" y="282"/>
                  </a:lnTo>
                  <a:lnTo>
                    <a:pt x="524" y="290"/>
                  </a:lnTo>
                  <a:lnTo>
                    <a:pt x="528" y="296"/>
                  </a:lnTo>
                  <a:lnTo>
                    <a:pt x="528" y="298"/>
                  </a:lnTo>
                  <a:lnTo>
                    <a:pt x="518" y="296"/>
                  </a:lnTo>
                  <a:lnTo>
                    <a:pt x="494" y="296"/>
                  </a:lnTo>
                  <a:lnTo>
                    <a:pt x="412" y="296"/>
                  </a:lnTo>
                  <a:lnTo>
                    <a:pt x="328" y="298"/>
                  </a:lnTo>
                  <a:lnTo>
                    <a:pt x="246" y="298"/>
                  </a:lnTo>
                  <a:lnTo>
                    <a:pt x="164" y="298"/>
                  </a:lnTo>
                  <a:lnTo>
                    <a:pt x="80" y="298"/>
                  </a:lnTo>
                  <a:lnTo>
                    <a:pt x="0" y="298"/>
                  </a:lnTo>
                  <a:lnTo>
                    <a:pt x="0" y="224"/>
                  </a:lnTo>
                  <a:lnTo>
                    <a:pt x="0" y="148"/>
                  </a:lnTo>
                  <a:lnTo>
                    <a:pt x="0" y="76"/>
                  </a:lnTo>
                  <a:lnTo>
                    <a:pt x="82" y="74"/>
                  </a:lnTo>
                  <a:lnTo>
                    <a:pt x="164" y="74"/>
                  </a:lnTo>
                  <a:lnTo>
                    <a:pt x="164" y="0"/>
                  </a:lnTo>
                  <a:lnTo>
                    <a:pt x="248" y="0"/>
                  </a:lnTo>
                  <a:lnTo>
                    <a:pt x="302" y="0"/>
                  </a:lnTo>
                  <a:close/>
                </a:path>
              </a:pathLst>
            </a:custGeom>
            <a:solidFill>
              <a:srgbClr val="FFF5C8"/>
            </a:solidFill>
            <a:ln w="3175" cmpd="sng">
              <a:solidFill>
                <a:srgbClr val="000000"/>
              </a:solidFill>
              <a:round/>
              <a:headEnd/>
              <a:tailEnd/>
            </a:ln>
          </p:spPr>
          <p:txBody>
            <a:bodyPr/>
            <a:lstStyle/>
            <a:p>
              <a:endParaRPr lang="en-US"/>
            </a:p>
          </p:txBody>
        </p:sp>
        <p:sp>
          <p:nvSpPr>
            <p:cNvPr id="118845" name="Freeform 47"/>
            <p:cNvSpPr>
              <a:spLocks/>
            </p:cNvSpPr>
            <p:nvPr/>
          </p:nvSpPr>
          <p:spPr bwMode="auto">
            <a:xfrm>
              <a:off x="3651" y="1854"/>
              <a:ext cx="332" cy="372"/>
            </a:xfrm>
            <a:custGeom>
              <a:avLst/>
              <a:gdLst>
                <a:gd name="T0" fmla="*/ 166 w 332"/>
                <a:gd name="T1" fmla="*/ 0 h 372"/>
                <a:gd name="T2" fmla="*/ 248 w 332"/>
                <a:gd name="T3" fmla="*/ 0 h 372"/>
                <a:gd name="T4" fmla="*/ 332 w 332"/>
                <a:gd name="T5" fmla="*/ 0 h 372"/>
                <a:gd name="T6" fmla="*/ 330 w 332"/>
                <a:gd name="T7" fmla="*/ 76 h 372"/>
                <a:gd name="T8" fmla="*/ 330 w 332"/>
                <a:gd name="T9" fmla="*/ 148 h 372"/>
                <a:gd name="T10" fmla="*/ 330 w 332"/>
                <a:gd name="T11" fmla="*/ 222 h 372"/>
                <a:gd name="T12" fmla="*/ 330 w 332"/>
                <a:gd name="T13" fmla="*/ 298 h 372"/>
                <a:gd name="T14" fmla="*/ 332 w 332"/>
                <a:gd name="T15" fmla="*/ 372 h 372"/>
                <a:gd name="T16" fmla="*/ 248 w 332"/>
                <a:gd name="T17" fmla="*/ 372 h 372"/>
                <a:gd name="T18" fmla="*/ 166 w 332"/>
                <a:gd name="T19" fmla="*/ 370 h 372"/>
                <a:gd name="T20" fmla="*/ 82 w 332"/>
                <a:gd name="T21" fmla="*/ 370 h 372"/>
                <a:gd name="T22" fmla="*/ 0 w 332"/>
                <a:gd name="T23" fmla="*/ 370 h 372"/>
                <a:gd name="T24" fmla="*/ 0 w 332"/>
                <a:gd name="T25" fmla="*/ 296 h 372"/>
                <a:gd name="T26" fmla="*/ 0 w 332"/>
                <a:gd name="T27" fmla="*/ 272 h 372"/>
                <a:gd name="T28" fmla="*/ 0 w 332"/>
                <a:gd name="T29" fmla="*/ 224 h 372"/>
                <a:gd name="T30" fmla="*/ 0 w 332"/>
                <a:gd name="T31" fmla="*/ 150 h 372"/>
                <a:gd name="T32" fmla="*/ 0 w 332"/>
                <a:gd name="T33" fmla="*/ 74 h 372"/>
                <a:gd name="T34" fmla="*/ 0 w 332"/>
                <a:gd name="T35" fmla="*/ 0 h 372"/>
                <a:gd name="T36" fmla="*/ 84 w 332"/>
                <a:gd name="T37" fmla="*/ 0 h 372"/>
                <a:gd name="T38" fmla="*/ 166 w 332"/>
                <a:gd name="T39" fmla="*/ 0 h 372"/>
                <a:gd name="T40" fmla="*/ 166 w 332"/>
                <a:gd name="T41" fmla="*/ 0 h 3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2"/>
                <a:gd name="T64" fmla="*/ 0 h 372"/>
                <a:gd name="T65" fmla="*/ 332 w 332"/>
                <a:gd name="T66" fmla="*/ 372 h 3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2" h="372">
                  <a:moveTo>
                    <a:pt x="166" y="0"/>
                  </a:moveTo>
                  <a:lnTo>
                    <a:pt x="248" y="0"/>
                  </a:lnTo>
                  <a:lnTo>
                    <a:pt x="332" y="0"/>
                  </a:lnTo>
                  <a:lnTo>
                    <a:pt x="330" y="76"/>
                  </a:lnTo>
                  <a:lnTo>
                    <a:pt x="330" y="148"/>
                  </a:lnTo>
                  <a:lnTo>
                    <a:pt x="330" y="222"/>
                  </a:lnTo>
                  <a:lnTo>
                    <a:pt x="330" y="298"/>
                  </a:lnTo>
                  <a:lnTo>
                    <a:pt x="332" y="372"/>
                  </a:lnTo>
                  <a:lnTo>
                    <a:pt x="248" y="372"/>
                  </a:lnTo>
                  <a:lnTo>
                    <a:pt x="166" y="370"/>
                  </a:lnTo>
                  <a:lnTo>
                    <a:pt x="82" y="370"/>
                  </a:lnTo>
                  <a:lnTo>
                    <a:pt x="0" y="370"/>
                  </a:lnTo>
                  <a:lnTo>
                    <a:pt x="0" y="296"/>
                  </a:lnTo>
                  <a:lnTo>
                    <a:pt x="0" y="272"/>
                  </a:lnTo>
                  <a:lnTo>
                    <a:pt x="0" y="224"/>
                  </a:lnTo>
                  <a:lnTo>
                    <a:pt x="0" y="150"/>
                  </a:lnTo>
                  <a:lnTo>
                    <a:pt x="0" y="74"/>
                  </a:lnTo>
                  <a:lnTo>
                    <a:pt x="0" y="0"/>
                  </a:lnTo>
                  <a:lnTo>
                    <a:pt x="84" y="0"/>
                  </a:lnTo>
                  <a:lnTo>
                    <a:pt x="166" y="0"/>
                  </a:lnTo>
                  <a:close/>
                </a:path>
              </a:pathLst>
            </a:custGeom>
            <a:solidFill>
              <a:srgbClr val="CCEBC5"/>
            </a:solidFill>
            <a:ln w="3175" cmpd="sng">
              <a:solidFill>
                <a:srgbClr val="000000"/>
              </a:solidFill>
              <a:round/>
              <a:headEnd/>
              <a:tailEnd/>
            </a:ln>
          </p:spPr>
          <p:txBody>
            <a:bodyPr/>
            <a:lstStyle/>
            <a:p>
              <a:endParaRPr lang="en-US"/>
            </a:p>
          </p:txBody>
        </p:sp>
        <p:sp>
          <p:nvSpPr>
            <p:cNvPr id="118846" name="Freeform 48"/>
            <p:cNvSpPr>
              <a:spLocks/>
            </p:cNvSpPr>
            <p:nvPr/>
          </p:nvSpPr>
          <p:spPr bwMode="auto">
            <a:xfrm>
              <a:off x="3981" y="1854"/>
              <a:ext cx="334" cy="372"/>
            </a:xfrm>
            <a:custGeom>
              <a:avLst/>
              <a:gdLst>
                <a:gd name="T0" fmla="*/ 168 w 334"/>
                <a:gd name="T1" fmla="*/ 2 h 372"/>
                <a:gd name="T2" fmla="*/ 250 w 334"/>
                <a:gd name="T3" fmla="*/ 2 h 372"/>
                <a:gd name="T4" fmla="*/ 334 w 334"/>
                <a:gd name="T5" fmla="*/ 2 h 372"/>
                <a:gd name="T6" fmla="*/ 332 w 334"/>
                <a:gd name="T7" fmla="*/ 76 h 372"/>
                <a:gd name="T8" fmla="*/ 332 w 334"/>
                <a:gd name="T9" fmla="*/ 150 h 372"/>
                <a:gd name="T10" fmla="*/ 332 w 334"/>
                <a:gd name="T11" fmla="*/ 224 h 372"/>
                <a:gd name="T12" fmla="*/ 332 w 334"/>
                <a:gd name="T13" fmla="*/ 298 h 372"/>
                <a:gd name="T14" fmla="*/ 332 w 334"/>
                <a:gd name="T15" fmla="*/ 372 h 372"/>
                <a:gd name="T16" fmla="*/ 248 w 334"/>
                <a:gd name="T17" fmla="*/ 372 h 372"/>
                <a:gd name="T18" fmla="*/ 166 w 334"/>
                <a:gd name="T19" fmla="*/ 372 h 372"/>
                <a:gd name="T20" fmla="*/ 84 w 334"/>
                <a:gd name="T21" fmla="*/ 372 h 372"/>
                <a:gd name="T22" fmla="*/ 2 w 334"/>
                <a:gd name="T23" fmla="*/ 372 h 372"/>
                <a:gd name="T24" fmla="*/ 0 w 334"/>
                <a:gd name="T25" fmla="*/ 298 h 372"/>
                <a:gd name="T26" fmla="*/ 0 w 334"/>
                <a:gd name="T27" fmla="*/ 222 h 372"/>
                <a:gd name="T28" fmla="*/ 0 w 334"/>
                <a:gd name="T29" fmla="*/ 148 h 372"/>
                <a:gd name="T30" fmla="*/ 0 w 334"/>
                <a:gd name="T31" fmla="*/ 76 h 372"/>
                <a:gd name="T32" fmla="*/ 2 w 334"/>
                <a:gd name="T33" fmla="*/ 0 h 372"/>
                <a:gd name="T34" fmla="*/ 84 w 334"/>
                <a:gd name="T35" fmla="*/ 0 h 372"/>
                <a:gd name="T36" fmla="*/ 168 w 334"/>
                <a:gd name="T37" fmla="*/ 2 h 372"/>
                <a:gd name="T38" fmla="*/ 168 w 334"/>
                <a:gd name="T39" fmla="*/ 2 h 3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4"/>
                <a:gd name="T61" fmla="*/ 0 h 372"/>
                <a:gd name="T62" fmla="*/ 334 w 334"/>
                <a:gd name="T63" fmla="*/ 372 h 3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4" h="372">
                  <a:moveTo>
                    <a:pt x="168" y="2"/>
                  </a:moveTo>
                  <a:lnTo>
                    <a:pt x="250" y="2"/>
                  </a:lnTo>
                  <a:lnTo>
                    <a:pt x="334" y="2"/>
                  </a:lnTo>
                  <a:lnTo>
                    <a:pt x="332" y="76"/>
                  </a:lnTo>
                  <a:lnTo>
                    <a:pt x="332" y="150"/>
                  </a:lnTo>
                  <a:lnTo>
                    <a:pt x="332" y="224"/>
                  </a:lnTo>
                  <a:lnTo>
                    <a:pt x="332" y="298"/>
                  </a:lnTo>
                  <a:lnTo>
                    <a:pt x="332" y="372"/>
                  </a:lnTo>
                  <a:lnTo>
                    <a:pt x="248" y="372"/>
                  </a:lnTo>
                  <a:lnTo>
                    <a:pt x="166" y="372"/>
                  </a:lnTo>
                  <a:lnTo>
                    <a:pt x="84" y="372"/>
                  </a:lnTo>
                  <a:lnTo>
                    <a:pt x="2" y="372"/>
                  </a:lnTo>
                  <a:lnTo>
                    <a:pt x="0" y="298"/>
                  </a:lnTo>
                  <a:lnTo>
                    <a:pt x="0" y="222"/>
                  </a:lnTo>
                  <a:lnTo>
                    <a:pt x="0" y="148"/>
                  </a:lnTo>
                  <a:lnTo>
                    <a:pt x="0" y="76"/>
                  </a:lnTo>
                  <a:lnTo>
                    <a:pt x="2" y="0"/>
                  </a:lnTo>
                  <a:lnTo>
                    <a:pt x="84" y="0"/>
                  </a:lnTo>
                  <a:lnTo>
                    <a:pt x="168" y="2"/>
                  </a:lnTo>
                  <a:close/>
                </a:path>
              </a:pathLst>
            </a:custGeom>
            <a:solidFill>
              <a:srgbClr val="FEDFB3"/>
            </a:solidFill>
            <a:ln w="3175" cmpd="sng">
              <a:solidFill>
                <a:srgbClr val="000000"/>
              </a:solidFill>
              <a:round/>
              <a:headEnd/>
              <a:tailEnd/>
            </a:ln>
          </p:spPr>
          <p:txBody>
            <a:bodyPr/>
            <a:lstStyle/>
            <a:p>
              <a:endParaRPr lang="en-US"/>
            </a:p>
          </p:txBody>
        </p:sp>
        <p:sp>
          <p:nvSpPr>
            <p:cNvPr id="118847" name="Freeform 49"/>
            <p:cNvSpPr>
              <a:spLocks/>
            </p:cNvSpPr>
            <p:nvPr/>
          </p:nvSpPr>
          <p:spPr bwMode="auto">
            <a:xfrm>
              <a:off x="3317" y="1854"/>
              <a:ext cx="334" cy="372"/>
            </a:xfrm>
            <a:custGeom>
              <a:avLst/>
              <a:gdLst>
                <a:gd name="T0" fmla="*/ 166 w 334"/>
                <a:gd name="T1" fmla="*/ 0 h 372"/>
                <a:gd name="T2" fmla="*/ 250 w 334"/>
                <a:gd name="T3" fmla="*/ 0 h 372"/>
                <a:gd name="T4" fmla="*/ 334 w 334"/>
                <a:gd name="T5" fmla="*/ 0 h 372"/>
                <a:gd name="T6" fmla="*/ 334 w 334"/>
                <a:gd name="T7" fmla="*/ 74 h 372"/>
                <a:gd name="T8" fmla="*/ 334 w 334"/>
                <a:gd name="T9" fmla="*/ 150 h 372"/>
                <a:gd name="T10" fmla="*/ 334 w 334"/>
                <a:gd name="T11" fmla="*/ 224 h 372"/>
                <a:gd name="T12" fmla="*/ 334 w 334"/>
                <a:gd name="T13" fmla="*/ 272 h 372"/>
                <a:gd name="T14" fmla="*/ 334 w 334"/>
                <a:gd name="T15" fmla="*/ 296 h 372"/>
                <a:gd name="T16" fmla="*/ 334 w 334"/>
                <a:gd name="T17" fmla="*/ 370 h 372"/>
                <a:gd name="T18" fmla="*/ 250 w 334"/>
                <a:gd name="T19" fmla="*/ 370 h 372"/>
                <a:gd name="T20" fmla="*/ 166 w 334"/>
                <a:gd name="T21" fmla="*/ 372 h 372"/>
                <a:gd name="T22" fmla="*/ 84 w 334"/>
                <a:gd name="T23" fmla="*/ 372 h 372"/>
                <a:gd name="T24" fmla="*/ 2 w 334"/>
                <a:gd name="T25" fmla="*/ 372 h 372"/>
                <a:gd name="T26" fmla="*/ 2 w 334"/>
                <a:gd name="T27" fmla="*/ 296 h 372"/>
                <a:gd name="T28" fmla="*/ 2 w 334"/>
                <a:gd name="T29" fmla="*/ 224 h 372"/>
                <a:gd name="T30" fmla="*/ 2 w 334"/>
                <a:gd name="T31" fmla="*/ 148 h 372"/>
                <a:gd name="T32" fmla="*/ 0 w 334"/>
                <a:gd name="T33" fmla="*/ 74 h 372"/>
                <a:gd name="T34" fmla="*/ 0 w 334"/>
                <a:gd name="T35" fmla="*/ 2 h 372"/>
                <a:gd name="T36" fmla="*/ 82 w 334"/>
                <a:gd name="T37" fmla="*/ 0 h 372"/>
                <a:gd name="T38" fmla="*/ 166 w 334"/>
                <a:gd name="T39" fmla="*/ 0 h 372"/>
                <a:gd name="T40" fmla="*/ 166 w 334"/>
                <a:gd name="T41" fmla="*/ 0 h 3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4"/>
                <a:gd name="T64" fmla="*/ 0 h 372"/>
                <a:gd name="T65" fmla="*/ 334 w 334"/>
                <a:gd name="T66" fmla="*/ 372 h 3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4" h="372">
                  <a:moveTo>
                    <a:pt x="166" y="0"/>
                  </a:moveTo>
                  <a:lnTo>
                    <a:pt x="250" y="0"/>
                  </a:lnTo>
                  <a:lnTo>
                    <a:pt x="334" y="0"/>
                  </a:lnTo>
                  <a:lnTo>
                    <a:pt x="334" y="74"/>
                  </a:lnTo>
                  <a:lnTo>
                    <a:pt x="334" y="150"/>
                  </a:lnTo>
                  <a:lnTo>
                    <a:pt x="334" y="224"/>
                  </a:lnTo>
                  <a:lnTo>
                    <a:pt x="334" y="272"/>
                  </a:lnTo>
                  <a:lnTo>
                    <a:pt x="334" y="296"/>
                  </a:lnTo>
                  <a:lnTo>
                    <a:pt x="334" y="370"/>
                  </a:lnTo>
                  <a:lnTo>
                    <a:pt x="250" y="370"/>
                  </a:lnTo>
                  <a:lnTo>
                    <a:pt x="166" y="372"/>
                  </a:lnTo>
                  <a:lnTo>
                    <a:pt x="84" y="372"/>
                  </a:lnTo>
                  <a:lnTo>
                    <a:pt x="2" y="372"/>
                  </a:lnTo>
                  <a:lnTo>
                    <a:pt x="2" y="296"/>
                  </a:lnTo>
                  <a:lnTo>
                    <a:pt x="2" y="224"/>
                  </a:lnTo>
                  <a:lnTo>
                    <a:pt x="2" y="148"/>
                  </a:lnTo>
                  <a:lnTo>
                    <a:pt x="0" y="74"/>
                  </a:lnTo>
                  <a:lnTo>
                    <a:pt x="0" y="2"/>
                  </a:lnTo>
                  <a:lnTo>
                    <a:pt x="82" y="0"/>
                  </a:lnTo>
                  <a:lnTo>
                    <a:pt x="166" y="0"/>
                  </a:lnTo>
                  <a:close/>
                </a:path>
              </a:pathLst>
            </a:custGeom>
            <a:solidFill>
              <a:srgbClr val="FDCDB8"/>
            </a:solidFill>
            <a:ln w="3175" cmpd="sng">
              <a:solidFill>
                <a:srgbClr val="000000"/>
              </a:solidFill>
              <a:round/>
              <a:headEnd/>
              <a:tailEnd/>
            </a:ln>
          </p:spPr>
          <p:txBody>
            <a:bodyPr/>
            <a:lstStyle/>
            <a:p>
              <a:endParaRPr lang="en-US"/>
            </a:p>
          </p:txBody>
        </p:sp>
        <p:sp>
          <p:nvSpPr>
            <p:cNvPr id="118848" name="Freeform 50"/>
            <p:cNvSpPr>
              <a:spLocks/>
            </p:cNvSpPr>
            <p:nvPr/>
          </p:nvSpPr>
          <p:spPr bwMode="auto">
            <a:xfrm>
              <a:off x="4313" y="1856"/>
              <a:ext cx="332" cy="296"/>
            </a:xfrm>
            <a:custGeom>
              <a:avLst/>
              <a:gdLst>
                <a:gd name="T0" fmla="*/ 2 w 332"/>
                <a:gd name="T1" fmla="*/ 0 h 296"/>
                <a:gd name="T2" fmla="*/ 82 w 332"/>
                <a:gd name="T3" fmla="*/ 0 h 296"/>
                <a:gd name="T4" fmla="*/ 168 w 332"/>
                <a:gd name="T5" fmla="*/ 0 h 296"/>
                <a:gd name="T6" fmla="*/ 248 w 332"/>
                <a:gd name="T7" fmla="*/ 0 h 296"/>
                <a:gd name="T8" fmla="*/ 332 w 332"/>
                <a:gd name="T9" fmla="*/ 2 h 296"/>
                <a:gd name="T10" fmla="*/ 332 w 332"/>
                <a:gd name="T11" fmla="*/ 74 h 296"/>
                <a:gd name="T12" fmla="*/ 332 w 332"/>
                <a:gd name="T13" fmla="*/ 150 h 296"/>
                <a:gd name="T14" fmla="*/ 332 w 332"/>
                <a:gd name="T15" fmla="*/ 224 h 296"/>
                <a:gd name="T16" fmla="*/ 332 w 332"/>
                <a:gd name="T17" fmla="*/ 296 h 296"/>
                <a:gd name="T18" fmla="*/ 248 w 332"/>
                <a:gd name="T19" fmla="*/ 296 h 296"/>
                <a:gd name="T20" fmla="*/ 164 w 332"/>
                <a:gd name="T21" fmla="*/ 296 h 296"/>
                <a:gd name="T22" fmla="*/ 82 w 332"/>
                <a:gd name="T23" fmla="*/ 296 h 296"/>
                <a:gd name="T24" fmla="*/ 0 w 332"/>
                <a:gd name="T25" fmla="*/ 296 h 296"/>
                <a:gd name="T26" fmla="*/ 0 w 332"/>
                <a:gd name="T27" fmla="*/ 222 h 296"/>
                <a:gd name="T28" fmla="*/ 0 w 332"/>
                <a:gd name="T29" fmla="*/ 148 h 296"/>
                <a:gd name="T30" fmla="*/ 0 w 332"/>
                <a:gd name="T31" fmla="*/ 74 h 296"/>
                <a:gd name="T32" fmla="*/ 2 w 332"/>
                <a:gd name="T33" fmla="*/ 0 h 296"/>
                <a:gd name="T34" fmla="*/ 2 w 332"/>
                <a:gd name="T35" fmla="*/ 0 h 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
                <a:gd name="T55" fmla="*/ 0 h 296"/>
                <a:gd name="T56" fmla="*/ 332 w 332"/>
                <a:gd name="T57" fmla="*/ 296 h 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 h="296">
                  <a:moveTo>
                    <a:pt x="2" y="0"/>
                  </a:moveTo>
                  <a:lnTo>
                    <a:pt x="82" y="0"/>
                  </a:lnTo>
                  <a:lnTo>
                    <a:pt x="168" y="0"/>
                  </a:lnTo>
                  <a:lnTo>
                    <a:pt x="248" y="0"/>
                  </a:lnTo>
                  <a:lnTo>
                    <a:pt x="332" y="2"/>
                  </a:lnTo>
                  <a:lnTo>
                    <a:pt x="332" y="74"/>
                  </a:lnTo>
                  <a:lnTo>
                    <a:pt x="332" y="150"/>
                  </a:lnTo>
                  <a:lnTo>
                    <a:pt x="332" y="224"/>
                  </a:lnTo>
                  <a:lnTo>
                    <a:pt x="332" y="296"/>
                  </a:lnTo>
                  <a:lnTo>
                    <a:pt x="248" y="296"/>
                  </a:lnTo>
                  <a:lnTo>
                    <a:pt x="164" y="296"/>
                  </a:lnTo>
                  <a:lnTo>
                    <a:pt x="82" y="296"/>
                  </a:lnTo>
                  <a:lnTo>
                    <a:pt x="0" y="296"/>
                  </a:lnTo>
                  <a:lnTo>
                    <a:pt x="0" y="222"/>
                  </a:lnTo>
                  <a:lnTo>
                    <a:pt x="0" y="148"/>
                  </a:lnTo>
                  <a:lnTo>
                    <a:pt x="0" y="74"/>
                  </a:lnTo>
                  <a:lnTo>
                    <a:pt x="2" y="0"/>
                  </a:lnTo>
                  <a:close/>
                </a:path>
              </a:pathLst>
            </a:custGeom>
            <a:solidFill>
              <a:srgbClr val="CCEBC5"/>
            </a:solidFill>
            <a:ln w="3175" cmpd="sng">
              <a:solidFill>
                <a:srgbClr val="000000"/>
              </a:solidFill>
              <a:round/>
              <a:headEnd/>
              <a:tailEnd/>
            </a:ln>
          </p:spPr>
          <p:txBody>
            <a:bodyPr/>
            <a:lstStyle/>
            <a:p>
              <a:endParaRPr lang="en-US"/>
            </a:p>
          </p:txBody>
        </p:sp>
        <p:sp>
          <p:nvSpPr>
            <p:cNvPr id="118849" name="Freeform 51"/>
            <p:cNvSpPr>
              <a:spLocks/>
            </p:cNvSpPr>
            <p:nvPr/>
          </p:nvSpPr>
          <p:spPr bwMode="auto">
            <a:xfrm>
              <a:off x="770" y="1924"/>
              <a:ext cx="488" cy="302"/>
            </a:xfrm>
            <a:custGeom>
              <a:avLst/>
              <a:gdLst>
                <a:gd name="T0" fmla="*/ 488 w 488"/>
                <a:gd name="T1" fmla="*/ 154 h 302"/>
                <a:gd name="T2" fmla="*/ 402 w 488"/>
                <a:gd name="T3" fmla="*/ 300 h 302"/>
                <a:gd name="T4" fmla="*/ 158 w 488"/>
                <a:gd name="T5" fmla="*/ 298 h 302"/>
                <a:gd name="T6" fmla="*/ 152 w 488"/>
                <a:gd name="T7" fmla="*/ 288 h 302"/>
                <a:gd name="T8" fmla="*/ 150 w 488"/>
                <a:gd name="T9" fmla="*/ 278 h 302"/>
                <a:gd name="T10" fmla="*/ 142 w 488"/>
                <a:gd name="T11" fmla="*/ 266 h 302"/>
                <a:gd name="T12" fmla="*/ 142 w 488"/>
                <a:gd name="T13" fmla="*/ 260 h 302"/>
                <a:gd name="T14" fmla="*/ 150 w 488"/>
                <a:gd name="T15" fmla="*/ 258 h 302"/>
                <a:gd name="T16" fmla="*/ 156 w 488"/>
                <a:gd name="T17" fmla="*/ 252 h 302"/>
                <a:gd name="T18" fmla="*/ 156 w 488"/>
                <a:gd name="T19" fmla="*/ 242 h 302"/>
                <a:gd name="T20" fmla="*/ 154 w 488"/>
                <a:gd name="T21" fmla="*/ 230 h 302"/>
                <a:gd name="T22" fmla="*/ 154 w 488"/>
                <a:gd name="T23" fmla="*/ 222 h 302"/>
                <a:gd name="T24" fmla="*/ 160 w 488"/>
                <a:gd name="T25" fmla="*/ 212 h 302"/>
                <a:gd name="T26" fmla="*/ 152 w 488"/>
                <a:gd name="T27" fmla="*/ 204 h 302"/>
                <a:gd name="T28" fmla="*/ 142 w 488"/>
                <a:gd name="T29" fmla="*/ 202 h 302"/>
                <a:gd name="T30" fmla="*/ 132 w 488"/>
                <a:gd name="T31" fmla="*/ 202 h 302"/>
                <a:gd name="T32" fmla="*/ 126 w 488"/>
                <a:gd name="T33" fmla="*/ 198 h 302"/>
                <a:gd name="T34" fmla="*/ 124 w 488"/>
                <a:gd name="T35" fmla="*/ 190 h 302"/>
                <a:gd name="T36" fmla="*/ 122 w 488"/>
                <a:gd name="T37" fmla="*/ 180 h 302"/>
                <a:gd name="T38" fmla="*/ 114 w 488"/>
                <a:gd name="T39" fmla="*/ 174 h 302"/>
                <a:gd name="T40" fmla="*/ 108 w 488"/>
                <a:gd name="T41" fmla="*/ 176 h 302"/>
                <a:gd name="T42" fmla="*/ 102 w 488"/>
                <a:gd name="T43" fmla="*/ 182 h 302"/>
                <a:gd name="T44" fmla="*/ 92 w 488"/>
                <a:gd name="T45" fmla="*/ 186 h 302"/>
                <a:gd name="T46" fmla="*/ 90 w 488"/>
                <a:gd name="T47" fmla="*/ 182 h 302"/>
                <a:gd name="T48" fmla="*/ 90 w 488"/>
                <a:gd name="T49" fmla="*/ 170 h 302"/>
                <a:gd name="T50" fmla="*/ 94 w 488"/>
                <a:gd name="T51" fmla="*/ 166 h 302"/>
                <a:gd name="T52" fmla="*/ 98 w 488"/>
                <a:gd name="T53" fmla="*/ 160 h 302"/>
                <a:gd name="T54" fmla="*/ 94 w 488"/>
                <a:gd name="T55" fmla="*/ 152 h 302"/>
                <a:gd name="T56" fmla="*/ 88 w 488"/>
                <a:gd name="T57" fmla="*/ 150 h 302"/>
                <a:gd name="T58" fmla="*/ 82 w 488"/>
                <a:gd name="T59" fmla="*/ 148 h 302"/>
                <a:gd name="T60" fmla="*/ 72 w 488"/>
                <a:gd name="T61" fmla="*/ 148 h 302"/>
                <a:gd name="T62" fmla="*/ 64 w 488"/>
                <a:gd name="T63" fmla="*/ 144 h 302"/>
                <a:gd name="T64" fmla="*/ 60 w 488"/>
                <a:gd name="T65" fmla="*/ 136 h 302"/>
                <a:gd name="T66" fmla="*/ 64 w 488"/>
                <a:gd name="T67" fmla="*/ 126 h 302"/>
                <a:gd name="T68" fmla="*/ 64 w 488"/>
                <a:gd name="T69" fmla="*/ 118 h 302"/>
                <a:gd name="T70" fmla="*/ 60 w 488"/>
                <a:gd name="T71" fmla="*/ 108 h 302"/>
                <a:gd name="T72" fmla="*/ 56 w 488"/>
                <a:gd name="T73" fmla="*/ 96 h 302"/>
                <a:gd name="T74" fmla="*/ 58 w 488"/>
                <a:gd name="T75" fmla="*/ 88 h 302"/>
                <a:gd name="T76" fmla="*/ 58 w 488"/>
                <a:gd name="T77" fmla="*/ 80 h 302"/>
                <a:gd name="T78" fmla="*/ 50 w 488"/>
                <a:gd name="T79" fmla="*/ 72 h 302"/>
                <a:gd name="T80" fmla="*/ 42 w 488"/>
                <a:gd name="T81" fmla="*/ 70 h 302"/>
                <a:gd name="T82" fmla="*/ 32 w 488"/>
                <a:gd name="T83" fmla="*/ 66 h 302"/>
                <a:gd name="T84" fmla="*/ 28 w 488"/>
                <a:gd name="T85" fmla="*/ 60 h 302"/>
                <a:gd name="T86" fmla="*/ 28 w 488"/>
                <a:gd name="T87" fmla="*/ 52 h 302"/>
                <a:gd name="T88" fmla="*/ 16 w 488"/>
                <a:gd name="T89" fmla="*/ 46 h 302"/>
                <a:gd name="T90" fmla="*/ 6 w 488"/>
                <a:gd name="T91" fmla="*/ 36 h 302"/>
                <a:gd name="T92" fmla="*/ 4 w 488"/>
                <a:gd name="T93" fmla="*/ 26 h 302"/>
                <a:gd name="T94" fmla="*/ 6 w 488"/>
                <a:gd name="T95" fmla="*/ 20 h 302"/>
                <a:gd name="T96" fmla="*/ 4 w 488"/>
                <a:gd name="T97" fmla="*/ 12 h 302"/>
                <a:gd name="T98" fmla="*/ 0 w 488"/>
                <a:gd name="T99" fmla="*/ 2 h 302"/>
                <a:gd name="T100" fmla="*/ 74 w 488"/>
                <a:gd name="T101" fmla="*/ 0 h 302"/>
                <a:gd name="T102" fmla="*/ 266 w 488"/>
                <a:gd name="T103" fmla="*/ 2 h 302"/>
                <a:gd name="T104" fmla="*/ 488 w 488"/>
                <a:gd name="T105" fmla="*/ 4 h 3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8"/>
                <a:gd name="T160" fmla="*/ 0 h 302"/>
                <a:gd name="T161" fmla="*/ 488 w 488"/>
                <a:gd name="T162" fmla="*/ 302 h 3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8" h="302">
                  <a:moveTo>
                    <a:pt x="488" y="4"/>
                  </a:moveTo>
                  <a:lnTo>
                    <a:pt x="488" y="78"/>
                  </a:lnTo>
                  <a:lnTo>
                    <a:pt x="488" y="154"/>
                  </a:lnTo>
                  <a:lnTo>
                    <a:pt x="486" y="226"/>
                  </a:lnTo>
                  <a:lnTo>
                    <a:pt x="486" y="302"/>
                  </a:lnTo>
                  <a:lnTo>
                    <a:pt x="402" y="300"/>
                  </a:lnTo>
                  <a:lnTo>
                    <a:pt x="320" y="300"/>
                  </a:lnTo>
                  <a:lnTo>
                    <a:pt x="238" y="300"/>
                  </a:lnTo>
                  <a:lnTo>
                    <a:pt x="158" y="298"/>
                  </a:lnTo>
                  <a:lnTo>
                    <a:pt x="156" y="296"/>
                  </a:lnTo>
                  <a:lnTo>
                    <a:pt x="152" y="292"/>
                  </a:lnTo>
                  <a:lnTo>
                    <a:pt x="152" y="288"/>
                  </a:lnTo>
                  <a:lnTo>
                    <a:pt x="152" y="284"/>
                  </a:lnTo>
                  <a:lnTo>
                    <a:pt x="150" y="280"/>
                  </a:lnTo>
                  <a:lnTo>
                    <a:pt x="150" y="278"/>
                  </a:lnTo>
                  <a:lnTo>
                    <a:pt x="146" y="272"/>
                  </a:lnTo>
                  <a:lnTo>
                    <a:pt x="144" y="270"/>
                  </a:lnTo>
                  <a:lnTo>
                    <a:pt x="142" y="266"/>
                  </a:lnTo>
                  <a:lnTo>
                    <a:pt x="140" y="264"/>
                  </a:lnTo>
                  <a:lnTo>
                    <a:pt x="140" y="262"/>
                  </a:lnTo>
                  <a:lnTo>
                    <a:pt x="142" y="260"/>
                  </a:lnTo>
                  <a:lnTo>
                    <a:pt x="144" y="260"/>
                  </a:lnTo>
                  <a:lnTo>
                    <a:pt x="146" y="258"/>
                  </a:lnTo>
                  <a:lnTo>
                    <a:pt x="150" y="258"/>
                  </a:lnTo>
                  <a:lnTo>
                    <a:pt x="152" y="256"/>
                  </a:lnTo>
                  <a:lnTo>
                    <a:pt x="154" y="254"/>
                  </a:lnTo>
                  <a:lnTo>
                    <a:pt x="156" y="252"/>
                  </a:lnTo>
                  <a:lnTo>
                    <a:pt x="158" y="248"/>
                  </a:lnTo>
                  <a:lnTo>
                    <a:pt x="158" y="244"/>
                  </a:lnTo>
                  <a:lnTo>
                    <a:pt x="156" y="242"/>
                  </a:lnTo>
                  <a:lnTo>
                    <a:pt x="154" y="238"/>
                  </a:lnTo>
                  <a:lnTo>
                    <a:pt x="154" y="234"/>
                  </a:lnTo>
                  <a:lnTo>
                    <a:pt x="154" y="230"/>
                  </a:lnTo>
                  <a:lnTo>
                    <a:pt x="154" y="228"/>
                  </a:lnTo>
                  <a:lnTo>
                    <a:pt x="154" y="226"/>
                  </a:lnTo>
                  <a:lnTo>
                    <a:pt x="154" y="222"/>
                  </a:lnTo>
                  <a:lnTo>
                    <a:pt x="158" y="220"/>
                  </a:lnTo>
                  <a:lnTo>
                    <a:pt x="158" y="216"/>
                  </a:lnTo>
                  <a:lnTo>
                    <a:pt x="160" y="212"/>
                  </a:lnTo>
                  <a:lnTo>
                    <a:pt x="160" y="210"/>
                  </a:lnTo>
                  <a:lnTo>
                    <a:pt x="156" y="206"/>
                  </a:lnTo>
                  <a:lnTo>
                    <a:pt x="152" y="204"/>
                  </a:lnTo>
                  <a:lnTo>
                    <a:pt x="150" y="202"/>
                  </a:lnTo>
                  <a:lnTo>
                    <a:pt x="146" y="202"/>
                  </a:lnTo>
                  <a:lnTo>
                    <a:pt x="142" y="202"/>
                  </a:lnTo>
                  <a:lnTo>
                    <a:pt x="138" y="202"/>
                  </a:lnTo>
                  <a:lnTo>
                    <a:pt x="136" y="202"/>
                  </a:lnTo>
                  <a:lnTo>
                    <a:pt x="132" y="202"/>
                  </a:lnTo>
                  <a:lnTo>
                    <a:pt x="130" y="202"/>
                  </a:lnTo>
                  <a:lnTo>
                    <a:pt x="128" y="200"/>
                  </a:lnTo>
                  <a:lnTo>
                    <a:pt x="126" y="198"/>
                  </a:lnTo>
                  <a:lnTo>
                    <a:pt x="124" y="196"/>
                  </a:lnTo>
                  <a:lnTo>
                    <a:pt x="122" y="192"/>
                  </a:lnTo>
                  <a:lnTo>
                    <a:pt x="124" y="190"/>
                  </a:lnTo>
                  <a:lnTo>
                    <a:pt x="124" y="186"/>
                  </a:lnTo>
                  <a:lnTo>
                    <a:pt x="122" y="184"/>
                  </a:lnTo>
                  <a:lnTo>
                    <a:pt x="122" y="180"/>
                  </a:lnTo>
                  <a:lnTo>
                    <a:pt x="122" y="176"/>
                  </a:lnTo>
                  <a:lnTo>
                    <a:pt x="118" y="174"/>
                  </a:lnTo>
                  <a:lnTo>
                    <a:pt x="114" y="174"/>
                  </a:lnTo>
                  <a:lnTo>
                    <a:pt x="112" y="174"/>
                  </a:lnTo>
                  <a:lnTo>
                    <a:pt x="110" y="174"/>
                  </a:lnTo>
                  <a:lnTo>
                    <a:pt x="108" y="176"/>
                  </a:lnTo>
                  <a:lnTo>
                    <a:pt x="106" y="176"/>
                  </a:lnTo>
                  <a:lnTo>
                    <a:pt x="102" y="180"/>
                  </a:lnTo>
                  <a:lnTo>
                    <a:pt x="102" y="182"/>
                  </a:lnTo>
                  <a:lnTo>
                    <a:pt x="98" y="186"/>
                  </a:lnTo>
                  <a:lnTo>
                    <a:pt x="96" y="186"/>
                  </a:lnTo>
                  <a:lnTo>
                    <a:pt x="92" y="186"/>
                  </a:lnTo>
                  <a:lnTo>
                    <a:pt x="90" y="186"/>
                  </a:lnTo>
                  <a:lnTo>
                    <a:pt x="90" y="184"/>
                  </a:lnTo>
                  <a:lnTo>
                    <a:pt x="90" y="182"/>
                  </a:lnTo>
                  <a:lnTo>
                    <a:pt x="90" y="178"/>
                  </a:lnTo>
                  <a:lnTo>
                    <a:pt x="90" y="174"/>
                  </a:lnTo>
                  <a:lnTo>
                    <a:pt x="90" y="170"/>
                  </a:lnTo>
                  <a:lnTo>
                    <a:pt x="92" y="168"/>
                  </a:lnTo>
                  <a:lnTo>
                    <a:pt x="94" y="166"/>
                  </a:lnTo>
                  <a:lnTo>
                    <a:pt x="96" y="164"/>
                  </a:lnTo>
                  <a:lnTo>
                    <a:pt x="96" y="162"/>
                  </a:lnTo>
                  <a:lnTo>
                    <a:pt x="98" y="160"/>
                  </a:lnTo>
                  <a:lnTo>
                    <a:pt x="96" y="158"/>
                  </a:lnTo>
                  <a:lnTo>
                    <a:pt x="96" y="154"/>
                  </a:lnTo>
                  <a:lnTo>
                    <a:pt x="94" y="152"/>
                  </a:lnTo>
                  <a:lnTo>
                    <a:pt x="92" y="152"/>
                  </a:lnTo>
                  <a:lnTo>
                    <a:pt x="90" y="152"/>
                  </a:lnTo>
                  <a:lnTo>
                    <a:pt x="88" y="150"/>
                  </a:lnTo>
                  <a:lnTo>
                    <a:pt x="86" y="150"/>
                  </a:lnTo>
                  <a:lnTo>
                    <a:pt x="82" y="148"/>
                  </a:lnTo>
                  <a:lnTo>
                    <a:pt x="80" y="150"/>
                  </a:lnTo>
                  <a:lnTo>
                    <a:pt x="76" y="148"/>
                  </a:lnTo>
                  <a:lnTo>
                    <a:pt x="72" y="148"/>
                  </a:lnTo>
                  <a:lnTo>
                    <a:pt x="68" y="148"/>
                  </a:lnTo>
                  <a:lnTo>
                    <a:pt x="66" y="146"/>
                  </a:lnTo>
                  <a:lnTo>
                    <a:pt x="64" y="144"/>
                  </a:lnTo>
                  <a:lnTo>
                    <a:pt x="62" y="142"/>
                  </a:lnTo>
                  <a:lnTo>
                    <a:pt x="62" y="140"/>
                  </a:lnTo>
                  <a:lnTo>
                    <a:pt x="60" y="136"/>
                  </a:lnTo>
                  <a:lnTo>
                    <a:pt x="62" y="132"/>
                  </a:lnTo>
                  <a:lnTo>
                    <a:pt x="64" y="130"/>
                  </a:lnTo>
                  <a:lnTo>
                    <a:pt x="64" y="126"/>
                  </a:lnTo>
                  <a:lnTo>
                    <a:pt x="64" y="124"/>
                  </a:lnTo>
                  <a:lnTo>
                    <a:pt x="66" y="120"/>
                  </a:lnTo>
                  <a:lnTo>
                    <a:pt x="64" y="118"/>
                  </a:lnTo>
                  <a:lnTo>
                    <a:pt x="64" y="114"/>
                  </a:lnTo>
                  <a:lnTo>
                    <a:pt x="64" y="112"/>
                  </a:lnTo>
                  <a:lnTo>
                    <a:pt x="60" y="108"/>
                  </a:lnTo>
                  <a:lnTo>
                    <a:pt x="58" y="100"/>
                  </a:lnTo>
                  <a:lnTo>
                    <a:pt x="58" y="98"/>
                  </a:lnTo>
                  <a:lnTo>
                    <a:pt x="56" y="96"/>
                  </a:lnTo>
                  <a:lnTo>
                    <a:pt x="58" y="94"/>
                  </a:lnTo>
                  <a:lnTo>
                    <a:pt x="56" y="90"/>
                  </a:lnTo>
                  <a:lnTo>
                    <a:pt x="58" y="88"/>
                  </a:lnTo>
                  <a:lnTo>
                    <a:pt x="60" y="84"/>
                  </a:lnTo>
                  <a:lnTo>
                    <a:pt x="60" y="82"/>
                  </a:lnTo>
                  <a:lnTo>
                    <a:pt x="58" y="80"/>
                  </a:lnTo>
                  <a:lnTo>
                    <a:pt x="56" y="76"/>
                  </a:lnTo>
                  <a:lnTo>
                    <a:pt x="54" y="74"/>
                  </a:lnTo>
                  <a:lnTo>
                    <a:pt x="50" y="72"/>
                  </a:lnTo>
                  <a:lnTo>
                    <a:pt x="48" y="72"/>
                  </a:lnTo>
                  <a:lnTo>
                    <a:pt x="44" y="70"/>
                  </a:lnTo>
                  <a:lnTo>
                    <a:pt x="42" y="70"/>
                  </a:lnTo>
                  <a:lnTo>
                    <a:pt x="38" y="68"/>
                  </a:lnTo>
                  <a:lnTo>
                    <a:pt x="36" y="68"/>
                  </a:lnTo>
                  <a:lnTo>
                    <a:pt x="32" y="66"/>
                  </a:lnTo>
                  <a:lnTo>
                    <a:pt x="30" y="64"/>
                  </a:lnTo>
                  <a:lnTo>
                    <a:pt x="30" y="62"/>
                  </a:lnTo>
                  <a:lnTo>
                    <a:pt x="28" y="60"/>
                  </a:lnTo>
                  <a:lnTo>
                    <a:pt x="28" y="56"/>
                  </a:lnTo>
                  <a:lnTo>
                    <a:pt x="28" y="54"/>
                  </a:lnTo>
                  <a:lnTo>
                    <a:pt x="28" y="52"/>
                  </a:lnTo>
                  <a:lnTo>
                    <a:pt x="26" y="50"/>
                  </a:lnTo>
                  <a:lnTo>
                    <a:pt x="22" y="48"/>
                  </a:lnTo>
                  <a:lnTo>
                    <a:pt x="16" y="46"/>
                  </a:lnTo>
                  <a:lnTo>
                    <a:pt x="8" y="42"/>
                  </a:lnTo>
                  <a:lnTo>
                    <a:pt x="6" y="38"/>
                  </a:lnTo>
                  <a:lnTo>
                    <a:pt x="6" y="36"/>
                  </a:lnTo>
                  <a:lnTo>
                    <a:pt x="4" y="32"/>
                  </a:lnTo>
                  <a:lnTo>
                    <a:pt x="4" y="30"/>
                  </a:lnTo>
                  <a:lnTo>
                    <a:pt x="4" y="26"/>
                  </a:lnTo>
                  <a:lnTo>
                    <a:pt x="6" y="24"/>
                  </a:lnTo>
                  <a:lnTo>
                    <a:pt x="6" y="22"/>
                  </a:lnTo>
                  <a:lnTo>
                    <a:pt x="6" y="20"/>
                  </a:lnTo>
                  <a:lnTo>
                    <a:pt x="6" y="16"/>
                  </a:lnTo>
                  <a:lnTo>
                    <a:pt x="4" y="12"/>
                  </a:lnTo>
                  <a:lnTo>
                    <a:pt x="2" y="8"/>
                  </a:lnTo>
                  <a:lnTo>
                    <a:pt x="0" y="6"/>
                  </a:lnTo>
                  <a:lnTo>
                    <a:pt x="0" y="2"/>
                  </a:lnTo>
                  <a:lnTo>
                    <a:pt x="0" y="0"/>
                  </a:lnTo>
                  <a:lnTo>
                    <a:pt x="32" y="0"/>
                  </a:lnTo>
                  <a:lnTo>
                    <a:pt x="74" y="0"/>
                  </a:lnTo>
                  <a:lnTo>
                    <a:pt x="156" y="2"/>
                  </a:lnTo>
                  <a:lnTo>
                    <a:pt x="240" y="2"/>
                  </a:lnTo>
                  <a:lnTo>
                    <a:pt x="266" y="2"/>
                  </a:lnTo>
                  <a:lnTo>
                    <a:pt x="322" y="4"/>
                  </a:lnTo>
                  <a:lnTo>
                    <a:pt x="406" y="4"/>
                  </a:lnTo>
                  <a:lnTo>
                    <a:pt x="488" y="4"/>
                  </a:lnTo>
                  <a:close/>
                </a:path>
              </a:pathLst>
            </a:custGeom>
            <a:solidFill>
              <a:srgbClr val="CCEBC5"/>
            </a:solidFill>
            <a:ln w="3175" cmpd="sng">
              <a:solidFill>
                <a:srgbClr val="000000"/>
              </a:solidFill>
              <a:round/>
              <a:headEnd/>
              <a:tailEnd/>
            </a:ln>
          </p:spPr>
          <p:txBody>
            <a:bodyPr/>
            <a:lstStyle/>
            <a:p>
              <a:endParaRPr lang="en-US"/>
            </a:p>
          </p:txBody>
        </p:sp>
        <p:sp>
          <p:nvSpPr>
            <p:cNvPr id="118850" name="Freeform 52"/>
            <p:cNvSpPr>
              <a:spLocks/>
            </p:cNvSpPr>
            <p:nvPr/>
          </p:nvSpPr>
          <p:spPr bwMode="auto">
            <a:xfrm>
              <a:off x="2987" y="1928"/>
              <a:ext cx="332" cy="298"/>
            </a:xfrm>
            <a:custGeom>
              <a:avLst/>
              <a:gdLst>
                <a:gd name="T0" fmla="*/ 330 w 332"/>
                <a:gd name="T1" fmla="*/ 0 h 298"/>
                <a:gd name="T2" fmla="*/ 332 w 332"/>
                <a:gd name="T3" fmla="*/ 74 h 298"/>
                <a:gd name="T4" fmla="*/ 332 w 332"/>
                <a:gd name="T5" fmla="*/ 150 h 298"/>
                <a:gd name="T6" fmla="*/ 332 w 332"/>
                <a:gd name="T7" fmla="*/ 222 h 298"/>
                <a:gd name="T8" fmla="*/ 332 w 332"/>
                <a:gd name="T9" fmla="*/ 298 h 298"/>
                <a:gd name="T10" fmla="*/ 248 w 332"/>
                <a:gd name="T11" fmla="*/ 298 h 298"/>
                <a:gd name="T12" fmla="*/ 164 w 332"/>
                <a:gd name="T13" fmla="*/ 296 h 298"/>
                <a:gd name="T14" fmla="*/ 82 w 332"/>
                <a:gd name="T15" fmla="*/ 296 h 298"/>
                <a:gd name="T16" fmla="*/ 0 w 332"/>
                <a:gd name="T17" fmla="*/ 296 h 298"/>
                <a:gd name="T18" fmla="*/ 0 w 332"/>
                <a:gd name="T19" fmla="*/ 222 h 298"/>
                <a:gd name="T20" fmla="*/ 2 w 332"/>
                <a:gd name="T21" fmla="*/ 150 h 298"/>
                <a:gd name="T22" fmla="*/ 2 w 332"/>
                <a:gd name="T23" fmla="*/ 76 h 298"/>
                <a:gd name="T24" fmla="*/ 2 w 332"/>
                <a:gd name="T25" fmla="*/ 2 h 298"/>
                <a:gd name="T26" fmla="*/ 82 w 332"/>
                <a:gd name="T27" fmla="*/ 2 h 298"/>
                <a:gd name="T28" fmla="*/ 164 w 332"/>
                <a:gd name="T29" fmla="*/ 2 h 298"/>
                <a:gd name="T30" fmla="*/ 246 w 332"/>
                <a:gd name="T31" fmla="*/ 0 h 298"/>
                <a:gd name="T32" fmla="*/ 330 w 332"/>
                <a:gd name="T33" fmla="*/ 0 h 298"/>
                <a:gd name="T34" fmla="*/ 330 w 332"/>
                <a:gd name="T35" fmla="*/ 0 h 2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
                <a:gd name="T55" fmla="*/ 0 h 298"/>
                <a:gd name="T56" fmla="*/ 332 w 332"/>
                <a:gd name="T57" fmla="*/ 298 h 2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 h="298">
                  <a:moveTo>
                    <a:pt x="330" y="0"/>
                  </a:moveTo>
                  <a:lnTo>
                    <a:pt x="332" y="74"/>
                  </a:lnTo>
                  <a:lnTo>
                    <a:pt x="332" y="150"/>
                  </a:lnTo>
                  <a:lnTo>
                    <a:pt x="332" y="222"/>
                  </a:lnTo>
                  <a:lnTo>
                    <a:pt x="332" y="298"/>
                  </a:lnTo>
                  <a:lnTo>
                    <a:pt x="248" y="298"/>
                  </a:lnTo>
                  <a:lnTo>
                    <a:pt x="164" y="296"/>
                  </a:lnTo>
                  <a:lnTo>
                    <a:pt x="82" y="296"/>
                  </a:lnTo>
                  <a:lnTo>
                    <a:pt x="0" y="296"/>
                  </a:lnTo>
                  <a:lnTo>
                    <a:pt x="0" y="222"/>
                  </a:lnTo>
                  <a:lnTo>
                    <a:pt x="2" y="150"/>
                  </a:lnTo>
                  <a:lnTo>
                    <a:pt x="2" y="76"/>
                  </a:lnTo>
                  <a:lnTo>
                    <a:pt x="2" y="2"/>
                  </a:lnTo>
                  <a:lnTo>
                    <a:pt x="82" y="2"/>
                  </a:lnTo>
                  <a:lnTo>
                    <a:pt x="164" y="2"/>
                  </a:lnTo>
                  <a:lnTo>
                    <a:pt x="246" y="0"/>
                  </a:lnTo>
                  <a:lnTo>
                    <a:pt x="330" y="0"/>
                  </a:lnTo>
                  <a:close/>
                </a:path>
              </a:pathLst>
            </a:custGeom>
            <a:solidFill>
              <a:srgbClr val="CCEBC5"/>
            </a:solidFill>
            <a:ln w="3175" cmpd="sng">
              <a:solidFill>
                <a:srgbClr val="000000"/>
              </a:solidFill>
              <a:round/>
              <a:headEnd/>
              <a:tailEnd/>
            </a:ln>
          </p:spPr>
          <p:txBody>
            <a:bodyPr/>
            <a:lstStyle/>
            <a:p>
              <a:endParaRPr lang="en-US"/>
            </a:p>
          </p:txBody>
        </p:sp>
        <p:sp>
          <p:nvSpPr>
            <p:cNvPr id="118851" name="Freeform 53"/>
            <p:cNvSpPr>
              <a:spLocks/>
            </p:cNvSpPr>
            <p:nvPr/>
          </p:nvSpPr>
          <p:spPr bwMode="auto">
            <a:xfrm>
              <a:off x="1668" y="1928"/>
              <a:ext cx="330" cy="298"/>
            </a:xfrm>
            <a:custGeom>
              <a:avLst/>
              <a:gdLst>
                <a:gd name="T0" fmla="*/ 0 w 330"/>
                <a:gd name="T1" fmla="*/ 0 h 298"/>
                <a:gd name="T2" fmla="*/ 56 w 330"/>
                <a:gd name="T3" fmla="*/ 0 h 298"/>
                <a:gd name="T4" fmla="*/ 82 w 330"/>
                <a:gd name="T5" fmla="*/ 0 h 298"/>
                <a:gd name="T6" fmla="*/ 164 w 330"/>
                <a:gd name="T7" fmla="*/ 2 h 298"/>
                <a:gd name="T8" fmla="*/ 246 w 330"/>
                <a:gd name="T9" fmla="*/ 2 h 298"/>
                <a:gd name="T10" fmla="*/ 328 w 330"/>
                <a:gd name="T11" fmla="*/ 2 h 298"/>
                <a:gd name="T12" fmla="*/ 330 w 330"/>
                <a:gd name="T13" fmla="*/ 76 h 298"/>
                <a:gd name="T14" fmla="*/ 328 w 330"/>
                <a:gd name="T15" fmla="*/ 150 h 298"/>
                <a:gd name="T16" fmla="*/ 328 w 330"/>
                <a:gd name="T17" fmla="*/ 222 h 298"/>
                <a:gd name="T18" fmla="*/ 328 w 330"/>
                <a:gd name="T19" fmla="*/ 298 h 298"/>
                <a:gd name="T20" fmla="*/ 246 w 330"/>
                <a:gd name="T21" fmla="*/ 298 h 298"/>
                <a:gd name="T22" fmla="*/ 164 w 330"/>
                <a:gd name="T23" fmla="*/ 298 h 298"/>
                <a:gd name="T24" fmla="*/ 80 w 330"/>
                <a:gd name="T25" fmla="*/ 296 h 298"/>
                <a:gd name="T26" fmla="*/ 0 w 330"/>
                <a:gd name="T27" fmla="*/ 296 h 298"/>
                <a:gd name="T28" fmla="*/ 0 w 330"/>
                <a:gd name="T29" fmla="*/ 222 h 298"/>
                <a:gd name="T30" fmla="*/ 0 w 330"/>
                <a:gd name="T31" fmla="*/ 150 h 298"/>
                <a:gd name="T32" fmla="*/ 2 w 330"/>
                <a:gd name="T33" fmla="*/ 74 h 298"/>
                <a:gd name="T34" fmla="*/ 0 w 330"/>
                <a:gd name="T35" fmla="*/ 0 h 298"/>
                <a:gd name="T36" fmla="*/ 0 w 330"/>
                <a:gd name="T37" fmla="*/ 0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0"/>
                <a:gd name="T58" fmla="*/ 0 h 298"/>
                <a:gd name="T59" fmla="*/ 330 w 330"/>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0" h="298">
                  <a:moveTo>
                    <a:pt x="0" y="0"/>
                  </a:moveTo>
                  <a:lnTo>
                    <a:pt x="56" y="0"/>
                  </a:lnTo>
                  <a:lnTo>
                    <a:pt x="82" y="0"/>
                  </a:lnTo>
                  <a:lnTo>
                    <a:pt x="164" y="2"/>
                  </a:lnTo>
                  <a:lnTo>
                    <a:pt x="246" y="2"/>
                  </a:lnTo>
                  <a:lnTo>
                    <a:pt x="328" y="2"/>
                  </a:lnTo>
                  <a:lnTo>
                    <a:pt x="330" y="76"/>
                  </a:lnTo>
                  <a:lnTo>
                    <a:pt x="328" y="150"/>
                  </a:lnTo>
                  <a:lnTo>
                    <a:pt x="328" y="222"/>
                  </a:lnTo>
                  <a:lnTo>
                    <a:pt x="328" y="298"/>
                  </a:lnTo>
                  <a:lnTo>
                    <a:pt x="246" y="298"/>
                  </a:lnTo>
                  <a:lnTo>
                    <a:pt x="164" y="298"/>
                  </a:lnTo>
                  <a:lnTo>
                    <a:pt x="80" y="296"/>
                  </a:lnTo>
                  <a:lnTo>
                    <a:pt x="0" y="296"/>
                  </a:lnTo>
                  <a:lnTo>
                    <a:pt x="0" y="222"/>
                  </a:lnTo>
                  <a:lnTo>
                    <a:pt x="0" y="150"/>
                  </a:lnTo>
                  <a:lnTo>
                    <a:pt x="2" y="74"/>
                  </a:lnTo>
                  <a:lnTo>
                    <a:pt x="0" y="0"/>
                  </a:lnTo>
                  <a:close/>
                </a:path>
              </a:pathLst>
            </a:custGeom>
            <a:solidFill>
              <a:srgbClr val="CCEBC5"/>
            </a:solidFill>
            <a:ln w="3175" cmpd="sng">
              <a:solidFill>
                <a:srgbClr val="000000"/>
              </a:solidFill>
              <a:round/>
              <a:headEnd/>
              <a:tailEnd/>
            </a:ln>
          </p:spPr>
          <p:txBody>
            <a:bodyPr/>
            <a:lstStyle/>
            <a:p>
              <a:endParaRPr lang="en-US"/>
            </a:p>
          </p:txBody>
        </p:sp>
        <p:sp>
          <p:nvSpPr>
            <p:cNvPr id="118852" name="Freeform 54"/>
            <p:cNvSpPr>
              <a:spLocks/>
            </p:cNvSpPr>
            <p:nvPr/>
          </p:nvSpPr>
          <p:spPr bwMode="auto">
            <a:xfrm>
              <a:off x="1256" y="1928"/>
              <a:ext cx="414" cy="298"/>
            </a:xfrm>
            <a:custGeom>
              <a:avLst/>
              <a:gdLst>
                <a:gd name="T0" fmla="*/ 248 w 414"/>
                <a:gd name="T1" fmla="*/ 0 h 298"/>
                <a:gd name="T2" fmla="*/ 330 w 414"/>
                <a:gd name="T3" fmla="*/ 2 h 298"/>
                <a:gd name="T4" fmla="*/ 412 w 414"/>
                <a:gd name="T5" fmla="*/ 0 h 298"/>
                <a:gd name="T6" fmla="*/ 414 w 414"/>
                <a:gd name="T7" fmla="*/ 74 h 298"/>
                <a:gd name="T8" fmla="*/ 412 w 414"/>
                <a:gd name="T9" fmla="*/ 150 h 298"/>
                <a:gd name="T10" fmla="*/ 412 w 414"/>
                <a:gd name="T11" fmla="*/ 222 h 298"/>
                <a:gd name="T12" fmla="*/ 412 w 414"/>
                <a:gd name="T13" fmla="*/ 296 h 298"/>
                <a:gd name="T14" fmla="*/ 328 w 414"/>
                <a:gd name="T15" fmla="*/ 296 h 298"/>
                <a:gd name="T16" fmla="*/ 246 w 414"/>
                <a:gd name="T17" fmla="*/ 296 h 298"/>
                <a:gd name="T18" fmla="*/ 162 w 414"/>
                <a:gd name="T19" fmla="*/ 298 h 298"/>
                <a:gd name="T20" fmla="*/ 82 w 414"/>
                <a:gd name="T21" fmla="*/ 298 h 298"/>
                <a:gd name="T22" fmla="*/ 0 w 414"/>
                <a:gd name="T23" fmla="*/ 298 h 298"/>
                <a:gd name="T24" fmla="*/ 0 w 414"/>
                <a:gd name="T25" fmla="*/ 222 h 298"/>
                <a:gd name="T26" fmla="*/ 2 w 414"/>
                <a:gd name="T27" fmla="*/ 150 h 298"/>
                <a:gd name="T28" fmla="*/ 2 w 414"/>
                <a:gd name="T29" fmla="*/ 74 h 298"/>
                <a:gd name="T30" fmla="*/ 2 w 414"/>
                <a:gd name="T31" fmla="*/ 0 h 298"/>
                <a:gd name="T32" fmla="*/ 84 w 414"/>
                <a:gd name="T33" fmla="*/ 2 h 298"/>
                <a:gd name="T34" fmla="*/ 166 w 414"/>
                <a:gd name="T35" fmla="*/ 2 h 298"/>
                <a:gd name="T36" fmla="*/ 248 w 414"/>
                <a:gd name="T37" fmla="*/ 0 h 298"/>
                <a:gd name="T38" fmla="*/ 248 w 414"/>
                <a:gd name="T39" fmla="*/ 0 h 2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4"/>
                <a:gd name="T61" fmla="*/ 0 h 298"/>
                <a:gd name="T62" fmla="*/ 414 w 414"/>
                <a:gd name="T63" fmla="*/ 298 h 2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4" h="298">
                  <a:moveTo>
                    <a:pt x="248" y="0"/>
                  </a:moveTo>
                  <a:lnTo>
                    <a:pt x="330" y="2"/>
                  </a:lnTo>
                  <a:lnTo>
                    <a:pt x="412" y="0"/>
                  </a:lnTo>
                  <a:lnTo>
                    <a:pt x="414" y="74"/>
                  </a:lnTo>
                  <a:lnTo>
                    <a:pt x="412" y="150"/>
                  </a:lnTo>
                  <a:lnTo>
                    <a:pt x="412" y="222"/>
                  </a:lnTo>
                  <a:lnTo>
                    <a:pt x="412" y="296"/>
                  </a:lnTo>
                  <a:lnTo>
                    <a:pt x="328" y="296"/>
                  </a:lnTo>
                  <a:lnTo>
                    <a:pt x="246" y="296"/>
                  </a:lnTo>
                  <a:lnTo>
                    <a:pt x="162" y="298"/>
                  </a:lnTo>
                  <a:lnTo>
                    <a:pt x="82" y="298"/>
                  </a:lnTo>
                  <a:lnTo>
                    <a:pt x="0" y="298"/>
                  </a:lnTo>
                  <a:lnTo>
                    <a:pt x="0" y="222"/>
                  </a:lnTo>
                  <a:lnTo>
                    <a:pt x="2" y="150"/>
                  </a:lnTo>
                  <a:lnTo>
                    <a:pt x="2" y="74"/>
                  </a:lnTo>
                  <a:lnTo>
                    <a:pt x="2" y="0"/>
                  </a:lnTo>
                  <a:lnTo>
                    <a:pt x="84" y="2"/>
                  </a:lnTo>
                  <a:lnTo>
                    <a:pt x="166" y="2"/>
                  </a:lnTo>
                  <a:lnTo>
                    <a:pt x="248" y="0"/>
                  </a:lnTo>
                  <a:close/>
                </a:path>
              </a:pathLst>
            </a:custGeom>
            <a:solidFill>
              <a:srgbClr val="FDCDB8"/>
            </a:solidFill>
            <a:ln w="3175" cmpd="sng">
              <a:solidFill>
                <a:srgbClr val="000000"/>
              </a:solidFill>
              <a:round/>
              <a:headEnd/>
              <a:tailEnd/>
            </a:ln>
          </p:spPr>
          <p:txBody>
            <a:bodyPr/>
            <a:lstStyle/>
            <a:p>
              <a:endParaRPr lang="en-US"/>
            </a:p>
          </p:txBody>
        </p:sp>
        <p:sp>
          <p:nvSpPr>
            <p:cNvPr id="118853" name="Freeform 55"/>
            <p:cNvSpPr>
              <a:spLocks/>
            </p:cNvSpPr>
            <p:nvPr/>
          </p:nvSpPr>
          <p:spPr bwMode="auto">
            <a:xfrm>
              <a:off x="2326" y="1930"/>
              <a:ext cx="332" cy="294"/>
            </a:xfrm>
            <a:custGeom>
              <a:avLst/>
              <a:gdLst>
                <a:gd name="T0" fmla="*/ 0 w 332"/>
                <a:gd name="T1" fmla="*/ 0 h 294"/>
                <a:gd name="T2" fmla="*/ 82 w 332"/>
                <a:gd name="T3" fmla="*/ 0 h 294"/>
                <a:gd name="T4" fmla="*/ 112 w 332"/>
                <a:gd name="T5" fmla="*/ 0 h 294"/>
                <a:gd name="T6" fmla="*/ 166 w 332"/>
                <a:gd name="T7" fmla="*/ 0 h 294"/>
                <a:gd name="T8" fmla="*/ 248 w 332"/>
                <a:gd name="T9" fmla="*/ 0 h 294"/>
                <a:gd name="T10" fmla="*/ 330 w 332"/>
                <a:gd name="T11" fmla="*/ 0 h 294"/>
                <a:gd name="T12" fmla="*/ 332 w 332"/>
                <a:gd name="T13" fmla="*/ 74 h 294"/>
                <a:gd name="T14" fmla="*/ 332 w 332"/>
                <a:gd name="T15" fmla="*/ 148 h 294"/>
                <a:gd name="T16" fmla="*/ 332 w 332"/>
                <a:gd name="T17" fmla="*/ 222 h 294"/>
                <a:gd name="T18" fmla="*/ 332 w 332"/>
                <a:gd name="T19" fmla="*/ 294 h 294"/>
                <a:gd name="T20" fmla="*/ 248 w 332"/>
                <a:gd name="T21" fmla="*/ 294 h 294"/>
                <a:gd name="T22" fmla="*/ 218 w 332"/>
                <a:gd name="T23" fmla="*/ 294 h 294"/>
                <a:gd name="T24" fmla="*/ 212 w 332"/>
                <a:gd name="T25" fmla="*/ 294 h 294"/>
                <a:gd name="T26" fmla="*/ 166 w 332"/>
                <a:gd name="T27" fmla="*/ 294 h 294"/>
                <a:gd name="T28" fmla="*/ 82 w 332"/>
                <a:gd name="T29" fmla="*/ 294 h 294"/>
                <a:gd name="T30" fmla="*/ 0 w 332"/>
                <a:gd name="T31" fmla="*/ 294 h 294"/>
                <a:gd name="T32" fmla="*/ 0 w 332"/>
                <a:gd name="T33" fmla="*/ 220 h 294"/>
                <a:gd name="T34" fmla="*/ 0 w 332"/>
                <a:gd name="T35" fmla="*/ 148 h 294"/>
                <a:gd name="T36" fmla="*/ 0 w 332"/>
                <a:gd name="T37" fmla="*/ 72 h 294"/>
                <a:gd name="T38" fmla="*/ 2 w 332"/>
                <a:gd name="T39" fmla="*/ 48 h 294"/>
                <a:gd name="T40" fmla="*/ 0 w 332"/>
                <a:gd name="T41" fmla="*/ 0 h 294"/>
                <a:gd name="T42" fmla="*/ 0 w 332"/>
                <a:gd name="T43" fmla="*/ 0 h 2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2"/>
                <a:gd name="T67" fmla="*/ 0 h 294"/>
                <a:gd name="T68" fmla="*/ 332 w 332"/>
                <a:gd name="T69" fmla="*/ 294 h 2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2" h="294">
                  <a:moveTo>
                    <a:pt x="0" y="0"/>
                  </a:moveTo>
                  <a:lnTo>
                    <a:pt x="82" y="0"/>
                  </a:lnTo>
                  <a:lnTo>
                    <a:pt x="112" y="0"/>
                  </a:lnTo>
                  <a:lnTo>
                    <a:pt x="166" y="0"/>
                  </a:lnTo>
                  <a:lnTo>
                    <a:pt x="248" y="0"/>
                  </a:lnTo>
                  <a:lnTo>
                    <a:pt x="330" y="0"/>
                  </a:lnTo>
                  <a:lnTo>
                    <a:pt x="332" y="74"/>
                  </a:lnTo>
                  <a:lnTo>
                    <a:pt x="332" y="148"/>
                  </a:lnTo>
                  <a:lnTo>
                    <a:pt x="332" y="222"/>
                  </a:lnTo>
                  <a:lnTo>
                    <a:pt x="332" y="294"/>
                  </a:lnTo>
                  <a:lnTo>
                    <a:pt x="248" y="294"/>
                  </a:lnTo>
                  <a:lnTo>
                    <a:pt x="218" y="294"/>
                  </a:lnTo>
                  <a:lnTo>
                    <a:pt x="212" y="294"/>
                  </a:lnTo>
                  <a:lnTo>
                    <a:pt x="166" y="294"/>
                  </a:lnTo>
                  <a:lnTo>
                    <a:pt x="82" y="294"/>
                  </a:lnTo>
                  <a:lnTo>
                    <a:pt x="0" y="294"/>
                  </a:lnTo>
                  <a:lnTo>
                    <a:pt x="0" y="220"/>
                  </a:lnTo>
                  <a:lnTo>
                    <a:pt x="0" y="148"/>
                  </a:lnTo>
                  <a:lnTo>
                    <a:pt x="0" y="72"/>
                  </a:lnTo>
                  <a:lnTo>
                    <a:pt x="2" y="48"/>
                  </a:lnTo>
                  <a:lnTo>
                    <a:pt x="0" y="0"/>
                  </a:lnTo>
                  <a:close/>
                </a:path>
              </a:pathLst>
            </a:custGeom>
            <a:solidFill>
              <a:srgbClr val="CCEBC5"/>
            </a:solidFill>
            <a:ln w="3175" cmpd="sng">
              <a:solidFill>
                <a:srgbClr val="000000"/>
              </a:solidFill>
              <a:round/>
              <a:headEnd/>
              <a:tailEnd/>
            </a:ln>
          </p:spPr>
          <p:txBody>
            <a:bodyPr/>
            <a:lstStyle/>
            <a:p>
              <a:endParaRPr lang="en-US"/>
            </a:p>
          </p:txBody>
        </p:sp>
        <p:sp>
          <p:nvSpPr>
            <p:cNvPr id="118854" name="Freeform 56"/>
            <p:cNvSpPr>
              <a:spLocks/>
            </p:cNvSpPr>
            <p:nvPr/>
          </p:nvSpPr>
          <p:spPr bwMode="auto">
            <a:xfrm>
              <a:off x="1996" y="1930"/>
              <a:ext cx="332" cy="296"/>
            </a:xfrm>
            <a:custGeom>
              <a:avLst/>
              <a:gdLst>
                <a:gd name="T0" fmla="*/ 164 w 332"/>
                <a:gd name="T1" fmla="*/ 0 h 296"/>
                <a:gd name="T2" fmla="*/ 246 w 332"/>
                <a:gd name="T3" fmla="*/ 0 h 296"/>
                <a:gd name="T4" fmla="*/ 330 w 332"/>
                <a:gd name="T5" fmla="*/ 0 h 296"/>
                <a:gd name="T6" fmla="*/ 332 w 332"/>
                <a:gd name="T7" fmla="*/ 48 h 296"/>
                <a:gd name="T8" fmla="*/ 330 w 332"/>
                <a:gd name="T9" fmla="*/ 72 h 296"/>
                <a:gd name="T10" fmla="*/ 330 w 332"/>
                <a:gd name="T11" fmla="*/ 148 h 296"/>
                <a:gd name="T12" fmla="*/ 330 w 332"/>
                <a:gd name="T13" fmla="*/ 220 h 296"/>
                <a:gd name="T14" fmla="*/ 330 w 332"/>
                <a:gd name="T15" fmla="*/ 294 h 296"/>
                <a:gd name="T16" fmla="*/ 330 w 332"/>
                <a:gd name="T17" fmla="*/ 294 h 296"/>
                <a:gd name="T18" fmla="*/ 248 w 332"/>
                <a:gd name="T19" fmla="*/ 294 h 296"/>
                <a:gd name="T20" fmla="*/ 246 w 332"/>
                <a:gd name="T21" fmla="*/ 294 h 296"/>
                <a:gd name="T22" fmla="*/ 166 w 332"/>
                <a:gd name="T23" fmla="*/ 296 h 296"/>
                <a:gd name="T24" fmla="*/ 82 w 332"/>
                <a:gd name="T25" fmla="*/ 296 h 296"/>
                <a:gd name="T26" fmla="*/ 0 w 332"/>
                <a:gd name="T27" fmla="*/ 296 h 296"/>
                <a:gd name="T28" fmla="*/ 0 w 332"/>
                <a:gd name="T29" fmla="*/ 220 h 296"/>
                <a:gd name="T30" fmla="*/ 0 w 332"/>
                <a:gd name="T31" fmla="*/ 148 h 296"/>
                <a:gd name="T32" fmla="*/ 2 w 332"/>
                <a:gd name="T33" fmla="*/ 74 h 296"/>
                <a:gd name="T34" fmla="*/ 0 w 332"/>
                <a:gd name="T35" fmla="*/ 0 h 296"/>
                <a:gd name="T36" fmla="*/ 82 w 332"/>
                <a:gd name="T37" fmla="*/ 0 h 296"/>
                <a:gd name="T38" fmla="*/ 164 w 332"/>
                <a:gd name="T39" fmla="*/ 0 h 296"/>
                <a:gd name="T40" fmla="*/ 164 w 332"/>
                <a:gd name="T41" fmla="*/ 0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2"/>
                <a:gd name="T64" fmla="*/ 0 h 296"/>
                <a:gd name="T65" fmla="*/ 332 w 332"/>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2" h="296">
                  <a:moveTo>
                    <a:pt x="164" y="0"/>
                  </a:moveTo>
                  <a:lnTo>
                    <a:pt x="246" y="0"/>
                  </a:lnTo>
                  <a:lnTo>
                    <a:pt x="330" y="0"/>
                  </a:lnTo>
                  <a:lnTo>
                    <a:pt x="332" y="48"/>
                  </a:lnTo>
                  <a:lnTo>
                    <a:pt x="330" y="72"/>
                  </a:lnTo>
                  <a:lnTo>
                    <a:pt x="330" y="148"/>
                  </a:lnTo>
                  <a:lnTo>
                    <a:pt x="330" y="220"/>
                  </a:lnTo>
                  <a:lnTo>
                    <a:pt x="330" y="294"/>
                  </a:lnTo>
                  <a:lnTo>
                    <a:pt x="248" y="294"/>
                  </a:lnTo>
                  <a:lnTo>
                    <a:pt x="246" y="294"/>
                  </a:lnTo>
                  <a:lnTo>
                    <a:pt x="166" y="296"/>
                  </a:lnTo>
                  <a:lnTo>
                    <a:pt x="82" y="296"/>
                  </a:lnTo>
                  <a:lnTo>
                    <a:pt x="0" y="296"/>
                  </a:lnTo>
                  <a:lnTo>
                    <a:pt x="0" y="220"/>
                  </a:lnTo>
                  <a:lnTo>
                    <a:pt x="0" y="148"/>
                  </a:lnTo>
                  <a:lnTo>
                    <a:pt x="2" y="74"/>
                  </a:lnTo>
                  <a:lnTo>
                    <a:pt x="0" y="0"/>
                  </a:lnTo>
                  <a:lnTo>
                    <a:pt x="82" y="0"/>
                  </a:lnTo>
                  <a:lnTo>
                    <a:pt x="164" y="0"/>
                  </a:lnTo>
                  <a:close/>
                </a:path>
              </a:pathLst>
            </a:custGeom>
            <a:solidFill>
              <a:srgbClr val="FDCDB8"/>
            </a:solidFill>
            <a:ln w="3175" cmpd="sng">
              <a:solidFill>
                <a:srgbClr val="000000"/>
              </a:solidFill>
              <a:round/>
              <a:headEnd/>
              <a:tailEnd/>
            </a:ln>
          </p:spPr>
          <p:txBody>
            <a:bodyPr/>
            <a:lstStyle/>
            <a:p>
              <a:endParaRPr lang="en-US"/>
            </a:p>
          </p:txBody>
        </p:sp>
        <p:sp>
          <p:nvSpPr>
            <p:cNvPr id="118855" name="Freeform 57"/>
            <p:cNvSpPr>
              <a:spLocks/>
            </p:cNvSpPr>
            <p:nvPr/>
          </p:nvSpPr>
          <p:spPr bwMode="auto">
            <a:xfrm>
              <a:off x="2656" y="1930"/>
              <a:ext cx="333" cy="294"/>
            </a:xfrm>
            <a:custGeom>
              <a:avLst/>
              <a:gdLst>
                <a:gd name="T0" fmla="*/ 333 w 333"/>
                <a:gd name="T1" fmla="*/ 0 h 294"/>
                <a:gd name="T2" fmla="*/ 333 w 333"/>
                <a:gd name="T3" fmla="*/ 74 h 294"/>
                <a:gd name="T4" fmla="*/ 333 w 333"/>
                <a:gd name="T5" fmla="*/ 148 h 294"/>
                <a:gd name="T6" fmla="*/ 331 w 333"/>
                <a:gd name="T7" fmla="*/ 220 h 294"/>
                <a:gd name="T8" fmla="*/ 331 w 333"/>
                <a:gd name="T9" fmla="*/ 294 h 294"/>
                <a:gd name="T10" fmla="*/ 249 w 333"/>
                <a:gd name="T11" fmla="*/ 294 h 294"/>
                <a:gd name="T12" fmla="*/ 168 w 333"/>
                <a:gd name="T13" fmla="*/ 294 h 294"/>
                <a:gd name="T14" fmla="*/ 84 w 333"/>
                <a:gd name="T15" fmla="*/ 294 h 294"/>
                <a:gd name="T16" fmla="*/ 2 w 333"/>
                <a:gd name="T17" fmla="*/ 294 h 294"/>
                <a:gd name="T18" fmla="*/ 2 w 333"/>
                <a:gd name="T19" fmla="*/ 222 h 294"/>
                <a:gd name="T20" fmla="*/ 2 w 333"/>
                <a:gd name="T21" fmla="*/ 148 h 294"/>
                <a:gd name="T22" fmla="*/ 2 w 333"/>
                <a:gd name="T23" fmla="*/ 74 h 294"/>
                <a:gd name="T24" fmla="*/ 0 w 333"/>
                <a:gd name="T25" fmla="*/ 0 h 294"/>
                <a:gd name="T26" fmla="*/ 84 w 333"/>
                <a:gd name="T27" fmla="*/ 0 h 294"/>
                <a:gd name="T28" fmla="*/ 168 w 333"/>
                <a:gd name="T29" fmla="*/ 0 h 294"/>
                <a:gd name="T30" fmla="*/ 249 w 333"/>
                <a:gd name="T31" fmla="*/ 0 h 294"/>
                <a:gd name="T32" fmla="*/ 333 w 333"/>
                <a:gd name="T33" fmla="*/ 0 h 294"/>
                <a:gd name="T34" fmla="*/ 333 w 333"/>
                <a:gd name="T35" fmla="*/ 0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3"/>
                <a:gd name="T55" fmla="*/ 0 h 294"/>
                <a:gd name="T56" fmla="*/ 333 w 333"/>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3" h="294">
                  <a:moveTo>
                    <a:pt x="333" y="0"/>
                  </a:moveTo>
                  <a:lnTo>
                    <a:pt x="333" y="74"/>
                  </a:lnTo>
                  <a:lnTo>
                    <a:pt x="333" y="148"/>
                  </a:lnTo>
                  <a:lnTo>
                    <a:pt x="331" y="220"/>
                  </a:lnTo>
                  <a:lnTo>
                    <a:pt x="331" y="294"/>
                  </a:lnTo>
                  <a:lnTo>
                    <a:pt x="249" y="294"/>
                  </a:lnTo>
                  <a:lnTo>
                    <a:pt x="168" y="294"/>
                  </a:lnTo>
                  <a:lnTo>
                    <a:pt x="84" y="294"/>
                  </a:lnTo>
                  <a:lnTo>
                    <a:pt x="2" y="294"/>
                  </a:lnTo>
                  <a:lnTo>
                    <a:pt x="2" y="222"/>
                  </a:lnTo>
                  <a:lnTo>
                    <a:pt x="2" y="148"/>
                  </a:lnTo>
                  <a:lnTo>
                    <a:pt x="2" y="74"/>
                  </a:lnTo>
                  <a:lnTo>
                    <a:pt x="0" y="0"/>
                  </a:lnTo>
                  <a:lnTo>
                    <a:pt x="84" y="0"/>
                  </a:lnTo>
                  <a:lnTo>
                    <a:pt x="168" y="0"/>
                  </a:lnTo>
                  <a:lnTo>
                    <a:pt x="249" y="0"/>
                  </a:lnTo>
                  <a:lnTo>
                    <a:pt x="333" y="0"/>
                  </a:lnTo>
                  <a:close/>
                </a:path>
              </a:pathLst>
            </a:custGeom>
            <a:solidFill>
              <a:srgbClr val="FDCDB8"/>
            </a:solidFill>
            <a:ln w="3175" cmpd="sng">
              <a:solidFill>
                <a:srgbClr val="000000"/>
              </a:solidFill>
              <a:round/>
              <a:headEnd/>
              <a:tailEnd/>
            </a:ln>
          </p:spPr>
          <p:txBody>
            <a:bodyPr/>
            <a:lstStyle/>
            <a:p>
              <a:endParaRPr lang="en-US"/>
            </a:p>
          </p:txBody>
        </p:sp>
        <p:sp>
          <p:nvSpPr>
            <p:cNvPr id="118856" name="Freeform 58"/>
            <p:cNvSpPr>
              <a:spLocks/>
            </p:cNvSpPr>
            <p:nvPr/>
          </p:nvSpPr>
          <p:spPr bwMode="auto">
            <a:xfrm>
              <a:off x="4645" y="2078"/>
              <a:ext cx="540" cy="262"/>
            </a:xfrm>
            <a:custGeom>
              <a:avLst/>
              <a:gdLst>
                <a:gd name="T0" fmla="*/ 534 w 540"/>
                <a:gd name="T1" fmla="*/ 12 h 262"/>
                <a:gd name="T2" fmla="*/ 540 w 540"/>
                <a:gd name="T3" fmla="*/ 26 h 262"/>
                <a:gd name="T4" fmla="*/ 532 w 540"/>
                <a:gd name="T5" fmla="*/ 38 h 262"/>
                <a:gd name="T6" fmla="*/ 530 w 540"/>
                <a:gd name="T7" fmla="*/ 52 h 262"/>
                <a:gd name="T8" fmla="*/ 520 w 540"/>
                <a:gd name="T9" fmla="*/ 68 h 262"/>
                <a:gd name="T10" fmla="*/ 526 w 540"/>
                <a:gd name="T11" fmla="*/ 88 h 262"/>
                <a:gd name="T12" fmla="*/ 528 w 540"/>
                <a:gd name="T13" fmla="*/ 108 h 262"/>
                <a:gd name="T14" fmla="*/ 524 w 540"/>
                <a:gd name="T15" fmla="*/ 118 h 262"/>
                <a:gd name="T16" fmla="*/ 514 w 540"/>
                <a:gd name="T17" fmla="*/ 146 h 262"/>
                <a:gd name="T18" fmla="*/ 510 w 540"/>
                <a:gd name="T19" fmla="*/ 158 h 262"/>
                <a:gd name="T20" fmla="*/ 506 w 540"/>
                <a:gd name="T21" fmla="*/ 174 h 262"/>
                <a:gd name="T22" fmla="*/ 508 w 540"/>
                <a:gd name="T23" fmla="*/ 190 h 262"/>
                <a:gd name="T24" fmla="*/ 494 w 540"/>
                <a:gd name="T25" fmla="*/ 200 h 262"/>
                <a:gd name="T26" fmla="*/ 478 w 540"/>
                <a:gd name="T27" fmla="*/ 204 h 262"/>
                <a:gd name="T28" fmla="*/ 468 w 540"/>
                <a:gd name="T29" fmla="*/ 212 h 262"/>
                <a:gd name="T30" fmla="*/ 454 w 540"/>
                <a:gd name="T31" fmla="*/ 220 h 262"/>
                <a:gd name="T32" fmla="*/ 434 w 540"/>
                <a:gd name="T33" fmla="*/ 230 h 262"/>
                <a:gd name="T34" fmla="*/ 418 w 540"/>
                <a:gd name="T35" fmla="*/ 246 h 262"/>
                <a:gd name="T36" fmla="*/ 412 w 540"/>
                <a:gd name="T37" fmla="*/ 260 h 262"/>
                <a:gd name="T38" fmla="*/ 398 w 540"/>
                <a:gd name="T39" fmla="*/ 250 h 262"/>
                <a:gd name="T40" fmla="*/ 384 w 540"/>
                <a:gd name="T41" fmla="*/ 258 h 262"/>
                <a:gd name="T42" fmla="*/ 372 w 540"/>
                <a:gd name="T43" fmla="*/ 256 h 262"/>
                <a:gd name="T44" fmla="*/ 358 w 540"/>
                <a:gd name="T45" fmla="*/ 256 h 262"/>
                <a:gd name="T46" fmla="*/ 346 w 540"/>
                <a:gd name="T47" fmla="*/ 256 h 262"/>
                <a:gd name="T48" fmla="*/ 338 w 540"/>
                <a:gd name="T49" fmla="*/ 252 h 262"/>
                <a:gd name="T50" fmla="*/ 334 w 540"/>
                <a:gd name="T51" fmla="*/ 244 h 262"/>
                <a:gd name="T52" fmla="*/ 326 w 540"/>
                <a:gd name="T53" fmla="*/ 234 h 262"/>
                <a:gd name="T54" fmla="*/ 312 w 540"/>
                <a:gd name="T55" fmla="*/ 234 h 262"/>
                <a:gd name="T56" fmla="*/ 304 w 540"/>
                <a:gd name="T57" fmla="*/ 224 h 262"/>
                <a:gd name="T58" fmla="*/ 292 w 540"/>
                <a:gd name="T59" fmla="*/ 226 h 262"/>
                <a:gd name="T60" fmla="*/ 274 w 540"/>
                <a:gd name="T61" fmla="*/ 226 h 262"/>
                <a:gd name="T62" fmla="*/ 268 w 540"/>
                <a:gd name="T63" fmla="*/ 226 h 262"/>
                <a:gd name="T64" fmla="*/ 244 w 540"/>
                <a:gd name="T65" fmla="*/ 230 h 262"/>
                <a:gd name="T66" fmla="*/ 224 w 540"/>
                <a:gd name="T67" fmla="*/ 234 h 262"/>
                <a:gd name="T68" fmla="*/ 214 w 540"/>
                <a:gd name="T69" fmla="*/ 224 h 262"/>
                <a:gd name="T70" fmla="*/ 198 w 540"/>
                <a:gd name="T71" fmla="*/ 232 h 262"/>
                <a:gd name="T72" fmla="*/ 182 w 540"/>
                <a:gd name="T73" fmla="*/ 232 h 262"/>
                <a:gd name="T74" fmla="*/ 174 w 540"/>
                <a:gd name="T75" fmla="*/ 236 h 262"/>
                <a:gd name="T76" fmla="*/ 168 w 540"/>
                <a:gd name="T77" fmla="*/ 228 h 262"/>
                <a:gd name="T78" fmla="*/ 156 w 540"/>
                <a:gd name="T79" fmla="*/ 236 h 262"/>
                <a:gd name="T80" fmla="*/ 150 w 540"/>
                <a:gd name="T81" fmla="*/ 236 h 262"/>
                <a:gd name="T82" fmla="*/ 144 w 540"/>
                <a:gd name="T83" fmla="*/ 242 h 262"/>
                <a:gd name="T84" fmla="*/ 142 w 540"/>
                <a:gd name="T85" fmla="*/ 248 h 262"/>
                <a:gd name="T86" fmla="*/ 132 w 540"/>
                <a:gd name="T87" fmla="*/ 252 h 262"/>
                <a:gd name="T88" fmla="*/ 124 w 540"/>
                <a:gd name="T89" fmla="*/ 254 h 262"/>
                <a:gd name="T90" fmla="*/ 116 w 540"/>
                <a:gd name="T91" fmla="*/ 258 h 262"/>
                <a:gd name="T92" fmla="*/ 102 w 540"/>
                <a:gd name="T93" fmla="*/ 236 h 262"/>
                <a:gd name="T94" fmla="*/ 80 w 540"/>
                <a:gd name="T95" fmla="*/ 224 h 262"/>
                <a:gd name="T96" fmla="*/ 0 w 540"/>
                <a:gd name="T97" fmla="*/ 2 h 262"/>
                <a:gd name="T98" fmla="*/ 328 w 540"/>
                <a:gd name="T99" fmla="*/ 2 h 262"/>
                <a:gd name="T100" fmla="*/ 528 w 540"/>
                <a:gd name="T101" fmla="*/ 2 h 2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0"/>
                <a:gd name="T154" fmla="*/ 0 h 262"/>
                <a:gd name="T155" fmla="*/ 540 w 540"/>
                <a:gd name="T156" fmla="*/ 262 h 2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0" h="262">
                  <a:moveTo>
                    <a:pt x="528" y="2"/>
                  </a:moveTo>
                  <a:lnTo>
                    <a:pt x="530" y="4"/>
                  </a:lnTo>
                  <a:lnTo>
                    <a:pt x="532" y="8"/>
                  </a:lnTo>
                  <a:lnTo>
                    <a:pt x="534" y="12"/>
                  </a:lnTo>
                  <a:lnTo>
                    <a:pt x="536" y="18"/>
                  </a:lnTo>
                  <a:lnTo>
                    <a:pt x="538" y="20"/>
                  </a:lnTo>
                  <a:lnTo>
                    <a:pt x="540" y="22"/>
                  </a:lnTo>
                  <a:lnTo>
                    <a:pt x="540" y="26"/>
                  </a:lnTo>
                  <a:lnTo>
                    <a:pt x="538" y="30"/>
                  </a:lnTo>
                  <a:lnTo>
                    <a:pt x="536" y="32"/>
                  </a:lnTo>
                  <a:lnTo>
                    <a:pt x="534" y="34"/>
                  </a:lnTo>
                  <a:lnTo>
                    <a:pt x="532" y="38"/>
                  </a:lnTo>
                  <a:lnTo>
                    <a:pt x="532" y="40"/>
                  </a:lnTo>
                  <a:lnTo>
                    <a:pt x="532" y="44"/>
                  </a:lnTo>
                  <a:lnTo>
                    <a:pt x="532" y="48"/>
                  </a:lnTo>
                  <a:lnTo>
                    <a:pt x="530" y="52"/>
                  </a:lnTo>
                  <a:lnTo>
                    <a:pt x="526" y="56"/>
                  </a:lnTo>
                  <a:lnTo>
                    <a:pt x="522" y="60"/>
                  </a:lnTo>
                  <a:lnTo>
                    <a:pt x="520" y="64"/>
                  </a:lnTo>
                  <a:lnTo>
                    <a:pt x="520" y="68"/>
                  </a:lnTo>
                  <a:lnTo>
                    <a:pt x="520" y="74"/>
                  </a:lnTo>
                  <a:lnTo>
                    <a:pt x="522" y="80"/>
                  </a:lnTo>
                  <a:lnTo>
                    <a:pt x="524" y="84"/>
                  </a:lnTo>
                  <a:lnTo>
                    <a:pt x="526" y="88"/>
                  </a:lnTo>
                  <a:lnTo>
                    <a:pt x="528" y="94"/>
                  </a:lnTo>
                  <a:lnTo>
                    <a:pt x="530" y="98"/>
                  </a:lnTo>
                  <a:lnTo>
                    <a:pt x="530" y="104"/>
                  </a:lnTo>
                  <a:lnTo>
                    <a:pt x="528" y="108"/>
                  </a:lnTo>
                  <a:lnTo>
                    <a:pt x="526" y="112"/>
                  </a:lnTo>
                  <a:lnTo>
                    <a:pt x="526" y="116"/>
                  </a:lnTo>
                  <a:lnTo>
                    <a:pt x="524" y="118"/>
                  </a:lnTo>
                  <a:lnTo>
                    <a:pt x="520" y="124"/>
                  </a:lnTo>
                  <a:lnTo>
                    <a:pt x="518" y="130"/>
                  </a:lnTo>
                  <a:lnTo>
                    <a:pt x="516" y="138"/>
                  </a:lnTo>
                  <a:lnTo>
                    <a:pt x="514" y="146"/>
                  </a:lnTo>
                  <a:lnTo>
                    <a:pt x="512" y="150"/>
                  </a:lnTo>
                  <a:lnTo>
                    <a:pt x="512" y="154"/>
                  </a:lnTo>
                  <a:lnTo>
                    <a:pt x="510" y="156"/>
                  </a:lnTo>
                  <a:lnTo>
                    <a:pt x="510" y="158"/>
                  </a:lnTo>
                  <a:lnTo>
                    <a:pt x="508" y="160"/>
                  </a:lnTo>
                  <a:lnTo>
                    <a:pt x="506" y="164"/>
                  </a:lnTo>
                  <a:lnTo>
                    <a:pt x="506" y="168"/>
                  </a:lnTo>
                  <a:lnTo>
                    <a:pt x="506" y="174"/>
                  </a:lnTo>
                  <a:lnTo>
                    <a:pt x="506" y="176"/>
                  </a:lnTo>
                  <a:lnTo>
                    <a:pt x="508" y="178"/>
                  </a:lnTo>
                  <a:lnTo>
                    <a:pt x="508" y="184"/>
                  </a:lnTo>
                  <a:lnTo>
                    <a:pt x="508" y="190"/>
                  </a:lnTo>
                  <a:lnTo>
                    <a:pt x="506" y="194"/>
                  </a:lnTo>
                  <a:lnTo>
                    <a:pt x="502" y="196"/>
                  </a:lnTo>
                  <a:lnTo>
                    <a:pt x="498" y="198"/>
                  </a:lnTo>
                  <a:lnTo>
                    <a:pt x="494" y="200"/>
                  </a:lnTo>
                  <a:lnTo>
                    <a:pt x="488" y="202"/>
                  </a:lnTo>
                  <a:lnTo>
                    <a:pt x="482" y="202"/>
                  </a:lnTo>
                  <a:lnTo>
                    <a:pt x="478" y="204"/>
                  </a:lnTo>
                  <a:lnTo>
                    <a:pt x="474" y="206"/>
                  </a:lnTo>
                  <a:lnTo>
                    <a:pt x="474" y="208"/>
                  </a:lnTo>
                  <a:lnTo>
                    <a:pt x="468" y="212"/>
                  </a:lnTo>
                  <a:lnTo>
                    <a:pt x="466" y="212"/>
                  </a:lnTo>
                  <a:lnTo>
                    <a:pt x="464" y="214"/>
                  </a:lnTo>
                  <a:lnTo>
                    <a:pt x="460" y="216"/>
                  </a:lnTo>
                  <a:lnTo>
                    <a:pt x="454" y="220"/>
                  </a:lnTo>
                  <a:lnTo>
                    <a:pt x="446" y="224"/>
                  </a:lnTo>
                  <a:lnTo>
                    <a:pt x="442" y="226"/>
                  </a:lnTo>
                  <a:lnTo>
                    <a:pt x="440" y="226"/>
                  </a:lnTo>
                  <a:lnTo>
                    <a:pt x="434" y="230"/>
                  </a:lnTo>
                  <a:lnTo>
                    <a:pt x="432" y="232"/>
                  </a:lnTo>
                  <a:lnTo>
                    <a:pt x="428" y="234"/>
                  </a:lnTo>
                  <a:lnTo>
                    <a:pt x="424" y="240"/>
                  </a:lnTo>
                  <a:lnTo>
                    <a:pt x="418" y="246"/>
                  </a:lnTo>
                  <a:lnTo>
                    <a:pt x="414" y="250"/>
                  </a:lnTo>
                  <a:lnTo>
                    <a:pt x="412" y="254"/>
                  </a:lnTo>
                  <a:lnTo>
                    <a:pt x="412" y="258"/>
                  </a:lnTo>
                  <a:lnTo>
                    <a:pt x="412" y="260"/>
                  </a:lnTo>
                  <a:lnTo>
                    <a:pt x="410" y="258"/>
                  </a:lnTo>
                  <a:lnTo>
                    <a:pt x="404" y="256"/>
                  </a:lnTo>
                  <a:lnTo>
                    <a:pt x="402" y="252"/>
                  </a:lnTo>
                  <a:lnTo>
                    <a:pt x="398" y="250"/>
                  </a:lnTo>
                  <a:lnTo>
                    <a:pt x="392" y="252"/>
                  </a:lnTo>
                  <a:lnTo>
                    <a:pt x="390" y="256"/>
                  </a:lnTo>
                  <a:lnTo>
                    <a:pt x="388" y="258"/>
                  </a:lnTo>
                  <a:lnTo>
                    <a:pt x="384" y="258"/>
                  </a:lnTo>
                  <a:lnTo>
                    <a:pt x="382" y="260"/>
                  </a:lnTo>
                  <a:lnTo>
                    <a:pt x="380" y="262"/>
                  </a:lnTo>
                  <a:lnTo>
                    <a:pt x="376" y="260"/>
                  </a:lnTo>
                  <a:lnTo>
                    <a:pt x="372" y="256"/>
                  </a:lnTo>
                  <a:lnTo>
                    <a:pt x="368" y="254"/>
                  </a:lnTo>
                  <a:lnTo>
                    <a:pt x="362" y="252"/>
                  </a:lnTo>
                  <a:lnTo>
                    <a:pt x="360" y="252"/>
                  </a:lnTo>
                  <a:lnTo>
                    <a:pt x="358" y="256"/>
                  </a:lnTo>
                  <a:lnTo>
                    <a:pt x="354" y="256"/>
                  </a:lnTo>
                  <a:lnTo>
                    <a:pt x="348" y="260"/>
                  </a:lnTo>
                  <a:lnTo>
                    <a:pt x="346" y="258"/>
                  </a:lnTo>
                  <a:lnTo>
                    <a:pt x="346" y="256"/>
                  </a:lnTo>
                  <a:lnTo>
                    <a:pt x="348" y="254"/>
                  </a:lnTo>
                  <a:lnTo>
                    <a:pt x="344" y="248"/>
                  </a:lnTo>
                  <a:lnTo>
                    <a:pt x="342" y="248"/>
                  </a:lnTo>
                  <a:lnTo>
                    <a:pt x="338" y="252"/>
                  </a:lnTo>
                  <a:lnTo>
                    <a:pt x="336" y="252"/>
                  </a:lnTo>
                  <a:lnTo>
                    <a:pt x="336" y="248"/>
                  </a:lnTo>
                  <a:lnTo>
                    <a:pt x="334" y="246"/>
                  </a:lnTo>
                  <a:lnTo>
                    <a:pt x="334" y="244"/>
                  </a:lnTo>
                  <a:lnTo>
                    <a:pt x="336" y="242"/>
                  </a:lnTo>
                  <a:lnTo>
                    <a:pt x="334" y="240"/>
                  </a:lnTo>
                  <a:lnTo>
                    <a:pt x="330" y="234"/>
                  </a:lnTo>
                  <a:lnTo>
                    <a:pt x="326" y="234"/>
                  </a:lnTo>
                  <a:lnTo>
                    <a:pt x="322" y="232"/>
                  </a:lnTo>
                  <a:lnTo>
                    <a:pt x="320" y="230"/>
                  </a:lnTo>
                  <a:lnTo>
                    <a:pt x="316" y="230"/>
                  </a:lnTo>
                  <a:lnTo>
                    <a:pt x="312" y="234"/>
                  </a:lnTo>
                  <a:lnTo>
                    <a:pt x="308" y="234"/>
                  </a:lnTo>
                  <a:lnTo>
                    <a:pt x="306" y="232"/>
                  </a:lnTo>
                  <a:lnTo>
                    <a:pt x="304" y="228"/>
                  </a:lnTo>
                  <a:lnTo>
                    <a:pt x="304" y="224"/>
                  </a:lnTo>
                  <a:lnTo>
                    <a:pt x="302" y="222"/>
                  </a:lnTo>
                  <a:lnTo>
                    <a:pt x="300" y="222"/>
                  </a:lnTo>
                  <a:lnTo>
                    <a:pt x="294" y="224"/>
                  </a:lnTo>
                  <a:lnTo>
                    <a:pt x="292" y="226"/>
                  </a:lnTo>
                  <a:lnTo>
                    <a:pt x="286" y="228"/>
                  </a:lnTo>
                  <a:lnTo>
                    <a:pt x="284" y="228"/>
                  </a:lnTo>
                  <a:lnTo>
                    <a:pt x="276" y="226"/>
                  </a:lnTo>
                  <a:lnTo>
                    <a:pt x="274" y="226"/>
                  </a:lnTo>
                  <a:lnTo>
                    <a:pt x="272" y="228"/>
                  </a:lnTo>
                  <a:lnTo>
                    <a:pt x="270" y="228"/>
                  </a:lnTo>
                  <a:lnTo>
                    <a:pt x="270" y="226"/>
                  </a:lnTo>
                  <a:lnTo>
                    <a:pt x="268" y="226"/>
                  </a:lnTo>
                  <a:lnTo>
                    <a:pt x="262" y="226"/>
                  </a:lnTo>
                  <a:lnTo>
                    <a:pt x="254" y="228"/>
                  </a:lnTo>
                  <a:lnTo>
                    <a:pt x="246" y="226"/>
                  </a:lnTo>
                  <a:lnTo>
                    <a:pt x="244" y="230"/>
                  </a:lnTo>
                  <a:lnTo>
                    <a:pt x="236" y="230"/>
                  </a:lnTo>
                  <a:lnTo>
                    <a:pt x="230" y="230"/>
                  </a:lnTo>
                  <a:lnTo>
                    <a:pt x="226" y="234"/>
                  </a:lnTo>
                  <a:lnTo>
                    <a:pt x="224" y="234"/>
                  </a:lnTo>
                  <a:lnTo>
                    <a:pt x="222" y="232"/>
                  </a:lnTo>
                  <a:lnTo>
                    <a:pt x="218" y="230"/>
                  </a:lnTo>
                  <a:lnTo>
                    <a:pt x="218" y="224"/>
                  </a:lnTo>
                  <a:lnTo>
                    <a:pt x="214" y="224"/>
                  </a:lnTo>
                  <a:lnTo>
                    <a:pt x="210" y="230"/>
                  </a:lnTo>
                  <a:lnTo>
                    <a:pt x="204" y="230"/>
                  </a:lnTo>
                  <a:lnTo>
                    <a:pt x="200" y="234"/>
                  </a:lnTo>
                  <a:lnTo>
                    <a:pt x="198" y="232"/>
                  </a:lnTo>
                  <a:lnTo>
                    <a:pt x="192" y="228"/>
                  </a:lnTo>
                  <a:lnTo>
                    <a:pt x="188" y="230"/>
                  </a:lnTo>
                  <a:lnTo>
                    <a:pt x="186" y="232"/>
                  </a:lnTo>
                  <a:lnTo>
                    <a:pt x="182" y="232"/>
                  </a:lnTo>
                  <a:lnTo>
                    <a:pt x="180" y="234"/>
                  </a:lnTo>
                  <a:lnTo>
                    <a:pt x="178" y="236"/>
                  </a:lnTo>
                  <a:lnTo>
                    <a:pt x="176" y="236"/>
                  </a:lnTo>
                  <a:lnTo>
                    <a:pt x="174" y="236"/>
                  </a:lnTo>
                  <a:lnTo>
                    <a:pt x="172" y="236"/>
                  </a:lnTo>
                  <a:lnTo>
                    <a:pt x="172" y="234"/>
                  </a:lnTo>
                  <a:lnTo>
                    <a:pt x="170" y="230"/>
                  </a:lnTo>
                  <a:lnTo>
                    <a:pt x="168" y="228"/>
                  </a:lnTo>
                  <a:lnTo>
                    <a:pt x="164" y="228"/>
                  </a:lnTo>
                  <a:lnTo>
                    <a:pt x="158" y="232"/>
                  </a:lnTo>
                  <a:lnTo>
                    <a:pt x="156" y="232"/>
                  </a:lnTo>
                  <a:lnTo>
                    <a:pt x="156" y="236"/>
                  </a:lnTo>
                  <a:lnTo>
                    <a:pt x="156" y="238"/>
                  </a:lnTo>
                  <a:lnTo>
                    <a:pt x="154" y="238"/>
                  </a:lnTo>
                  <a:lnTo>
                    <a:pt x="150" y="236"/>
                  </a:lnTo>
                  <a:lnTo>
                    <a:pt x="150" y="238"/>
                  </a:lnTo>
                  <a:lnTo>
                    <a:pt x="148" y="240"/>
                  </a:lnTo>
                  <a:lnTo>
                    <a:pt x="146" y="242"/>
                  </a:lnTo>
                  <a:lnTo>
                    <a:pt x="144" y="242"/>
                  </a:lnTo>
                  <a:lnTo>
                    <a:pt x="146" y="246"/>
                  </a:lnTo>
                  <a:lnTo>
                    <a:pt x="142" y="248"/>
                  </a:lnTo>
                  <a:lnTo>
                    <a:pt x="138" y="252"/>
                  </a:lnTo>
                  <a:lnTo>
                    <a:pt x="136" y="252"/>
                  </a:lnTo>
                  <a:lnTo>
                    <a:pt x="134" y="250"/>
                  </a:lnTo>
                  <a:lnTo>
                    <a:pt x="132" y="252"/>
                  </a:lnTo>
                  <a:lnTo>
                    <a:pt x="130" y="254"/>
                  </a:lnTo>
                  <a:lnTo>
                    <a:pt x="126" y="254"/>
                  </a:lnTo>
                  <a:lnTo>
                    <a:pt x="124" y="254"/>
                  </a:lnTo>
                  <a:lnTo>
                    <a:pt x="124" y="256"/>
                  </a:lnTo>
                  <a:lnTo>
                    <a:pt x="122" y="258"/>
                  </a:lnTo>
                  <a:lnTo>
                    <a:pt x="120" y="260"/>
                  </a:lnTo>
                  <a:lnTo>
                    <a:pt x="116" y="258"/>
                  </a:lnTo>
                  <a:lnTo>
                    <a:pt x="114" y="254"/>
                  </a:lnTo>
                  <a:lnTo>
                    <a:pt x="106" y="248"/>
                  </a:lnTo>
                  <a:lnTo>
                    <a:pt x="104" y="244"/>
                  </a:lnTo>
                  <a:lnTo>
                    <a:pt x="102" y="236"/>
                  </a:lnTo>
                  <a:lnTo>
                    <a:pt x="96" y="230"/>
                  </a:lnTo>
                  <a:lnTo>
                    <a:pt x="88" y="226"/>
                  </a:lnTo>
                  <a:lnTo>
                    <a:pt x="82" y="226"/>
                  </a:lnTo>
                  <a:lnTo>
                    <a:pt x="80" y="224"/>
                  </a:lnTo>
                  <a:lnTo>
                    <a:pt x="0" y="224"/>
                  </a:lnTo>
                  <a:lnTo>
                    <a:pt x="0" y="150"/>
                  </a:lnTo>
                  <a:lnTo>
                    <a:pt x="0" y="74"/>
                  </a:lnTo>
                  <a:lnTo>
                    <a:pt x="0" y="2"/>
                  </a:lnTo>
                  <a:lnTo>
                    <a:pt x="80" y="2"/>
                  </a:lnTo>
                  <a:lnTo>
                    <a:pt x="164" y="2"/>
                  </a:lnTo>
                  <a:lnTo>
                    <a:pt x="246" y="2"/>
                  </a:lnTo>
                  <a:lnTo>
                    <a:pt x="328" y="2"/>
                  </a:lnTo>
                  <a:lnTo>
                    <a:pt x="412" y="0"/>
                  </a:lnTo>
                  <a:lnTo>
                    <a:pt x="494" y="0"/>
                  </a:lnTo>
                  <a:lnTo>
                    <a:pt x="518" y="0"/>
                  </a:lnTo>
                  <a:lnTo>
                    <a:pt x="528" y="2"/>
                  </a:lnTo>
                  <a:close/>
                </a:path>
              </a:pathLst>
            </a:custGeom>
            <a:solidFill>
              <a:srgbClr val="FEDFB3"/>
            </a:solidFill>
            <a:ln w="3175" cmpd="sng">
              <a:solidFill>
                <a:srgbClr val="000000"/>
              </a:solidFill>
              <a:round/>
              <a:headEnd/>
              <a:tailEnd/>
            </a:ln>
          </p:spPr>
          <p:txBody>
            <a:bodyPr/>
            <a:lstStyle/>
            <a:p>
              <a:endParaRPr lang="en-US"/>
            </a:p>
          </p:txBody>
        </p:sp>
        <p:sp>
          <p:nvSpPr>
            <p:cNvPr id="118857" name="Freeform 59"/>
            <p:cNvSpPr>
              <a:spLocks/>
            </p:cNvSpPr>
            <p:nvPr/>
          </p:nvSpPr>
          <p:spPr bwMode="auto">
            <a:xfrm>
              <a:off x="4313" y="2152"/>
              <a:ext cx="332" cy="298"/>
            </a:xfrm>
            <a:custGeom>
              <a:avLst/>
              <a:gdLst>
                <a:gd name="T0" fmla="*/ 332 w 332"/>
                <a:gd name="T1" fmla="*/ 0 h 298"/>
                <a:gd name="T2" fmla="*/ 332 w 332"/>
                <a:gd name="T3" fmla="*/ 76 h 298"/>
                <a:gd name="T4" fmla="*/ 332 w 332"/>
                <a:gd name="T5" fmla="*/ 150 h 298"/>
                <a:gd name="T6" fmla="*/ 330 w 332"/>
                <a:gd name="T7" fmla="*/ 224 h 298"/>
                <a:gd name="T8" fmla="*/ 330 w 332"/>
                <a:gd name="T9" fmla="*/ 298 h 298"/>
                <a:gd name="T10" fmla="*/ 248 w 332"/>
                <a:gd name="T11" fmla="*/ 298 h 298"/>
                <a:gd name="T12" fmla="*/ 244 w 332"/>
                <a:gd name="T13" fmla="*/ 298 h 298"/>
                <a:gd name="T14" fmla="*/ 164 w 332"/>
                <a:gd name="T15" fmla="*/ 298 h 298"/>
                <a:gd name="T16" fmla="*/ 82 w 332"/>
                <a:gd name="T17" fmla="*/ 298 h 298"/>
                <a:gd name="T18" fmla="*/ 0 w 332"/>
                <a:gd name="T19" fmla="*/ 298 h 298"/>
                <a:gd name="T20" fmla="*/ 0 w 332"/>
                <a:gd name="T21" fmla="*/ 224 h 298"/>
                <a:gd name="T22" fmla="*/ 0 w 332"/>
                <a:gd name="T23" fmla="*/ 148 h 298"/>
                <a:gd name="T24" fmla="*/ 0 w 332"/>
                <a:gd name="T25" fmla="*/ 74 h 298"/>
                <a:gd name="T26" fmla="*/ 0 w 332"/>
                <a:gd name="T27" fmla="*/ 0 h 298"/>
                <a:gd name="T28" fmla="*/ 82 w 332"/>
                <a:gd name="T29" fmla="*/ 0 h 298"/>
                <a:gd name="T30" fmla="*/ 164 w 332"/>
                <a:gd name="T31" fmla="*/ 0 h 298"/>
                <a:gd name="T32" fmla="*/ 248 w 332"/>
                <a:gd name="T33" fmla="*/ 0 h 298"/>
                <a:gd name="T34" fmla="*/ 332 w 332"/>
                <a:gd name="T35" fmla="*/ 0 h 298"/>
                <a:gd name="T36" fmla="*/ 332 w 332"/>
                <a:gd name="T37" fmla="*/ 0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2"/>
                <a:gd name="T58" fmla="*/ 0 h 298"/>
                <a:gd name="T59" fmla="*/ 332 w 332"/>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2" h="298">
                  <a:moveTo>
                    <a:pt x="332" y="0"/>
                  </a:moveTo>
                  <a:lnTo>
                    <a:pt x="332" y="76"/>
                  </a:lnTo>
                  <a:lnTo>
                    <a:pt x="332" y="150"/>
                  </a:lnTo>
                  <a:lnTo>
                    <a:pt x="330" y="224"/>
                  </a:lnTo>
                  <a:lnTo>
                    <a:pt x="330" y="298"/>
                  </a:lnTo>
                  <a:lnTo>
                    <a:pt x="248" y="298"/>
                  </a:lnTo>
                  <a:lnTo>
                    <a:pt x="244" y="298"/>
                  </a:lnTo>
                  <a:lnTo>
                    <a:pt x="164" y="298"/>
                  </a:lnTo>
                  <a:lnTo>
                    <a:pt x="82" y="298"/>
                  </a:lnTo>
                  <a:lnTo>
                    <a:pt x="0" y="298"/>
                  </a:lnTo>
                  <a:lnTo>
                    <a:pt x="0" y="224"/>
                  </a:lnTo>
                  <a:lnTo>
                    <a:pt x="0" y="148"/>
                  </a:lnTo>
                  <a:lnTo>
                    <a:pt x="0" y="74"/>
                  </a:lnTo>
                  <a:lnTo>
                    <a:pt x="0" y="0"/>
                  </a:lnTo>
                  <a:lnTo>
                    <a:pt x="82" y="0"/>
                  </a:lnTo>
                  <a:lnTo>
                    <a:pt x="164" y="0"/>
                  </a:lnTo>
                  <a:lnTo>
                    <a:pt x="248" y="0"/>
                  </a:lnTo>
                  <a:lnTo>
                    <a:pt x="332" y="0"/>
                  </a:lnTo>
                  <a:close/>
                </a:path>
              </a:pathLst>
            </a:custGeom>
            <a:solidFill>
              <a:srgbClr val="FFF5C8"/>
            </a:solidFill>
            <a:ln w="3175" cmpd="sng">
              <a:solidFill>
                <a:srgbClr val="000000"/>
              </a:solidFill>
              <a:round/>
              <a:headEnd/>
              <a:tailEnd/>
            </a:ln>
          </p:spPr>
          <p:txBody>
            <a:bodyPr/>
            <a:lstStyle/>
            <a:p>
              <a:endParaRPr lang="en-US"/>
            </a:p>
          </p:txBody>
        </p:sp>
        <p:sp>
          <p:nvSpPr>
            <p:cNvPr id="118858" name="Freeform 60"/>
            <p:cNvSpPr>
              <a:spLocks/>
            </p:cNvSpPr>
            <p:nvPr/>
          </p:nvSpPr>
          <p:spPr bwMode="auto">
            <a:xfrm>
              <a:off x="928" y="2222"/>
              <a:ext cx="454" cy="308"/>
            </a:xfrm>
            <a:custGeom>
              <a:avLst/>
              <a:gdLst>
                <a:gd name="T0" fmla="*/ 410 w 454"/>
                <a:gd name="T1" fmla="*/ 78 h 308"/>
                <a:gd name="T2" fmla="*/ 452 w 454"/>
                <a:gd name="T3" fmla="*/ 226 h 308"/>
                <a:gd name="T4" fmla="*/ 370 w 454"/>
                <a:gd name="T5" fmla="*/ 308 h 308"/>
                <a:gd name="T6" fmla="*/ 126 w 454"/>
                <a:gd name="T7" fmla="*/ 306 h 308"/>
                <a:gd name="T8" fmla="*/ 102 w 454"/>
                <a:gd name="T9" fmla="*/ 306 h 308"/>
                <a:gd name="T10" fmla="*/ 104 w 454"/>
                <a:gd name="T11" fmla="*/ 294 h 308"/>
                <a:gd name="T12" fmla="*/ 98 w 454"/>
                <a:gd name="T13" fmla="*/ 280 h 308"/>
                <a:gd name="T14" fmla="*/ 88 w 454"/>
                <a:gd name="T15" fmla="*/ 272 h 308"/>
                <a:gd name="T16" fmla="*/ 76 w 454"/>
                <a:gd name="T17" fmla="*/ 278 h 308"/>
                <a:gd name="T18" fmla="*/ 74 w 454"/>
                <a:gd name="T19" fmla="*/ 288 h 308"/>
                <a:gd name="T20" fmla="*/ 68 w 454"/>
                <a:gd name="T21" fmla="*/ 296 h 308"/>
                <a:gd name="T22" fmla="*/ 56 w 454"/>
                <a:gd name="T23" fmla="*/ 296 h 308"/>
                <a:gd name="T24" fmla="*/ 50 w 454"/>
                <a:gd name="T25" fmla="*/ 294 h 308"/>
                <a:gd name="T26" fmla="*/ 38 w 454"/>
                <a:gd name="T27" fmla="*/ 290 h 308"/>
                <a:gd name="T28" fmla="*/ 30 w 454"/>
                <a:gd name="T29" fmla="*/ 278 h 308"/>
                <a:gd name="T30" fmla="*/ 30 w 454"/>
                <a:gd name="T31" fmla="*/ 266 h 308"/>
                <a:gd name="T32" fmla="*/ 34 w 454"/>
                <a:gd name="T33" fmla="*/ 258 h 308"/>
                <a:gd name="T34" fmla="*/ 42 w 454"/>
                <a:gd name="T35" fmla="*/ 252 h 308"/>
                <a:gd name="T36" fmla="*/ 44 w 454"/>
                <a:gd name="T37" fmla="*/ 248 h 308"/>
                <a:gd name="T38" fmla="*/ 32 w 454"/>
                <a:gd name="T39" fmla="*/ 236 h 308"/>
                <a:gd name="T40" fmla="*/ 18 w 454"/>
                <a:gd name="T41" fmla="*/ 228 h 308"/>
                <a:gd name="T42" fmla="*/ 14 w 454"/>
                <a:gd name="T43" fmla="*/ 218 h 308"/>
                <a:gd name="T44" fmla="*/ 22 w 454"/>
                <a:gd name="T45" fmla="*/ 206 h 308"/>
                <a:gd name="T46" fmla="*/ 28 w 454"/>
                <a:gd name="T47" fmla="*/ 196 h 308"/>
                <a:gd name="T48" fmla="*/ 30 w 454"/>
                <a:gd name="T49" fmla="*/ 182 h 308"/>
                <a:gd name="T50" fmla="*/ 22 w 454"/>
                <a:gd name="T51" fmla="*/ 170 h 308"/>
                <a:gd name="T52" fmla="*/ 12 w 454"/>
                <a:gd name="T53" fmla="*/ 160 h 308"/>
                <a:gd name="T54" fmla="*/ 12 w 454"/>
                <a:gd name="T55" fmla="*/ 150 h 308"/>
                <a:gd name="T56" fmla="*/ 16 w 454"/>
                <a:gd name="T57" fmla="*/ 142 h 308"/>
                <a:gd name="T58" fmla="*/ 24 w 454"/>
                <a:gd name="T59" fmla="*/ 142 h 308"/>
                <a:gd name="T60" fmla="*/ 36 w 454"/>
                <a:gd name="T61" fmla="*/ 142 h 308"/>
                <a:gd name="T62" fmla="*/ 44 w 454"/>
                <a:gd name="T63" fmla="*/ 138 h 308"/>
                <a:gd name="T64" fmla="*/ 44 w 454"/>
                <a:gd name="T65" fmla="*/ 128 h 308"/>
                <a:gd name="T66" fmla="*/ 36 w 454"/>
                <a:gd name="T67" fmla="*/ 122 h 308"/>
                <a:gd name="T68" fmla="*/ 26 w 454"/>
                <a:gd name="T69" fmla="*/ 118 h 308"/>
                <a:gd name="T70" fmla="*/ 24 w 454"/>
                <a:gd name="T71" fmla="*/ 106 h 308"/>
                <a:gd name="T72" fmla="*/ 30 w 454"/>
                <a:gd name="T73" fmla="*/ 94 h 308"/>
                <a:gd name="T74" fmla="*/ 46 w 454"/>
                <a:gd name="T75" fmla="*/ 72 h 308"/>
                <a:gd name="T76" fmla="*/ 50 w 454"/>
                <a:gd name="T77" fmla="*/ 58 h 308"/>
                <a:gd name="T78" fmla="*/ 42 w 454"/>
                <a:gd name="T79" fmla="*/ 50 h 308"/>
                <a:gd name="T80" fmla="*/ 34 w 454"/>
                <a:gd name="T81" fmla="*/ 48 h 308"/>
                <a:gd name="T82" fmla="*/ 26 w 454"/>
                <a:gd name="T83" fmla="*/ 44 h 308"/>
                <a:gd name="T84" fmla="*/ 20 w 454"/>
                <a:gd name="T85" fmla="*/ 36 h 308"/>
                <a:gd name="T86" fmla="*/ 18 w 454"/>
                <a:gd name="T87" fmla="*/ 26 h 308"/>
                <a:gd name="T88" fmla="*/ 18 w 454"/>
                <a:gd name="T89" fmla="*/ 14 h 308"/>
                <a:gd name="T90" fmla="*/ 12 w 454"/>
                <a:gd name="T91" fmla="*/ 8 h 308"/>
                <a:gd name="T92" fmla="*/ 0 w 454"/>
                <a:gd name="T93" fmla="*/ 0 h 308"/>
                <a:gd name="T94" fmla="*/ 162 w 454"/>
                <a:gd name="T95" fmla="*/ 2 h 308"/>
                <a:gd name="T96" fmla="*/ 328 w 454"/>
                <a:gd name="T97" fmla="*/ 4 h 3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4"/>
                <a:gd name="T148" fmla="*/ 0 h 308"/>
                <a:gd name="T149" fmla="*/ 454 w 454"/>
                <a:gd name="T150" fmla="*/ 308 h 3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4" h="308">
                  <a:moveTo>
                    <a:pt x="328" y="4"/>
                  </a:moveTo>
                  <a:lnTo>
                    <a:pt x="410" y="4"/>
                  </a:lnTo>
                  <a:lnTo>
                    <a:pt x="410" y="78"/>
                  </a:lnTo>
                  <a:lnTo>
                    <a:pt x="410" y="152"/>
                  </a:lnTo>
                  <a:lnTo>
                    <a:pt x="410" y="226"/>
                  </a:lnTo>
                  <a:lnTo>
                    <a:pt x="452" y="226"/>
                  </a:lnTo>
                  <a:lnTo>
                    <a:pt x="454" y="308"/>
                  </a:lnTo>
                  <a:lnTo>
                    <a:pt x="452" y="308"/>
                  </a:lnTo>
                  <a:lnTo>
                    <a:pt x="370" y="308"/>
                  </a:lnTo>
                  <a:lnTo>
                    <a:pt x="290" y="306"/>
                  </a:lnTo>
                  <a:lnTo>
                    <a:pt x="208" y="306"/>
                  </a:lnTo>
                  <a:lnTo>
                    <a:pt x="126" y="306"/>
                  </a:lnTo>
                  <a:lnTo>
                    <a:pt x="108" y="306"/>
                  </a:lnTo>
                  <a:lnTo>
                    <a:pt x="102" y="306"/>
                  </a:lnTo>
                  <a:lnTo>
                    <a:pt x="104" y="302"/>
                  </a:lnTo>
                  <a:lnTo>
                    <a:pt x="106" y="298"/>
                  </a:lnTo>
                  <a:lnTo>
                    <a:pt x="104" y="294"/>
                  </a:lnTo>
                  <a:lnTo>
                    <a:pt x="102" y="290"/>
                  </a:lnTo>
                  <a:lnTo>
                    <a:pt x="100" y="284"/>
                  </a:lnTo>
                  <a:lnTo>
                    <a:pt x="98" y="280"/>
                  </a:lnTo>
                  <a:lnTo>
                    <a:pt x="96" y="276"/>
                  </a:lnTo>
                  <a:lnTo>
                    <a:pt x="92" y="272"/>
                  </a:lnTo>
                  <a:lnTo>
                    <a:pt x="88" y="272"/>
                  </a:lnTo>
                  <a:lnTo>
                    <a:pt x="82" y="272"/>
                  </a:lnTo>
                  <a:lnTo>
                    <a:pt x="78" y="274"/>
                  </a:lnTo>
                  <a:lnTo>
                    <a:pt x="76" y="278"/>
                  </a:lnTo>
                  <a:lnTo>
                    <a:pt x="76" y="282"/>
                  </a:lnTo>
                  <a:lnTo>
                    <a:pt x="74" y="286"/>
                  </a:lnTo>
                  <a:lnTo>
                    <a:pt x="74" y="288"/>
                  </a:lnTo>
                  <a:lnTo>
                    <a:pt x="72" y="292"/>
                  </a:lnTo>
                  <a:lnTo>
                    <a:pt x="70" y="294"/>
                  </a:lnTo>
                  <a:lnTo>
                    <a:pt x="68" y="296"/>
                  </a:lnTo>
                  <a:lnTo>
                    <a:pt x="62" y="296"/>
                  </a:lnTo>
                  <a:lnTo>
                    <a:pt x="58" y="296"/>
                  </a:lnTo>
                  <a:lnTo>
                    <a:pt x="56" y="296"/>
                  </a:lnTo>
                  <a:lnTo>
                    <a:pt x="52" y="294"/>
                  </a:lnTo>
                  <a:lnTo>
                    <a:pt x="50" y="294"/>
                  </a:lnTo>
                  <a:lnTo>
                    <a:pt x="46" y="294"/>
                  </a:lnTo>
                  <a:lnTo>
                    <a:pt x="42" y="292"/>
                  </a:lnTo>
                  <a:lnTo>
                    <a:pt x="38" y="290"/>
                  </a:lnTo>
                  <a:lnTo>
                    <a:pt x="36" y="288"/>
                  </a:lnTo>
                  <a:lnTo>
                    <a:pt x="32" y="280"/>
                  </a:lnTo>
                  <a:lnTo>
                    <a:pt x="30" y="278"/>
                  </a:lnTo>
                  <a:lnTo>
                    <a:pt x="28" y="274"/>
                  </a:lnTo>
                  <a:lnTo>
                    <a:pt x="28" y="270"/>
                  </a:lnTo>
                  <a:lnTo>
                    <a:pt x="30" y="266"/>
                  </a:lnTo>
                  <a:lnTo>
                    <a:pt x="30" y="264"/>
                  </a:lnTo>
                  <a:lnTo>
                    <a:pt x="32" y="260"/>
                  </a:lnTo>
                  <a:lnTo>
                    <a:pt x="34" y="258"/>
                  </a:lnTo>
                  <a:lnTo>
                    <a:pt x="36" y="254"/>
                  </a:lnTo>
                  <a:lnTo>
                    <a:pt x="38" y="254"/>
                  </a:lnTo>
                  <a:lnTo>
                    <a:pt x="42" y="252"/>
                  </a:lnTo>
                  <a:lnTo>
                    <a:pt x="42" y="250"/>
                  </a:lnTo>
                  <a:lnTo>
                    <a:pt x="44" y="248"/>
                  </a:lnTo>
                  <a:lnTo>
                    <a:pt x="42" y="244"/>
                  </a:lnTo>
                  <a:lnTo>
                    <a:pt x="40" y="240"/>
                  </a:lnTo>
                  <a:lnTo>
                    <a:pt x="32" y="236"/>
                  </a:lnTo>
                  <a:lnTo>
                    <a:pt x="26" y="232"/>
                  </a:lnTo>
                  <a:lnTo>
                    <a:pt x="22" y="230"/>
                  </a:lnTo>
                  <a:lnTo>
                    <a:pt x="18" y="228"/>
                  </a:lnTo>
                  <a:lnTo>
                    <a:pt x="16" y="224"/>
                  </a:lnTo>
                  <a:lnTo>
                    <a:pt x="14" y="220"/>
                  </a:lnTo>
                  <a:lnTo>
                    <a:pt x="14" y="218"/>
                  </a:lnTo>
                  <a:lnTo>
                    <a:pt x="16" y="214"/>
                  </a:lnTo>
                  <a:lnTo>
                    <a:pt x="18" y="210"/>
                  </a:lnTo>
                  <a:lnTo>
                    <a:pt x="22" y="206"/>
                  </a:lnTo>
                  <a:lnTo>
                    <a:pt x="24" y="202"/>
                  </a:lnTo>
                  <a:lnTo>
                    <a:pt x="26" y="200"/>
                  </a:lnTo>
                  <a:lnTo>
                    <a:pt x="28" y="196"/>
                  </a:lnTo>
                  <a:lnTo>
                    <a:pt x="30" y="192"/>
                  </a:lnTo>
                  <a:lnTo>
                    <a:pt x="30" y="186"/>
                  </a:lnTo>
                  <a:lnTo>
                    <a:pt x="30" y="182"/>
                  </a:lnTo>
                  <a:lnTo>
                    <a:pt x="28" y="178"/>
                  </a:lnTo>
                  <a:lnTo>
                    <a:pt x="26" y="174"/>
                  </a:lnTo>
                  <a:lnTo>
                    <a:pt x="22" y="170"/>
                  </a:lnTo>
                  <a:lnTo>
                    <a:pt x="18" y="166"/>
                  </a:lnTo>
                  <a:lnTo>
                    <a:pt x="14" y="164"/>
                  </a:lnTo>
                  <a:lnTo>
                    <a:pt x="12" y="160"/>
                  </a:lnTo>
                  <a:lnTo>
                    <a:pt x="12" y="156"/>
                  </a:lnTo>
                  <a:lnTo>
                    <a:pt x="12" y="154"/>
                  </a:lnTo>
                  <a:lnTo>
                    <a:pt x="12" y="150"/>
                  </a:lnTo>
                  <a:lnTo>
                    <a:pt x="12" y="146"/>
                  </a:lnTo>
                  <a:lnTo>
                    <a:pt x="12" y="144"/>
                  </a:lnTo>
                  <a:lnTo>
                    <a:pt x="16" y="142"/>
                  </a:lnTo>
                  <a:lnTo>
                    <a:pt x="18" y="142"/>
                  </a:lnTo>
                  <a:lnTo>
                    <a:pt x="22" y="140"/>
                  </a:lnTo>
                  <a:lnTo>
                    <a:pt x="24" y="142"/>
                  </a:lnTo>
                  <a:lnTo>
                    <a:pt x="28" y="142"/>
                  </a:lnTo>
                  <a:lnTo>
                    <a:pt x="32" y="140"/>
                  </a:lnTo>
                  <a:lnTo>
                    <a:pt x="36" y="142"/>
                  </a:lnTo>
                  <a:lnTo>
                    <a:pt x="40" y="140"/>
                  </a:lnTo>
                  <a:lnTo>
                    <a:pt x="42" y="140"/>
                  </a:lnTo>
                  <a:lnTo>
                    <a:pt x="44" y="138"/>
                  </a:lnTo>
                  <a:lnTo>
                    <a:pt x="46" y="136"/>
                  </a:lnTo>
                  <a:lnTo>
                    <a:pt x="46" y="132"/>
                  </a:lnTo>
                  <a:lnTo>
                    <a:pt x="44" y="128"/>
                  </a:lnTo>
                  <a:lnTo>
                    <a:pt x="42" y="126"/>
                  </a:lnTo>
                  <a:lnTo>
                    <a:pt x="40" y="124"/>
                  </a:lnTo>
                  <a:lnTo>
                    <a:pt x="36" y="122"/>
                  </a:lnTo>
                  <a:lnTo>
                    <a:pt x="30" y="120"/>
                  </a:lnTo>
                  <a:lnTo>
                    <a:pt x="28" y="120"/>
                  </a:lnTo>
                  <a:lnTo>
                    <a:pt x="26" y="118"/>
                  </a:lnTo>
                  <a:lnTo>
                    <a:pt x="24" y="114"/>
                  </a:lnTo>
                  <a:lnTo>
                    <a:pt x="22" y="110"/>
                  </a:lnTo>
                  <a:lnTo>
                    <a:pt x="24" y="106"/>
                  </a:lnTo>
                  <a:lnTo>
                    <a:pt x="24" y="104"/>
                  </a:lnTo>
                  <a:lnTo>
                    <a:pt x="26" y="100"/>
                  </a:lnTo>
                  <a:lnTo>
                    <a:pt x="30" y="94"/>
                  </a:lnTo>
                  <a:lnTo>
                    <a:pt x="34" y="90"/>
                  </a:lnTo>
                  <a:lnTo>
                    <a:pt x="40" y="82"/>
                  </a:lnTo>
                  <a:lnTo>
                    <a:pt x="46" y="72"/>
                  </a:lnTo>
                  <a:lnTo>
                    <a:pt x="48" y="68"/>
                  </a:lnTo>
                  <a:lnTo>
                    <a:pt x="50" y="64"/>
                  </a:lnTo>
                  <a:lnTo>
                    <a:pt x="50" y="58"/>
                  </a:lnTo>
                  <a:lnTo>
                    <a:pt x="48" y="56"/>
                  </a:lnTo>
                  <a:lnTo>
                    <a:pt x="44" y="52"/>
                  </a:lnTo>
                  <a:lnTo>
                    <a:pt x="42" y="50"/>
                  </a:lnTo>
                  <a:lnTo>
                    <a:pt x="40" y="50"/>
                  </a:lnTo>
                  <a:lnTo>
                    <a:pt x="38" y="48"/>
                  </a:lnTo>
                  <a:lnTo>
                    <a:pt x="34" y="48"/>
                  </a:lnTo>
                  <a:lnTo>
                    <a:pt x="32" y="46"/>
                  </a:lnTo>
                  <a:lnTo>
                    <a:pt x="30" y="46"/>
                  </a:lnTo>
                  <a:lnTo>
                    <a:pt x="26" y="44"/>
                  </a:lnTo>
                  <a:lnTo>
                    <a:pt x="24" y="40"/>
                  </a:lnTo>
                  <a:lnTo>
                    <a:pt x="22" y="38"/>
                  </a:lnTo>
                  <a:lnTo>
                    <a:pt x="20" y="36"/>
                  </a:lnTo>
                  <a:lnTo>
                    <a:pt x="18" y="34"/>
                  </a:lnTo>
                  <a:lnTo>
                    <a:pt x="18" y="30"/>
                  </a:lnTo>
                  <a:lnTo>
                    <a:pt x="18" y="26"/>
                  </a:lnTo>
                  <a:lnTo>
                    <a:pt x="20" y="22"/>
                  </a:lnTo>
                  <a:lnTo>
                    <a:pt x="20" y="18"/>
                  </a:lnTo>
                  <a:lnTo>
                    <a:pt x="18" y="14"/>
                  </a:lnTo>
                  <a:lnTo>
                    <a:pt x="18" y="12"/>
                  </a:lnTo>
                  <a:lnTo>
                    <a:pt x="16" y="10"/>
                  </a:lnTo>
                  <a:lnTo>
                    <a:pt x="12" y="8"/>
                  </a:lnTo>
                  <a:lnTo>
                    <a:pt x="8" y="6"/>
                  </a:lnTo>
                  <a:lnTo>
                    <a:pt x="4" y="4"/>
                  </a:lnTo>
                  <a:lnTo>
                    <a:pt x="0" y="0"/>
                  </a:lnTo>
                  <a:lnTo>
                    <a:pt x="80" y="2"/>
                  </a:lnTo>
                  <a:lnTo>
                    <a:pt x="162" y="2"/>
                  </a:lnTo>
                  <a:lnTo>
                    <a:pt x="244" y="2"/>
                  </a:lnTo>
                  <a:lnTo>
                    <a:pt x="328" y="4"/>
                  </a:lnTo>
                  <a:close/>
                </a:path>
              </a:pathLst>
            </a:custGeom>
            <a:solidFill>
              <a:srgbClr val="FFF5C8"/>
            </a:solidFill>
            <a:ln w="3175" cmpd="sng">
              <a:solidFill>
                <a:srgbClr val="000000"/>
              </a:solidFill>
              <a:round/>
              <a:headEnd/>
              <a:tailEnd/>
            </a:ln>
          </p:spPr>
          <p:txBody>
            <a:bodyPr/>
            <a:lstStyle/>
            <a:p>
              <a:endParaRPr lang="en-US"/>
            </a:p>
          </p:txBody>
        </p:sp>
        <p:sp>
          <p:nvSpPr>
            <p:cNvPr id="118859" name="Freeform 61"/>
            <p:cNvSpPr>
              <a:spLocks/>
            </p:cNvSpPr>
            <p:nvPr/>
          </p:nvSpPr>
          <p:spPr bwMode="auto">
            <a:xfrm>
              <a:off x="3649" y="2224"/>
              <a:ext cx="336" cy="302"/>
            </a:xfrm>
            <a:custGeom>
              <a:avLst/>
              <a:gdLst>
                <a:gd name="T0" fmla="*/ 334 w 336"/>
                <a:gd name="T1" fmla="*/ 2 h 302"/>
                <a:gd name="T2" fmla="*/ 332 w 336"/>
                <a:gd name="T3" fmla="*/ 76 h 302"/>
                <a:gd name="T4" fmla="*/ 332 w 336"/>
                <a:gd name="T5" fmla="*/ 150 h 302"/>
                <a:gd name="T6" fmla="*/ 332 w 336"/>
                <a:gd name="T7" fmla="*/ 224 h 302"/>
                <a:gd name="T8" fmla="*/ 336 w 336"/>
                <a:gd name="T9" fmla="*/ 224 h 302"/>
                <a:gd name="T10" fmla="*/ 336 w 336"/>
                <a:gd name="T11" fmla="*/ 300 h 302"/>
                <a:gd name="T12" fmla="*/ 252 w 336"/>
                <a:gd name="T13" fmla="*/ 300 h 302"/>
                <a:gd name="T14" fmla="*/ 168 w 336"/>
                <a:gd name="T15" fmla="*/ 300 h 302"/>
                <a:gd name="T16" fmla="*/ 84 w 336"/>
                <a:gd name="T17" fmla="*/ 302 h 302"/>
                <a:gd name="T18" fmla="*/ 2 w 336"/>
                <a:gd name="T19" fmla="*/ 302 h 302"/>
                <a:gd name="T20" fmla="*/ 2 w 336"/>
                <a:gd name="T21" fmla="*/ 224 h 302"/>
                <a:gd name="T22" fmla="*/ 0 w 336"/>
                <a:gd name="T23" fmla="*/ 224 h 302"/>
                <a:gd name="T24" fmla="*/ 0 w 336"/>
                <a:gd name="T25" fmla="*/ 148 h 302"/>
                <a:gd name="T26" fmla="*/ 2 w 336"/>
                <a:gd name="T27" fmla="*/ 74 h 302"/>
                <a:gd name="T28" fmla="*/ 2 w 336"/>
                <a:gd name="T29" fmla="*/ 0 h 302"/>
                <a:gd name="T30" fmla="*/ 84 w 336"/>
                <a:gd name="T31" fmla="*/ 0 h 302"/>
                <a:gd name="T32" fmla="*/ 168 w 336"/>
                <a:gd name="T33" fmla="*/ 0 h 302"/>
                <a:gd name="T34" fmla="*/ 250 w 336"/>
                <a:gd name="T35" fmla="*/ 2 h 302"/>
                <a:gd name="T36" fmla="*/ 334 w 336"/>
                <a:gd name="T37" fmla="*/ 2 h 302"/>
                <a:gd name="T38" fmla="*/ 334 w 336"/>
                <a:gd name="T39" fmla="*/ 2 h 3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6"/>
                <a:gd name="T61" fmla="*/ 0 h 302"/>
                <a:gd name="T62" fmla="*/ 336 w 336"/>
                <a:gd name="T63" fmla="*/ 302 h 3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6" h="302">
                  <a:moveTo>
                    <a:pt x="334" y="2"/>
                  </a:moveTo>
                  <a:lnTo>
                    <a:pt x="332" y="76"/>
                  </a:lnTo>
                  <a:lnTo>
                    <a:pt x="332" y="150"/>
                  </a:lnTo>
                  <a:lnTo>
                    <a:pt x="332" y="224"/>
                  </a:lnTo>
                  <a:lnTo>
                    <a:pt x="336" y="224"/>
                  </a:lnTo>
                  <a:lnTo>
                    <a:pt x="336" y="300"/>
                  </a:lnTo>
                  <a:lnTo>
                    <a:pt x="252" y="300"/>
                  </a:lnTo>
                  <a:lnTo>
                    <a:pt x="168" y="300"/>
                  </a:lnTo>
                  <a:lnTo>
                    <a:pt x="84" y="302"/>
                  </a:lnTo>
                  <a:lnTo>
                    <a:pt x="2" y="302"/>
                  </a:lnTo>
                  <a:lnTo>
                    <a:pt x="2" y="224"/>
                  </a:lnTo>
                  <a:lnTo>
                    <a:pt x="0" y="224"/>
                  </a:lnTo>
                  <a:lnTo>
                    <a:pt x="0" y="148"/>
                  </a:lnTo>
                  <a:lnTo>
                    <a:pt x="2" y="74"/>
                  </a:lnTo>
                  <a:lnTo>
                    <a:pt x="2" y="0"/>
                  </a:lnTo>
                  <a:lnTo>
                    <a:pt x="84" y="0"/>
                  </a:lnTo>
                  <a:lnTo>
                    <a:pt x="168" y="0"/>
                  </a:lnTo>
                  <a:lnTo>
                    <a:pt x="250" y="2"/>
                  </a:lnTo>
                  <a:lnTo>
                    <a:pt x="334" y="2"/>
                  </a:lnTo>
                  <a:close/>
                </a:path>
              </a:pathLst>
            </a:custGeom>
            <a:solidFill>
              <a:srgbClr val="FFF5C8"/>
            </a:solidFill>
            <a:ln w="3175" cmpd="sng">
              <a:solidFill>
                <a:srgbClr val="000000"/>
              </a:solidFill>
              <a:round/>
              <a:headEnd/>
              <a:tailEnd/>
            </a:ln>
          </p:spPr>
          <p:txBody>
            <a:bodyPr/>
            <a:lstStyle/>
            <a:p>
              <a:endParaRPr lang="en-US"/>
            </a:p>
          </p:txBody>
        </p:sp>
        <p:sp>
          <p:nvSpPr>
            <p:cNvPr id="118860" name="Freeform 62"/>
            <p:cNvSpPr>
              <a:spLocks/>
            </p:cNvSpPr>
            <p:nvPr/>
          </p:nvSpPr>
          <p:spPr bwMode="auto">
            <a:xfrm>
              <a:off x="2244" y="2224"/>
              <a:ext cx="348" cy="308"/>
            </a:xfrm>
            <a:custGeom>
              <a:avLst/>
              <a:gdLst>
                <a:gd name="T0" fmla="*/ 0 w 348"/>
                <a:gd name="T1" fmla="*/ 0 h 308"/>
                <a:gd name="T2" fmla="*/ 82 w 348"/>
                <a:gd name="T3" fmla="*/ 0 h 308"/>
                <a:gd name="T4" fmla="*/ 82 w 348"/>
                <a:gd name="T5" fmla="*/ 0 h 308"/>
                <a:gd name="T6" fmla="*/ 164 w 348"/>
                <a:gd name="T7" fmla="*/ 0 h 308"/>
                <a:gd name="T8" fmla="*/ 248 w 348"/>
                <a:gd name="T9" fmla="*/ 0 h 308"/>
                <a:gd name="T10" fmla="*/ 294 w 348"/>
                <a:gd name="T11" fmla="*/ 0 h 308"/>
                <a:gd name="T12" fmla="*/ 300 w 348"/>
                <a:gd name="T13" fmla="*/ 0 h 308"/>
                <a:gd name="T14" fmla="*/ 330 w 348"/>
                <a:gd name="T15" fmla="*/ 0 h 308"/>
                <a:gd name="T16" fmla="*/ 330 w 348"/>
                <a:gd name="T17" fmla="*/ 52 h 308"/>
                <a:gd name="T18" fmla="*/ 330 w 348"/>
                <a:gd name="T19" fmla="*/ 54 h 308"/>
                <a:gd name="T20" fmla="*/ 330 w 348"/>
                <a:gd name="T21" fmla="*/ 74 h 308"/>
                <a:gd name="T22" fmla="*/ 330 w 348"/>
                <a:gd name="T23" fmla="*/ 150 h 308"/>
                <a:gd name="T24" fmla="*/ 332 w 348"/>
                <a:gd name="T25" fmla="*/ 224 h 308"/>
                <a:gd name="T26" fmla="*/ 348 w 348"/>
                <a:gd name="T27" fmla="*/ 224 h 308"/>
                <a:gd name="T28" fmla="*/ 348 w 348"/>
                <a:gd name="T29" fmla="*/ 300 h 308"/>
                <a:gd name="T30" fmla="*/ 288 w 348"/>
                <a:gd name="T31" fmla="*/ 308 h 308"/>
                <a:gd name="T32" fmla="*/ 270 w 348"/>
                <a:gd name="T33" fmla="*/ 308 h 308"/>
                <a:gd name="T34" fmla="*/ 188 w 348"/>
                <a:gd name="T35" fmla="*/ 308 h 308"/>
                <a:gd name="T36" fmla="*/ 108 w 348"/>
                <a:gd name="T37" fmla="*/ 308 h 308"/>
                <a:gd name="T38" fmla="*/ 28 w 348"/>
                <a:gd name="T39" fmla="*/ 306 h 308"/>
                <a:gd name="T40" fmla="*/ 28 w 348"/>
                <a:gd name="T41" fmla="*/ 224 h 308"/>
                <a:gd name="T42" fmla="*/ 0 w 348"/>
                <a:gd name="T43" fmla="*/ 224 h 308"/>
                <a:gd name="T44" fmla="*/ 0 w 348"/>
                <a:gd name="T45" fmla="*/ 150 h 308"/>
                <a:gd name="T46" fmla="*/ 0 w 348"/>
                <a:gd name="T47" fmla="*/ 74 h 308"/>
                <a:gd name="T48" fmla="*/ 0 w 348"/>
                <a:gd name="T49" fmla="*/ 0 h 308"/>
                <a:gd name="T50" fmla="*/ 0 w 348"/>
                <a:gd name="T51" fmla="*/ 0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8"/>
                <a:gd name="T79" fmla="*/ 0 h 308"/>
                <a:gd name="T80" fmla="*/ 348 w 34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8" h="308">
                  <a:moveTo>
                    <a:pt x="0" y="0"/>
                  </a:moveTo>
                  <a:lnTo>
                    <a:pt x="82" y="0"/>
                  </a:lnTo>
                  <a:lnTo>
                    <a:pt x="164" y="0"/>
                  </a:lnTo>
                  <a:lnTo>
                    <a:pt x="248" y="0"/>
                  </a:lnTo>
                  <a:lnTo>
                    <a:pt x="294" y="0"/>
                  </a:lnTo>
                  <a:lnTo>
                    <a:pt x="300" y="0"/>
                  </a:lnTo>
                  <a:lnTo>
                    <a:pt x="330" y="0"/>
                  </a:lnTo>
                  <a:lnTo>
                    <a:pt x="330" y="52"/>
                  </a:lnTo>
                  <a:lnTo>
                    <a:pt x="330" y="54"/>
                  </a:lnTo>
                  <a:lnTo>
                    <a:pt x="330" y="74"/>
                  </a:lnTo>
                  <a:lnTo>
                    <a:pt x="330" y="150"/>
                  </a:lnTo>
                  <a:lnTo>
                    <a:pt x="332" y="224"/>
                  </a:lnTo>
                  <a:lnTo>
                    <a:pt x="348" y="224"/>
                  </a:lnTo>
                  <a:lnTo>
                    <a:pt x="348" y="300"/>
                  </a:lnTo>
                  <a:lnTo>
                    <a:pt x="288" y="308"/>
                  </a:lnTo>
                  <a:lnTo>
                    <a:pt x="270" y="308"/>
                  </a:lnTo>
                  <a:lnTo>
                    <a:pt x="188" y="308"/>
                  </a:lnTo>
                  <a:lnTo>
                    <a:pt x="108" y="308"/>
                  </a:lnTo>
                  <a:lnTo>
                    <a:pt x="28" y="306"/>
                  </a:lnTo>
                  <a:lnTo>
                    <a:pt x="28" y="224"/>
                  </a:lnTo>
                  <a:lnTo>
                    <a:pt x="0" y="224"/>
                  </a:lnTo>
                  <a:lnTo>
                    <a:pt x="0" y="150"/>
                  </a:lnTo>
                  <a:lnTo>
                    <a:pt x="0" y="74"/>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61" name="Freeform 63"/>
            <p:cNvSpPr>
              <a:spLocks/>
            </p:cNvSpPr>
            <p:nvPr/>
          </p:nvSpPr>
          <p:spPr bwMode="auto">
            <a:xfrm>
              <a:off x="1338" y="2224"/>
              <a:ext cx="366" cy="306"/>
            </a:xfrm>
            <a:custGeom>
              <a:avLst/>
              <a:gdLst>
                <a:gd name="T0" fmla="*/ 0 w 366"/>
                <a:gd name="T1" fmla="*/ 2 h 306"/>
                <a:gd name="T2" fmla="*/ 80 w 366"/>
                <a:gd name="T3" fmla="*/ 2 h 306"/>
                <a:gd name="T4" fmla="*/ 164 w 366"/>
                <a:gd name="T5" fmla="*/ 0 h 306"/>
                <a:gd name="T6" fmla="*/ 246 w 366"/>
                <a:gd name="T7" fmla="*/ 0 h 306"/>
                <a:gd name="T8" fmla="*/ 330 w 366"/>
                <a:gd name="T9" fmla="*/ 0 h 306"/>
                <a:gd name="T10" fmla="*/ 330 w 366"/>
                <a:gd name="T11" fmla="*/ 76 h 306"/>
                <a:gd name="T12" fmla="*/ 330 w 366"/>
                <a:gd name="T13" fmla="*/ 150 h 306"/>
                <a:gd name="T14" fmla="*/ 330 w 366"/>
                <a:gd name="T15" fmla="*/ 224 h 306"/>
                <a:gd name="T16" fmla="*/ 366 w 366"/>
                <a:gd name="T17" fmla="*/ 224 h 306"/>
                <a:gd name="T18" fmla="*/ 366 w 366"/>
                <a:gd name="T19" fmla="*/ 306 h 306"/>
                <a:gd name="T20" fmla="*/ 286 w 366"/>
                <a:gd name="T21" fmla="*/ 306 h 306"/>
                <a:gd name="T22" fmla="*/ 204 w 366"/>
                <a:gd name="T23" fmla="*/ 306 h 306"/>
                <a:gd name="T24" fmla="*/ 122 w 366"/>
                <a:gd name="T25" fmla="*/ 306 h 306"/>
                <a:gd name="T26" fmla="*/ 44 w 366"/>
                <a:gd name="T27" fmla="*/ 306 h 306"/>
                <a:gd name="T28" fmla="*/ 42 w 366"/>
                <a:gd name="T29" fmla="*/ 224 h 306"/>
                <a:gd name="T30" fmla="*/ 0 w 366"/>
                <a:gd name="T31" fmla="*/ 224 h 306"/>
                <a:gd name="T32" fmla="*/ 0 w 366"/>
                <a:gd name="T33" fmla="*/ 150 h 306"/>
                <a:gd name="T34" fmla="*/ 0 w 366"/>
                <a:gd name="T35" fmla="*/ 76 h 306"/>
                <a:gd name="T36" fmla="*/ 0 w 366"/>
                <a:gd name="T37" fmla="*/ 2 h 306"/>
                <a:gd name="T38" fmla="*/ 0 w 366"/>
                <a:gd name="T39" fmla="*/ 2 h 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6"/>
                <a:gd name="T61" fmla="*/ 0 h 306"/>
                <a:gd name="T62" fmla="*/ 366 w 366"/>
                <a:gd name="T63" fmla="*/ 306 h 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6" h="306">
                  <a:moveTo>
                    <a:pt x="0" y="2"/>
                  </a:moveTo>
                  <a:lnTo>
                    <a:pt x="80" y="2"/>
                  </a:lnTo>
                  <a:lnTo>
                    <a:pt x="164" y="0"/>
                  </a:lnTo>
                  <a:lnTo>
                    <a:pt x="246" y="0"/>
                  </a:lnTo>
                  <a:lnTo>
                    <a:pt x="330" y="0"/>
                  </a:lnTo>
                  <a:lnTo>
                    <a:pt x="330" y="76"/>
                  </a:lnTo>
                  <a:lnTo>
                    <a:pt x="330" y="150"/>
                  </a:lnTo>
                  <a:lnTo>
                    <a:pt x="330" y="224"/>
                  </a:lnTo>
                  <a:lnTo>
                    <a:pt x="366" y="224"/>
                  </a:lnTo>
                  <a:lnTo>
                    <a:pt x="366" y="306"/>
                  </a:lnTo>
                  <a:lnTo>
                    <a:pt x="286" y="306"/>
                  </a:lnTo>
                  <a:lnTo>
                    <a:pt x="204" y="306"/>
                  </a:lnTo>
                  <a:lnTo>
                    <a:pt x="122" y="306"/>
                  </a:lnTo>
                  <a:lnTo>
                    <a:pt x="44" y="306"/>
                  </a:lnTo>
                  <a:lnTo>
                    <a:pt x="42" y="224"/>
                  </a:lnTo>
                  <a:lnTo>
                    <a:pt x="0" y="224"/>
                  </a:lnTo>
                  <a:lnTo>
                    <a:pt x="0" y="150"/>
                  </a:lnTo>
                  <a:lnTo>
                    <a:pt x="0" y="76"/>
                  </a:lnTo>
                  <a:lnTo>
                    <a:pt x="0" y="2"/>
                  </a:lnTo>
                  <a:close/>
                </a:path>
              </a:pathLst>
            </a:custGeom>
            <a:solidFill>
              <a:srgbClr val="FEDFB3"/>
            </a:solidFill>
            <a:ln w="3175" cmpd="sng">
              <a:solidFill>
                <a:srgbClr val="000000"/>
              </a:solidFill>
              <a:round/>
              <a:headEnd/>
              <a:tailEnd/>
            </a:ln>
          </p:spPr>
          <p:txBody>
            <a:bodyPr/>
            <a:lstStyle/>
            <a:p>
              <a:endParaRPr lang="en-US"/>
            </a:p>
          </p:txBody>
        </p:sp>
        <p:sp>
          <p:nvSpPr>
            <p:cNvPr id="118862" name="Freeform 64"/>
            <p:cNvSpPr>
              <a:spLocks/>
            </p:cNvSpPr>
            <p:nvPr/>
          </p:nvSpPr>
          <p:spPr bwMode="auto">
            <a:xfrm>
              <a:off x="1668" y="2224"/>
              <a:ext cx="278" cy="306"/>
            </a:xfrm>
            <a:custGeom>
              <a:avLst/>
              <a:gdLst>
                <a:gd name="T0" fmla="*/ 0 w 278"/>
                <a:gd name="T1" fmla="*/ 0 h 306"/>
                <a:gd name="T2" fmla="*/ 80 w 278"/>
                <a:gd name="T3" fmla="*/ 0 h 306"/>
                <a:gd name="T4" fmla="*/ 164 w 278"/>
                <a:gd name="T5" fmla="*/ 2 h 306"/>
                <a:gd name="T6" fmla="*/ 246 w 278"/>
                <a:gd name="T7" fmla="*/ 2 h 306"/>
                <a:gd name="T8" fmla="*/ 246 w 278"/>
                <a:gd name="T9" fmla="*/ 76 h 306"/>
                <a:gd name="T10" fmla="*/ 246 w 278"/>
                <a:gd name="T11" fmla="*/ 150 h 306"/>
                <a:gd name="T12" fmla="*/ 246 w 278"/>
                <a:gd name="T13" fmla="*/ 224 h 306"/>
                <a:gd name="T14" fmla="*/ 278 w 278"/>
                <a:gd name="T15" fmla="*/ 224 h 306"/>
                <a:gd name="T16" fmla="*/ 278 w 278"/>
                <a:gd name="T17" fmla="*/ 306 h 306"/>
                <a:gd name="T18" fmla="*/ 194 w 278"/>
                <a:gd name="T19" fmla="*/ 306 h 306"/>
                <a:gd name="T20" fmla="*/ 116 w 278"/>
                <a:gd name="T21" fmla="*/ 306 h 306"/>
                <a:gd name="T22" fmla="*/ 36 w 278"/>
                <a:gd name="T23" fmla="*/ 306 h 306"/>
                <a:gd name="T24" fmla="*/ 36 w 278"/>
                <a:gd name="T25" fmla="*/ 224 h 306"/>
                <a:gd name="T26" fmla="*/ 0 w 278"/>
                <a:gd name="T27" fmla="*/ 224 h 306"/>
                <a:gd name="T28" fmla="*/ 0 w 278"/>
                <a:gd name="T29" fmla="*/ 150 h 306"/>
                <a:gd name="T30" fmla="*/ 0 w 278"/>
                <a:gd name="T31" fmla="*/ 76 h 306"/>
                <a:gd name="T32" fmla="*/ 0 w 278"/>
                <a:gd name="T33" fmla="*/ 0 h 306"/>
                <a:gd name="T34" fmla="*/ 0 w 278"/>
                <a:gd name="T35" fmla="*/ 0 h 3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
                <a:gd name="T55" fmla="*/ 0 h 306"/>
                <a:gd name="T56" fmla="*/ 278 w 278"/>
                <a:gd name="T57" fmla="*/ 306 h 3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 h="306">
                  <a:moveTo>
                    <a:pt x="0" y="0"/>
                  </a:moveTo>
                  <a:lnTo>
                    <a:pt x="80" y="0"/>
                  </a:lnTo>
                  <a:lnTo>
                    <a:pt x="164" y="2"/>
                  </a:lnTo>
                  <a:lnTo>
                    <a:pt x="246" y="2"/>
                  </a:lnTo>
                  <a:lnTo>
                    <a:pt x="246" y="76"/>
                  </a:lnTo>
                  <a:lnTo>
                    <a:pt x="246" y="150"/>
                  </a:lnTo>
                  <a:lnTo>
                    <a:pt x="246" y="224"/>
                  </a:lnTo>
                  <a:lnTo>
                    <a:pt x="278" y="224"/>
                  </a:lnTo>
                  <a:lnTo>
                    <a:pt x="278" y="306"/>
                  </a:lnTo>
                  <a:lnTo>
                    <a:pt x="194" y="306"/>
                  </a:lnTo>
                  <a:lnTo>
                    <a:pt x="116" y="306"/>
                  </a:lnTo>
                  <a:lnTo>
                    <a:pt x="36" y="306"/>
                  </a:lnTo>
                  <a:lnTo>
                    <a:pt x="36" y="224"/>
                  </a:lnTo>
                  <a:lnTo>
                    <a:pt x="0" y="224"/>
                  </a:lnTo>
                  <a:lnTo>
                    <a:pt x="0" y="150"/>
                  </a:lnTo>
                  <a:lnTo>
                    <a:pt x="0" y="76"/>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63" name="Freeform 65"/>
            <p:cNvSpPr>
              <a:spLocks/>
            </p:cNvSpPr>
            <p:nvPr/>
          </p:nvSpPr>
          <p:spPr bwMode="auto">
            <a:xfrm>
              <a:off x="3317" y="2224"/>
              <a:ext cx="334" cy="302"/>
            </a:xfrm>
            <a:custGeom>
              <a:avLst/>
              <a:gdLst>
                <a:gd name="T0" fmla="*/ 2 w 334"/>
                <a:gd name="T1" fmla="*/ 2 h 302"/>
                <a:gd name="T2" fmla="*/ 84 w 334"/>
                <a:gd name="T3" fmla="*/ 2 h 302"/>
                <a:gd name="T4" fmla="*/ 166 w 334"/>
                <a:gd name="T5" fmla="*/ 2 h 302"/>
                <a:gd name="T6" fmla="*/ 250 w 334"/>
                <a:gd name="T7" fmla="*/ 0 h 302"/>
                <a:gd name="T8" fmla="*/ 334 w 334"/>
                <a:gd name="T9" fmla="*/ 0 h 302"/>
                <a:gd name="T10" fmla="*/ 334 w 334"/>
                <a:gd name="T11" fmla="*/ 74 h 302"/>
                <a:gd name="T12" fmla="*/ 332 w 334"/>
                <a:gd name="T13" fmla="*/ 148 h 302"/>
                <a:gd name="T14" fmla="*/ 332 w 334"/>
                <a:gd name="T15" fmla="*/ 224 h 302"/>
                <a:gd name="T16" fmla="*/ 334 w 334"/>
                <a:gd name="T17" fmla="*/ 224 h 302"/>
                <a:gd name="T18" fmla="*/ 334 w 334"/>
                <a:gd name="T19" fmla="*/ 302 h 302"/>
                <a:gd name="T20" fmla="*/ 252 w 334"/>
                <a:gd name="T21" fmla="*/ 302 h 302"/>
                <a:gd name="T22" fmla="*/ 170 w 334"/>
                <a:gd name="T23" fmla="*/ 302 h 302"/>
                <a:gd name="T24" fmla="*/ 90 w 334"/>
                <a:gd name="T25" fmla="*/ 302 h 302"/>
                <a:gd name="T26" fmla="*/ 10 w 334"/>
                <a:gd name="T27" fmla="*/ 302 h 302"/>
                <a:gd name="T28" fmla="*/ 8 w 334"/>
                <a:gd name="T29" fmla="*/ 224 h 302"/>
                <a:gd name="T30" fmla="*/ 0 w 334"/>
                <a:gd name="T31" fmla="*/ 224 h 302"/>
                <a:gd name="T32" fmla="*/ 0 w 334"/>
                <a:gd name="T33" fmla="*/ 150 h 302"/>
                <a:gd name="T34" fmla="*/ 0 w 334"/>
                <a:gd name="T35" fmla="*/ 74 h 302"/>
                <a:gd name="T36" fmla="*/ 2 w 334"/>
                <a:gd name="T37" fmla="*/ 2 h 302"/>
                <a:gd name="T38" fmla="*/ 2 w 334"/>
                <a:gd name="T39" fmla="*/ 2 h 3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4"/>
                <a:gd name="T61" fmla="*/ 0 h 302"/>
                <a:gd name="T62" fmla="*/ 334 w 334"/>
                <a:gd name="T63" fmla="*/ 302 h 3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4" h="302">
                  <a:moveTo>
                    <a:pt x="2" y="2"/>
                  </a:moveTo>
                  <a:lnTo>
                    <a:pt x="84" y="2"/>
                  </a:lnTo>
                  <a:lnTo>
                    <a:pt x="166" y="2"/>
                  </a:lnTo>
                  <a:lnTo>
                    <a:pt x="250" y="0"/>
                  </a:lnTo>
                  <a:lnTo>
                    <a:pt x="334" y="0"/>
                  </a:lnTo>
                  <a:lnTo>
                    <a:pt x="334" y="74"/>
                  </a:lnTo>
                  <a:lnTo>
                    <a:pt x="332" y="148"/>
                  </a:lnTo>
                  <a:lnTo>
                    <a:pt x="332" y="224"/>
                  </a:lnTo>
                  <a:lnTo>
                    <a:pt x="334" y="224"/>
                  </a:lnTo>
                  <a:lnTo>
                    <a:pt x="334" y="302"/>
                  </a:lnTo>
                  <a:lnTo>
                    <a:pt x="252" y="302"/>
                  </a:lnTo>
                  <a:lnTo>
                    <a:pt x="170" y="302"/>
                  </a:lnTo>
                  <a:lnTo>
                    <a:pt x="90" y="302"/>
                  </a:lnTo>
                  <a:lnTo>
                    <a:pt x="10" y="302"/>
                  </a:lnTo>
                  <a:lnTo>
                    <a:pt x="8" y="224"/>
                  </a:lnTo>
                  <a:lnTo>
                    <a:pt x="0" y="224"/>
                  </a:lnTo>
                  <a:lnTo>
                    <a:pt x="0" y="150"/>
                  </a:lnTo>
                  <a:lnTo>
                    <a:pt x="0" y="74"/>
                  </a:lnTo>
                  <a:lnTo>
                    <a:pt x="2" y="2"/>
                  </a:lnTo>
                  <a:close/>
                </a:path>
              </a:pathLst>
            </a:custGeom>
            <a:solidFill>
              <a:srgbClr val="FEDFB3"/>
            </a:solidFill>
            <a:ln w="3175" cmpd="sng">
              <a:solidFill>
                <a:srgbClr val="000000"/>
              </a:solidFill>
              <a:round/>
              <a:headEnd/>
              <a:tailEnd/>
            </a:ln>
          </p:spPr>
          <p:txBody>
            <a:bodyPr/>
            <a:lstStyle/>
            <a:p>
              <a:endParaRPr lang="en-US"/>
            </a:p>
          </p:txBody>
        </p:sp>
        <p:sp>
          <p:nvSpPr>
            <p:cNvPr id="118864" name="Freeform 66"/>
            <p:cNvSpPr>
              <a:spLocks/>
            </p:cNvSpPr>
            <p:nvPr/>
          </p:nvSpPr>
          <p:spPr bwMode="auto">
            <a:xfrm>
              <a:off x="2574" y="2224"/>
              <a:ext cx="345" cy="326"/>
            </a:xfrm>
            <a:custGeom>
              <a:avLst/>
              <a:gdLst>
                <a:gd name="T0" fmla="*/ 166 w 345"/>
                <a:gd name="T1" fmla="*/ 0 h 326"/>
                <a:gd name="T2" fmla="*/ 331 w 345"/>
                <a:gd name="T3" fmla="*/ 0 h 326"/>
                <a:gd name="T4" fmla="*/ 331 w 345"/>
                <a:gd name="T5" fmla="*/ 150 h 326"/>
                <a:gd name="T6" fmla="*/ 343 w 345"/>
                <a:gd name="T7" fmla="*/ 224 h 326"/>
                <a:gd name="T8" fmla="*/ 345 w 345"/>
                <a:gd name="T9" fmla="*/ 318 h 326"/>
                <a:gd name="T10" fmla="*/ 339 w 345"/>
                <a:gd name="T11" fmla="*/ 324 h 326"/>
                <a:gd name="T12" fmla="*/ 335 w 345"/>
                <a:gd name="T13" fmla="*/ 326 h 326"/>
                <a:gd name="T14" fmla="*/ 331 w 345"/>
                <a:gd name="T15" fmla="*/ 324 h 326"/>
                <a:gd name="T16" fmla="*/ 327 w 345"/>
                <a:gd name="T17" fmla="*/ 312 h 326"/>
                <a:gd name="T18" fmla="*/ 323 w 345"/>
                <a:gd name="T19" fmla="*/ 314 h 326"/>
                <a:gd name="T20" fmla="*/ 321 w 345"/>
                <a:gd name="T21" fmla="*/ 322 h 326"/>
                <a:gd name="T22" fmla="*/ 315 w 345"/>
                <a:gd name="T23" fmla="*/ 322 h 326"/>
                <a:gd name="T24" fmla="*/ 311 w 345"/>
                <a:gd name="T25" fmla="*/ 318 h 326"/>
                <a:gd name="T26" fmla="*/ 309 w 345"/>
                <a:gd name="T27" fmla="*/ 316 h 326"/>
                <a:gd name="T28" fmla="*/ 304 w 345"/>
                <a:gd name="T29" fmla="*/ 316 h 326"/>
                <a:gd name="T30" fmla="*/ 298 w 345"/>
                <a:gd name="T31" fmla="*/ 322 h 326"/>
                <a:gd name="T32" fmla="*/ 292 w 345"/>
                <a:gd name="T33" fmla="*/ 320 h 326"/>
                <a:gd name="T34" fmla="*/ 292 w 345"/>
                <a:gd name="T35" fmla="*/ 318 h 326"/>
                <a:gd name="T36" fmla="*/ 296 w 345"/>
                <a:gd name="T37" fmla="*/ 314 h 326"/>
                <a:gd name="T38" fmla="*/ 296 w 345"/>
                <a:gd name="T39" fmla="*/ 310 h 326"/>
                <a:gd name="T40" fmla="*/ 292 w 345"/>
                <a:gd name="T41" fmla="*/ 310 h 326"/>
                <a:gd name="T42" fmla="*/ 284 w 345"/>
                <a:gd name="T43" fmla="*/ 316 h 326"/>
                <a:gd name="T44" fmla="*/ 280 w 345"/>
                <a:gd name="T45" fmla="*/ 316 h 326"/>
                <a:gd name="T46" fmla="*/ 280 w 345"/>
                <a:gd name="T47" fmla="*/ 312 h 326"/>
                <a:gd name="T48" fmla="*/ 284 w 345"/>
                <a:gd name="T49" fmla="*/ 308 h 326"/>
                <a:gd name="T50" fmla="*/ 284 w 345"/>
                <a:gd name="T51" fmla="*/ 304 h 326"/>
                <a:gd name="T52" fmla="*/ 278 w 345"/>
                <a:gd name="T53" fmla="*/ 304 h 326"/>
                <a:gd name="T54" fmla="*/ 268 w 345"/>
                <a:gd name="T55" fmla="*/ 308 h 326"/>
                <a:gd name="T56" fmla="*/ 266 w 345"/>
                <a:gd name="T57" fmla="*/ 304 h 326"/>
                <a:gd name="T58" fmla="*/ 182 w 345"/>
                <a:gd name="T59" fmla="*/ 300 h 326"/>
                <a:gd name="T60" fmla="*/ 18 w 345"/>
                <a:gd name="T61" fmla="*/ 300 h 326"/>
                <a:gd name="T62" fmla="*/ 2 w 345"/>
                <a:gd name="T63" fmla="*/ 224 h 326"/>
                <a:gd name="T64" fmla="*/ 0 w 345"/>
                <a:gd name="T65" fmla="*/ 74 h 326"/>
                <a:gd name="T66" fmla="*/ 0 w 345"/>
                <a:gd name="T67" fmla="*/ 52 h 326"/>
                <a:gd name="T68" fmla="*/ 84 w 345"/>
                <a:gd name="T69" fmla="*/ 0 h 3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
                <a:gd name="T106" fmla="*/ 0 h 326"/>
                <a:gd name="T107" fmla="*/ 345 w 345"/>
                <a:gd name="T108" fmla="*/ 326 h 3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 h="326">
                  <a:moveTo>
                    <a:pt x="84" y="0"/>
                  </a:moveTo>
                  <a:lnTo>
                    <a:pt x="166" y="0"/>
                  </a:lnTo>
                  <a:lnTo>
                    <a:pt x="250" y="0"/>
                  </a:lnTo>
                  <a:lnTo>
                    <a:pt x="331" y="0"/>
                  </a:lnTo>
                  <a:lnTo>
                    <a:pt x="331" y="74"/>
                  </a:lnTo>
                  <a:lnTo>
                    <a:pt x="331" y="150"/>
                  </a:lnTo>
                  <a:lnTo>
                    <a:pt x="331" y="224"/>
                  </a:lnTo>
                  <a:lnTo>
                    <a:pt x="343" y="224"/>
                  </a:lnTo>
                  <a:lnTo>
                    <a:pt x="345" y="304"/>
                  </a:lnTo>
                  <a:lnTo>
                    <a:pt x="345" y="318"/>
                  </a:lnTo>
                  <a:lnTo>
                    <a:pt x="341" y="320"/>
                  </a:lnTo>
                  <a:lnTo>
                    <a:pt x="339" y="324"/>
                  </a:lnTo>
                  <a:lnTo>
                    <a:pt x="337" y="326"/>
                  </a:lnTo>
                  <a:lnTo>
                    <a:pt x="335" y="326"/>
                  </a:lnTo>
                  <a:lnTo>
                    <a:pt x="333" y="326"/>
                  </a:lnTo>
                  <a:lnTo>
                    <a:pt x="331" y="324"/>
                  </a:lnTo>
                  <a:lnTo>
                    <a:pt x="329" y="314"/>
                  </a:lnTo>
                  <a:lnTo>
                    <a:pt x="327" y="312"/>
                  </a:lnTo>
                  <a:lnTo>
                    <a:pt x="325" y="312"/>
                  </a:lnTo>
                  <a:lnTo>
                    <a:pt x="323" y="314"/>
                  </a:lnTo>
                  <a:lnTo>
                    <a:pt x="323" y="320"/>
                  </a:lnTo>
                  <a:lnTo>
                    <a:pt x="321" y="322"/>
                  </a:lnTo>
                  <a:lnTo>
                    <a:pt x="317" y="322"/>
                  </a:lnTo>
                  <a:lnTo>
                    <a:pt x="315" y="322"/>
                  </a:lnTo>
                  <a:lnTo>
                    <a:pt x="313" y="320"/>
                  </a:lnTo>
                  <a:lnTo>
                    <a:pt x="311" y="318"/>
                  </a:lnTo>
                  <a:lnTo>
                    <a:pt x="311" y="316"/>
                  </a:lnTo>
                  <a:lnTo>
                    <a:pt x="309" y="316"/>
                  </a:lnTo>
                  <a:lnTo>
                    <a:pt x="306" y="316"/>
                  </a:lnTo>
                  <a:lnTo>
                    <a:pt x="304" y="316"/>
                  </a:lnTo>
                  <a:lnTo>
                    <a:pt x="300" y="320"/>
                  </a:lnTo>
                  <a:lnTo>
                    <a:pt x="298" y="322"/>
                  </a:lnTo>
                  <a:lnTo>
                    <a:pt x="294" y="322"/>
                  </a:lnTo>
                  <a:lnTo>
                    <a:pt x="292" y="320"/>
                  </a:lnTo>
                  <a:lnTo>
                    <a:pt x="292" y="318"/>
                  </a:lnTo>
                  <a:lnTo>
                    <a:pt x="296" y="316"/>
                  </a:lnTo>
                  <a:lnTo>
                    <a:pt x="296" y="314"/>
                  </a:lnTo>
                  <a:lnTo>
                    <a:pt x="296" y="312"/>
                  </a:lnTo>
                  <a:lnTo>
                    <a:pt x="296" y="310"/>
                  </a:lnTo>
                  <a:lnTo>
                    <a:pt x="294" y="310"/>
                  </a:lnTo>
                  <a:lnTo>
                    <a:pt x="292" y="310"/>
                  </a:lnTo>
                  <a:lnTo>
                    <a:pt x="288" y="314"/>
                  </a:lnTo>
                  <a:lnTo>
                    <a:pt x="284" y="316"/>
                  </a:lnTo>
                  <a:lnTo>
                    <a:pt x="282" y="318"/>
                  </a:lnTo>
                  <a:lnTo>
                    <a:pt x="280" y="316"/>
                  </a:lnTo>
                  <a:lnTo>
                    <a:pt x="280" y="314"/>
                  </a:lnTo>
                  <a:lnTo>
                    <a:pt x="280" y="312"/>
                  </a:lnTo>
                  <a:lnTo>
                    <a:pt x="284" y="310"/>
                  </a:lnTo>
                  <a:lnTo>
                    <a:pt x="284" y="308"/>
                  </a:lnTo>
                  <a:lnTo>
                    <a:pt x="284" y="306"/>
                  </a:lnTo>
                  <a:lnTo>
                    <a:pt x="284" y="304"/>
                  </a:lnTo>
                  <a:lnTo>
                    <a:pt x="280" y="302"/>
                  </a:lnTo>
                  <a:lnTo>
                    <a:pt x="278" y="304"/>
                  </a:lnTo>
                  <a:lnTo>
                    <a:pt x="272" y="308"/>
                  </a:lnTo>
                  <a:lnTo>
                    <a:pt x="268" y="308"/>
                  </a:lnTo>
                  <a:lnTo>
                    <a:pt x="266" y="306"/>
                  </a:lnTo>
                  <a:lnTo>
                    <a:pt x="266" y="304"/>
                  </a:lnTo>
                  <a:lnTo>
                    <a:pt x="264" y="304"/>
                  </a:lnTo>
                  <a:lnTo>
                    <a:pt x="182" y="300"/>
                  </a:lnTo>
                  <a:lnTo>
                    <a:pt x="100" y="300"/>
                  </a:lnTo>
                  <a:lnTo>
                    <a:pt x="18" y="300"/>
                  </a:lnTo>
                  <a:lnTo>
                    <a:pt x="18" y="224"/>
                  </a:lnTo>
                  <a:lnTo>
                    <a:pt x="2" y="224"/>
                  </a:lnTo>
                  <a:lnTo>
                    <a:pt x="0" y="150"/>
                  </a:lnTo>
                  <a:lnTo>
                    <a:pt x="0" y="74"/>
                  </a:lnTo>
                  <a:lnTo>
                    <a:pt x="0" y="54"/>
                  </a:lnTo>
                  <a:lnTo>
                    <a:pt x="0" y="52"/>
                  </a:lnTo>
                  <a:lnTo>
                    <a:pt x="0" y="0"/>
                  </a:lnTo>
                  <a:lnTo>
                    <a:pt x="84" y="0"/>
                  </a:lnTo>
                  <a:close/>
                </a:path>
              </a:pathLst>
            </a:custGeom>
            <a:solidFill>
              <a:srgbClr val="FEDFB3"/>
            </a:solidFill>
            <a:ln w="3175" cmpd="sng">
              <a:solidFill>
                <a:srgbClr val="000000"/>
              </a:solidFill>
              <a:round/>
              <a:headEnd/>
              <a:tailEnd/>
            </a:ln>
          </p:spPr>
          <p:txBody>
            <a:bodyPr/>
            <a:lstStyle/>
            <a:p>
              <a:endParaRPr lang="en-US"/>
            </a:p>
          </p:txBody>
        </p:sp>
        <p:sp>
          <p:nvSpPr>
            <p:cNvPr id="118865" name="Freeform 67"/>
            <p:cNvSpPr>
              <a:spLocks/>
            </p:cNvSpPr>
            <p:nvPr/>
          </p:nvSpPr>
          <p:spPr bwMode="auto">
            <a:xfrm>
              <a:off x="2905" y="2224"/>
              <a:ext cx="422" cy="304"/>
            </a:xfrm>
            <a:custGeom>
              <a:avLst/>
              <a:gdLst>
                <a:gd name="T0" fmla="*/ 0 w 422"/>
                <a:gd name="T1" fmla="*/ 0 h 304"/>
                <a:gd name="T2" fmla="*/ 82 w 422"/>
                <a:gd name="T3" fmla="*/ 0 h 304"/>
                <a:gd name="T4" fmla="*/ 164 w 422"/>
                <a:gd name="T5" fmla="*/ 0 h 304"/>
                <a:gd name="T6" fmla="*/ 246 w 422"/>
                <a:gd name="T7" fmla="*/ 0 h 304"/>
                <a:gd name="T8" fmla="*/ 330 w 422"/>
                <a:gd name="T9" fmla="*/ 2 h 304"/>
                <a:gd name="T10" fmla="*/ 414 w 422"/>
                <a:gd name="T11" fmla="*/ 2 h 304"/>
                <a:gd name="T12" fmla="*/ 412 w 422"/>
                <a:gd name="T13" fmla="*/ 74 h 304"/>
                <a:gd name="T14" fmla="*/ 412 w 422"/>
                <a:gd name="T15" fmla="*/ 150 h 304"/>
                <a:gd name="T16" fmla="*/ 412 w 422"/>
                <a:gd name="T17" fmla="*/ 224 h 304"/>
                <a:gd name="T18" fmla="*/ 420 w 422"/>
                <a:gd name="T19" fmla="*/ 224 h 304"/>
                <a:gd name="T20" fmla="*/ 422 w 422"/>
                <a:gd name="T21" fmla="*/ 302 h 304"/>
                <a:gd name="T22" fmla="*/ 338 w 422"/>
                <a:gd name="T23" fmla="*/ 302 h 304"/>
                <a:gd name="T24" fmla="*/ 256 w 422"/>
                <a:gd name="T25" fmla="*/ 302 h 304"/>
                <a:gd name="T26" fmla="*/ 174 w 422"/>
                <a:gd name="T27" fmla="*/ 302 h 304"/>
                <a:gd name="T28" fmla="*/ 94 w 422"/>
                <a:gd name="T29" fmla="*/ 302 h 304"/>
                <a:gd name="T30" fmla="*/ 14 w 422"/>
                <a:gd name="T31" fmla="*/ 304 h 304"/>
                <a:gd name="T32" fmla="*/ 12 w 422"/>
                <a:gd name="T33" fmla="*/ 224 h 304"/>
                <a:gd name="T34" fmla="*/ 0 w 422"/>
                <a:gd name="T35" fmla="*/ 224 h 304"/>
                <a:gd name="T36" fmla="*/ 0 w 422"/>
                <a:gd name="T37" fmla="*/ 150 h 304"/>
                <a:gd name="T38" fmla="*/ 0 w 422"/>
                <a:gd name="T39" fmla="*/ 74 h 304"/>
                <a:gd name="T40" fmla="*/ 0 w 422"/>
                <a:gd name="T41" fmla="*/ 0 h 304"/>
                <a:gd name="T42" fmla="*/ 0 w 422"/>
                <a:gd name="T43" fmla="*/ 0 h 3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2"/>
                <a:gd name="T67" fmla="*/ 0 h 304"/>
                <a:gd name="T68" fmla="*/ 422 w 422"/>
                <a:gd name="T69" fmla="*/ 304 h 3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2" h="304">
                  <a:moveTo>
                    <a:pt x="0" y="0"/>
                  </a:moveTo>
                  <a:lnTo>
                    <a:pt x="82" y="0"/>
                  </a:lnTo>
                  <a:lnTo>
                    <a:pt x="164" y="0"/>
                  </a:lnTo>
                  <a:lnTo>
                    <a:pt x="246" y="0"/>
                  </a:lnTo>
                  <a:lnTo>
                    <a:pt x="330" y="2"/>
                  </a:lnTo>
                  <a:lnTo>
                    <a:pt x="414" y="2"/>
                  </a:lnTo>
                  <a:lnTo>
                    <a:pt x="412" y="74"/>
                  </a:lnTo>
                  <a:lnTo>
                    <a:pt x="412" y="150"/>
                  </a:lnTo>
                  <a:lnTo>
                    <a:pt x="412" y="224"/>
                  </a:lnTo>
                  <a:lnTo>
                    <a:pt x="420" y="224"/>
                  </a:lnTo>
                  <a:lnTo>
                    <a:pt x="422" y="302"/>
                  </a:lnTo>
                  <a:lnTo>
                    <a:pt x="338" y="302"/>
                  </a:lnTo>
                  <a:lnTo>
                    <a:pt x="256" y="302"/>
                  </a:lnTo>
                  <a:lnTo>
                    <a:pt x="174" y="302"/>
                  </a:lnTo>
                  <a:lnTo>
                    <a:pt x="94" y="302"/>
                  </a:lnTo>
                  <a:lnTo>
                    <a:pt x="14" y="304"/>
                  </a:lnTo>
                  <a:lnTo>
                    <a:pt x="12" y="224"/>
                  </a:lnTo>
                  <a:lnTo>
                    <a:pt x="0" y="224"/>
                  </a:lnTo>
                  <a:lnTo>
                    <a:pt x="0" y="150"/>
                  </a:lnTo>
                  <a:lnTo>
                    <a:pt x="0" y="74"/>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66" name="Freeform 68"/>
            <p:cNvSpPr>
              <a:spLocks/>
            </p:cNvSpPr>
            <p:nvPr/>
          </p:nvSpPr>
          <p:spPr bwMode="auto">
            <a:xfrm>
              <a:off x="1914" y="2224"/>
              <a:ext cx="358" cy="306"/>
            </a:xfrm>
            <a:custGeom>
              <a:avLst/>
              <a:gdLst>
                <a:gd name="T0" fmla="*/ 82 w 358"/>
                <a:gd name="T1" fmla="*/ 2 h 306"/>
                <a:gd name="T2" fmla="*/ 164 w 358"/>
                <a:gd name="T3" fmla="*/ 2 h 306"/>
                <a:gd name="T4" fmla="*/ 248 w 358"/>
                <a:gd name="T5" fmla="*/ 2 h 306"/>
                <a:gd name="T6" fmla="*/ 328 w 358"/>
                <a:gd name="T7" fmla="*/ 0 h 306"/>
                <a:gd name="T8" fmla="*/ 330 w 358"/>
                <a:gd name="T9" fmla="*/ 0 h 306"/>
                <a:gd name="T10" fmla="*/ 330 w 358"/>
                <a:gd name="T11" fmla="*/ 74 h 306"/>
                <a:gd name="T12" fmla="*/ 330 w 358"/>
                <a:gd name="T13" fmla="*/ 150 h 306"/>
                <a:gd name="T14" fmla="*/ 330 w 358"/>
                <a:gd name="T15" fmla="*/ 224 h 306"/>
                <a:gd name="T16" fmla="*/ 358 w 358"/>
                <a:gd name="T17" fmla="*/ 224 h 306"/>
                <a:gd name="T18" fmla="*/ 358 w 358"/>
                <a:gd name="T19" fmla="*/ 306 h 306"/>
                <a:gd name="T20" fmla="*/ 276 w 358"/>
                <a:gd name="T21" fmla="*/ 306 h 306"/>
                <a:gd name="T22" fmla="*/ 194 w 358"/>
                <a:gd name="T23" fmla="*/ 306 h 306"/>
                <a:gd name="T24" fmla="*/ 112 w 358"/>
                <a:gd name="T25" fmla="*/ 306 h 306"/>
                <a:gd name="T26" fmla="*/ 32 w 358"/>
                <a:gd name="T27" fmla="*/ 306 h 306"/>
                <a:gd name="T28" fmla="*/ 32 w 358"/>
                <a:gd name="T29" fmla="*/ 224 h 306"/>
                <a:gd name="T30" fmla="*/ 0 w 358"/>
                <a:gd name="T31" fmla="*/ 224 h 306"/>
                <a:gd name="T32" fmla="*/ 0 w 358"/>
                <a:gd name="T33" fmla="*/ 150 h 306"/>
                <a:gd name="T34" fmla="*/ 0 w 358"/>
                <a:gd name="T35" fmla="*/ 76 h 306"/>
                <a:gd name="T36" fmla="*/ 0 w 358"/>
                <a:gd name="T37" fmla="*/ 2 h 306"/>
                <a:gd name="T38" fmla="*/ 82 w 358"/>
                <a:gd name="T39" fmla="*/ 2 h 306"/>
                <a:gd name="T40" fmla="*/ 82 w 358"/>
                <a:gd name="T41" fmla="*/ 2 h 3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8"/>
                <a:gd name="T64" fmla="*/ 0 h 306"/>
                <a:gd name="T65" fmla="*/ 358 w 358"/>
                <a:gd name="T66" fmla="*/ 306 h 3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8" h="306">
                  <a:moveTo>
                    <a:pt x="82" y="2"/>
                  </a:moveTo>
                  <a:lnTo>
                    <a:pt x="164" y="2"/>
                  </a:lnTo>
                  <a:lnTo>
                    <a:pt x="248" y="2"/>
                  </a:lnTo>
                  <a:lnTo>
                    <a:pt x="328" y="0"/>
                  </a:lnTo>
                  <a:lnTo>
                    <a:pt x="330" y="0"/>
                  </a:lnTo>
                  <a:lnTo>
                    <a:pt x="330" y="74"/>
                  </a:lnTo>
                  <a:lnTo>
                    <a:pt x="330" y="150"/>
                  </a:lnTo>
                  <a:lnTo>
                    <a:pt x="330" y="224"/>
                  </a:lnTo>
                  <a:lnTo>
                    <a:pt x="358" y="224"/>
                  </a:lnTo>
                  <a:lnTo>
                    <a:pt x="358" y="306"/>
                  </a:lnTo>
                  <a:lnTo>
                    <a:pt x="276" y="306"/>
                  </a:lnTo>
                  <a:lnTo>
                    <a:pt x="194" y="306"/>
                  </a:lnTo>
                  <a:lnTo>
                    <a:pt x="112" y="306"/>
                  </a:lnTo>
                  <a:lnTo>
                    <a:pt x="32" y="306"/>
                  </a:lnTo>
                  <a:lnTo>
                    <a:pt x="32" y="224"/>
                  </a:lnTo>
                  <a:lnTo>
                    <a:pt x="0" y="224"/>
                  </a:lnTo>
                  <a:lnTo>
                    <a:pt x="0" y="150"/>
                  </a:lnTo>
                  <a:lnTo>
                    <a:pt x="0" y="76"/>
                  </a:lnTo>
                  <a:lnTo>
                    <a:pt x="0" y="2"/>
                  </a:lnTo>
                  <a:lnTo>
                    <a:pt x="82" y="2"/>
                  </a:lnTo>
                  <a:close/>
                </a:path>
              </a:pathLst>
            </a:custGeom>
            <a:solidFill>
              <a:srgbClr val="FEDFB3"/>
            </a:solidFill>
            <a:ln w="3175" cmpd="sng">
              <a:solidFill>
                <a:srgbClr val="000000"/>
              </a:solidFill>
              <a:round/>
              <a:headEnd/>
              <a:tailEnd/>
            </a:ln>
          </p:spPr>
          <p:txBody>
            <a:bodyPr/>
            <a:lstStyle/>
            <a:p>
              <a:endParaRPr lang="en-US"/>
            </a:p>
          </p:txBody>
        </p:sp>
        <p:sp>
          <p:nvSpPr>
            <p:cNvPr id="118867" name="Freeform 69"/>
            <p:cNvSpPr>
              <a:spLocks/>
            </p:cNvSpPr>
            <p:nvPr/>
          </p:nvSpPr>
          <p:spPr bwMode="auto">
            <a:xfrm>
              <a:off x="3981" y="2226"/>
              <a:ext cx="332" cy="374"/>
            </a:xfrm>
            <a:custGeom>
              <a:avLst/>
              <a:gdLst>
                <a:gd name="T0" fmla="*/ 332 w 332"/>
                <a:gd name="T1" fmla="*/ 0 h 374"/>
                <a:gd name="T2" fmla="*/ 332 w 332"/>
                <a:gd name="T3" fmla="*/ 74 h 374"/>
                <a:gd name="T4" fmla="*/ 332 w 332"/>
                <a:gd name="T5" fmla="*/ 150 h 374"/>
                <a:gd name="T6" fmla="*/ 332 w 332"/>
                <a:gd name="T7" fmla="*/ 224 h 374"/>
                <a:gd name="T8" fmla="*/ 330 w 332"/>
                <a:gd name="T9" fmla="*/ 298 h 374"/>
                <a:gd name="T10" fmla="*/ 330 w 332"/>
                <a:gd name="T11" fmla="*/ 372 h 374"/>
                <a:gd name="T12" fmla="*/ 248 w 332"/>
                <a:gd name="T13" fmla="*/ 374 h 374"/>
                <a:gd name="T14" fmla="*/ 248 w 332"/>
                <a:gd name="T15" fmla="*/ 368 h 374"/>
                <a:gd name="T16" fmla="*/ 242 w 332"/>
                <a:gd name="T17" fmla="*/ 358 h 374"/>
                <a:gd name="T18" fmla="*/ 234 w 332"/>
                <a:gd name="T19" fmla="*/ 350 h 374"/>
                <a:gd name="T20" fmla="*/ 236 w 332"/>
                <a:gd name="T21" fmla="*/ 348 h 374"/>
                <a:gd name="T22" fmla="*/ 238 w 332"/>
                <a:gd name="T23" fmla="*/ 346 h 374"/>
                <a:gd name="T24" fmla="*/ 238 w 332"/>
                <a:gd name="T25" fmla="*/ 342 h 374"/>
                <a:gd name="T26" fmla="*/ 226 w 332"/>
                <a:gd name="T27" fmla="*/ 336 h 374"/>
                <a:gd name="T28" fmla="*/ 226 w 332"/>
                <a:gd name="T29" fmla="*/ 332 h 374"/>
                <a:gd name="T30" fmla="*/ 228 w 332"/>
                <a:gd name="T31" fmla="*/ 328 h 374"/>
                <a:gd name="T32" fmla="*/ 234 w 332"/>
                <a:gd name="T33" fmla="*/ 326 h 374"/>
                <a:gd name="T34" fmla="*/ 236 w 332"/>
                <a:gd name="T35" fmla="*/ 318 h 374"/>
                <a:gd name="T36" fmla="*/ 234 w 332"/>
                <a:gd name="T37" fmla="*/ 314 h 374"/>
                <a:gd name="T38" fmla="*/ 232 w 332"/>
                <a:gd name="T39" fmla="*/ 312 h 374"/>
                <a:gd name="T40" fmla="*/ 230 w 332"/>
                <a:gd name="T41" fmla="*/ 312 h 374"/>
                <a:gd name="T42" fmla="*/ 230 w 332"/>
                <a:gd name="T43" fmla="*/ 310 h 374"/>
                <a:gd name="T44" fmla="*/ 232 w 332"/>
                <a:gd name="T45" fmla="*/ 306 h 374"/>
                <a:gd name="T46" fmla="*/ 230 w 332"/>
                <a:gd name="T47" fmla="*/ 304 h 374"/>
                <a:gd name="T48" fmla="*/ 228 w 332"/>
                <a:gd name="T49" fmla="*/ 306 h 374"/>
                <a:gd name="T50" fmla="*/ 226 w 332"/>
                <a:gd name="T51" fmla="*/ 308 h 374"/>
                <a:gd name="T52" fmla="*/ 224 w 332"/>
                <a:gd name="T53" fmla="*/ 310 h 374"/>
                <a:gd name="T54" fmla="*/ 224 w 332"/>
                <a:gd name="T55" fmla="*/ 306 h 374"/>
                <a:gd name="T56" fmla="*/ 218 w 332"/>
                <a:gd name="T57" fmla="*/ 300 h 374"/>
                <a:gd name="T58" fmla="*/ 218 w 332"/>
                <a:gd name="T59" fmla="*/ 298 h 374"/>
                <a:gd name="T60" fmla="*/ 166 w 332"/>
                <a:gd name="T61" fmla="*/ 298 h 374"/>
                <a:gd name="T62" fmla="*/ 86 w 332"/>
                <a:gd name="T63" fmla="*/ 298 h 374"/>
                <a:gd name="T64" fmla="*/ 4 w 332"/>
                <a:gd name="T65" fmla="*/ 298 h 374"/>
                <a:gd name="T66" fmla="*/ 4 w 332"/>
                <a:gd name="T67" fmla="*/ 222 h 374"/>
                <a:gd name="T68" fmla="*/ 0 w 332"/>
                <a:gd name="T69" fmla="*/ 222 h 374"/>
                <a:gd name="T70" fmla="*/ 0 w 332"/>
                <a:gd name="T71" fmla="*/ 148 h 374"/>
                <a:gd name="T72" fmla="*/ 0 w 332"/>
                <a:gd name="T73" fmla="*/ 74 h 374"/>
                <a:gd name="T74" fmla="*/ 2 w 332"/>
                <a:gd name="T75" fmla="*/ 0 h 374"/>
                <a:gd name="T76" fmla="*/ 84 w 332"/>
                <a:gd name="T77" fmla="*/ 0 h 374"/>
                <a:gd name="T78" fmla="*/ 166 w 332"/>
                <a:gd name="T79" fmla="*/ 0 h 374"/>
                <a:gd name="T80" fmla="*/ 248 w 332"/>
                <a:gd name="T81" fmla="*/ 0 h 374"/>
                <a:gd name="T82" fmla="*/ 332 w 332"/>
                <a:gd name="T83" fmla="*/ 0 h 374"/>
                <a:gd name="T84" fmla="*/ 332 w 332"/>
                <a:gd name="T85" fmla="*/ 0 h 3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2"/>
                <a:gd name="T130" fmla="*/ 0 h 374"/>
                <a:gd name="T131" fmla="*/ 332 w 332"/>
                <a:gd name="T132" fmla="*/ 374 h 3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2" h="374">
                  <a:moveTo>
                    <a:pt x="332" y="0"/>
                  </a:moveTo>
                  <a:lnTo>
                    <a:pt x="332" y="74"/>
                  </a:lnTo>
                  <a:lnTo>
                    <a:pt x="332" y="150"/>
                  </a:lnTo>
                  <a:lnTo>
                    <a:pt x="332" y="224"/>
                  </a:lnTo>
                  <a:lnTo>
                    <a:pt x="330" y="298"/>
                  </a:lnTo>
                  <a:lnTo>
                    <a:pt x="330" y="372"/>
                  </a:lnTo>
                  <a:lnTo>
                    <a:pt x="248" y="374"/>
                  </a:lnTo>
                  <a:lnTo>
                    <a:pt x="248" y="368"/>
                  </a:lnTo>
                  <a:lnTo>
                    <a:pt x="242" y="358"/>
                  </a:lnTo>
                  <a:lnTo>
                    <a:pt x="234" y="350"/>
                  </a:lnTo>
                  <a:lnTo>
                    <a:pt x="236" y="348"/>
                  </a:lnTo>
                  <a:lnTo>
                    <a:pt x="238" y="346"/>
                  </a:lnTo>
                  <a:lnTo>
                    <a:pt x="238" y="342"/>
                  </a:lnTo>
                  <a:lnTo>
                    <a:pt x="226" y="336"/>
                  </a:lnTo>
                  <a:lnTo>
                    <a:pt x="226" y="332"/>
                  </a:lnTo>
                  <a:lnTo>
                    <a:pt x="228" y="328"/>
                  </a:lnTo>
                  <a:lnTo>
                    <a:pt x="234" y="326"/>
                  </a:lnTo>
                  <a:lnTo>
                    <a:pt x="236" y="318"/>
                  </a:lnTo>
                  <a:lnTo>
                    <a:pt x="234" y="314"/>
                  </a:lnTo>
                  <a:lnTo>
                    <a:pt x="232" y="312"/>
                  </a:lnTo>
                  <a:lnTo>
                    <a:pt x="230" y="312"/>
                  </a:lnTo>
                  <a:lnTo>
                    <a:pt x="230" y="310"/>
                  </a:lnTo>
                  <a:lnTo>
                    <a:pt x="232" y="306"/>
                  </a:lnTo>
                  <a:lnTo>
                    <a:pt x="230" y="304"/>
                  </a:lnTo>
                  <a:lnTo>
                    <a:pt x="228" y="306"/>
                  </a:lnTo>
                  <a:lnTo>
                    <a:pt x="226" y="308"/>
                  </a:lnTo>
                  <a:lnTo>
                    <a:pt x="224" y="310"/>
                  </a:lnTo>
                  <a:lnTo>
                    <a:pt x="224" y="306"/>
                  </a:lnTo>
                  <a:lnTo>
                    <a:pt x="218" y="300"/>
                  </a:lnTo>
                  <a:lnTo>
                    <a:pt x="218" y="298"/>
                  </a:lnTo>
                  <a:lnTo>
                    <a:pt x="166" y="298"/>
                  </a:lnTo>
                  <a:lnTo>
                    <a:pt x="86" y="298"/>
                  </a:lnTo>
                  <a:lnTo>
                    <a:pt x="4" y="298"/>
                  </a:lnTo>
                  <a:lnTo>
                    <a:pt x="4" y="222"/>
                  </a:lnTo>
                  <a:lnTo>
                    <a:pt x="0" y="222"/>
                  </a:lnTo>
                  <a:lnTo>
                    <a:pt x="0" y="148"/>
                  </a:lnTo>
                  <a:lnTo>
                    <a:pt x="0" y="74"/>
                  </a:lnTo>
                  <a:lnTo>
                    <a:pt x="2" y="0"/>
                  </a:lnTo>
                  <a:lnTo>
                    <a:pt x="84" y="0"/>
                  </a:lnTo>
                  <a:lnTo>
                    <a:pt x="166" y="0"/>
                  </a:lnTo>
                  <a:lnTo>
                    <a:pt x="248" y="0"/>
                  </a:lnTo>
                  <a:lnTo>
                    <a:pt x="332" y="0"/>
                  </a:lnTo>
                  <a:close/>
                </a:path>
              </a:pathLst>
            </a:custGeom>
            <a:solidFill>
              <a:srgbClr val="FDCDB8"/>
            </a:solidFill>
            <a:ln w="3175" cmpd="sng">
              <a:solidFill>
                <a:srgbClr val="000000"/>
              </a:solidFill>
              <a:round/>
              <a:headEnd/>
              <a:tailEnd/>
            </a:ln>
          </p:spPr>
          <p:txBody>
            <a:bodyPr/>
            <a:lstStyle/>
            <a:p>
              <a:endParaRPr lang="en-US"/>
            </a:p>
          </p:txBody>
        </p:sp>
        <p:sp>
          <p:nvSpPr>
            <p:cNvPr id="118868" name="Freeform 70"/>
            <p:cNvSpPr>
              <a:spLocks/>
            </p:cNvSpPr>
            <p:nvPr/>
          </p:nvSpPr>
          <p:spPr bwMode="auto">
            <a:xfrm>
              <a:off x="4643" y="2300"/>
              <a:ext cx="416" cy="276"/>
            </a:xfrm>
            <a:custGeom>
              <a:avLst/>
              <a:gdLst>
                <a:gd name="T0" fmla="*/ 416 w 416"/>
                <a:gd name="T1" fmla="*/ 52 h 276"/>
                <a:gd name="T2" fmla="*/ 410 w 416"/>
                <a:gd name="T3" fmla="*/ 70 h 276"/>
                <a:gd name="T4" fmla="*/ 400 w 416"/>
                <a:gd name="T5" fmla="*/ 84 h 276"/>
                <a:gd name="T6" fmla="*/ 396 w 416"/>
                <a:gd name="T7" fmla="*/ 102 h 276"/>
                <a:gd name="T8" fmla="*/ 396 w 416"/>
                <a:gd name="T9" fmla="*/ 128 h 276"/>
                <a:gd name="T10" fmla="*/ 396 w 416"/>
                <a:gd name="T11" fmla="*/ 152 h 276"/>
                <a:gd name="T12" fmla="*/ 384 w 416"/>
                <a:gd name="T13" fmla="*/ 164 h 276"/>
                <a:gd name="T14" fmla="*/ 360 w 416"/>
                <a:gd name="T15" fmla="*/ 168 h 276"/>
                <a:gd name="T16" fmla="*/ 342 w 416"/>
                <a:gd name="T17" fmla="*/ 184 h 276"/>
                <a:gd name="T18" fmla="*/ 330 w 416"/>
                <a:gd name="T19" fmla="*/ 196 h 276"/>
                <a:gd name="T20" fmla="*/ 314 w 416"/>
                <a:gd name="T21" fmla="*/ 210 h 276"/>
                <a:gd name="T22" fmla="*/ 296 w 416"/>
                <a:gd name="T23" fmla="*/ 218 h 276"/>
                <a:gd name="T24" fmla="*/ 266 w 416"/>
                <a:gd name="T25" fmla="*/ 214 h 276"/>
                <a:gd name="T26" fmla="*/ 252 w 416"/>
                <a:gd name="T27" fmla="*/ 212 h 276"/>
                <a:gd name="T28" fmla="*/ 242 w 416"/>
                <a:gd name="T29" fmla="*/ 214 h 276"/>
                <a:gd name="T30" fmla="*/ 226 w 416"/>
                <a:gd name="T31" fmla="*/ 220 h 276"/>
                <a:gd name="T32" fmla="*/ 212 w 416"/>
                <a:gd name="T33" fmla="*/ 228 h 276"/>
                <a:gd name="T34" fmla="*/ 208 w 416"/>
                <a:gd name="T35" fmla="*/ 240 h 276"/>
                <a:gd name="T36" fmla="*/ 190 w 416"/>
                <a:gd name="T37" fmla="*/ 254 h 276"/>
                <a:gd name="T38" fmla="*/ 174 w 416"/>
                <a:gd name="T39" fmla="*/ 266 h 276"/>
                <a:gd name="T40" fmla="*/ 160 w 416"/>
                <a:gd name="T41" fmla="*/ 268 h 276"/>
                <a:gd name="T42" fmla="*/ 140 w 416"/>
                <a:gd name="T43" fmla="*/ 272 h 276"/>
                <a:gd name="T44" fmla="*/ 122 w 416"/>
                <a:gd name="T45" fmla="*/ 276 h 276"/>
                <a:gd name="T46" fmla="*/ 104 w 416"/>
                <a:gd name="T47" fmla="*/ 276 h 276"/>
                <a:gd name="T48" fmla="*/ 82 w 416"/>
                <a:gd name="T49" fmla="*/ 274 h 276"/>
                <a:gd name="T50" fmla="*/ 0 w 416"/>
                <a:gd name="T51" fmla="*/ 76 h 276"/>
                <a:gd name="T52" fmla="*/ 90 w 416"/>
                <a:gd name="T53" fmla="*/ 4 h 276"/>
                <a:gd name="T54" fmla="*/ 108 w 416"/>
                <a:gd name="T55" fmla="*/ 26 h 276"/>
                <a:gd name="T56" fmla="*/ 124 w 416"/>
                <a:gd name="T57" fmla="*/ 36 h 276"/>
                <a:gd name="T58" fmla="*/ 132 w 416"/>
                <a:gd name="T59" fmla="*/ 32 h 276"/>
                <a:gd name="T60" fmla="*/ 138 w 416"/>
                <a:gd name="T61" fmla="*/ 30 h 276"/>
                <a:gd name="T62" fmla="*/ 148 w 416"/>
                <a:gd name="T63" fmla="*/ 24 h 276"/>
                <a:gd name="T64" fmla="*/ 150 w 416"/>
                <a:gd name="T65" fmla="*/ 18 h 276"/>
                <a:gd name="T66" fmla="*/ 156 w 416"/>
                <a:gd name="T67" fmla="*/ 16 h 276"/>
                <a:gd name="T68" fmla="*/ 160 w 416"/>
                <a:gd name="T69" fmla="*/ 10 h 276"/>
                <a:gd name="T70" fmla="*/ 174 w 416"/>
                <a:gd name="T71" fmla="*/ 12 h 276"/>
                <a:gd name="T72" fmla="*/ 180 w 416"/>
                <a:gd name="T73" fmla="*/ 14 h 276"/>
                <a:gd name="T74" fmla="*/ 190 w 416"/>
                <a:gd name="T75" fmla="*/ 8 h 276"/>
                <a:gd name="T76" fmla="*/ 206 w 416"/>
                <a:gd name="T77" fmla="*/ 8 h 276"/>
                <a:gd name="T78" fmla="*/ 220 w 416"/>
                <a:gd name="T79" fmla="*/ 8 h 276"/>
                <a:gd name="T80" fmla="*/ 232 w 416"/>
                <a:gd name="T81" fmla="*/ 8 h 276"/>
                <a:gd name="T82" fmla="*/ 256 w 416"/>
                <a:gd name="T83" fmla="*/ 6 h 276"/>
                <a:gd name="T84" fmla="*/ 272 w 416"/>
                <a:gd name="T85" fmla="*/ 6 h 276"/>
                <a:gd name="T86" fmla="*/ 286 w 416"/>
                <a:gd name="T87" fmla="*/ 6 h 276"/>
                <a:gd name="T88" fmla="*/ 302 w 416"/>
                <a:gd name="T89" fmla="*/ 0 h 276"/>
                <a:gd name="T90" fmla="*/ 308 w 416"/>
                <a:gd name="T91" fmla="*/ 10 h 276"/>
                <a:gd name="T92" fmla="*/ 322 w 416"/>
                <a:gd name="T93" fmla="*/ 8 h 276"/>
                <a:gd name="T94" fmla="*/ 336 w 416"/>
                <a:gd name="T95" fmla="*/ 18 h 276"/>
                <a:gd name="T96" fmla="*/ 338 w 416"/>
                <a:gd name="T97" fmla="*/ 26 h 276"/>
                <a:gd name="T98" fmla="*/ 346 w 416"/>
                <a:gd name="T99" fmla="*/ 26 h 276"/>
                <a:gd name="T100" fmla="*/ 350 w 416"/>
                <a:gd name="T101" fmla="*/ 38 h 276"/>
                <a:gd name="T102" fmla="*/ 364 w 416"/>
                <a:gd name="T103" fmla="*/ 30 h 276"/>
                <a:gd name="T104" fmla="*/ 382 w 416"/>
                <a:gd name="T105" fmla="*/ 40 h 276"/>
                <a:gd name="T106" fmla="*/ 392 w 416"/>
                <a:gd name="T107" fmla="*/ 34 h 276"/>
                <a:gd name="T108" fmla="*/ 406 w 416"/>
                <a:gd name="T109" fmla="*/ 34 h 2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16"/>
                <a:gd name="T166" fmla="*/ 0 h 276"/>
                <a:gd name="T167" fmla="*/ 416 w 416"/>
                <a:gd name="T168" fmla="*/ 276 h 2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16" h="276">
                  <a:moveTo>
                    <a:pt x="414" y="38"/>
                  </a:moveTo>
                  <a:lnTo>
                    <a:pt x="414" y="40"/>
                  </a:lnTo>
                  <a:lnTo>
                    <a:pt x="414" y="46"/>
                  </a:lnTo>
                  <a:lnTo>
                    <a:pt x="416" y="52"/>
                  </a:lnTo>
                  <a:lnTo>
                    <a:pt x="416" y="60"/>
                  </a:lnTo>
                  <a:lnTo>
                    <a:pt x="414" y="64"/>
                  </a:lnTo>
                  <a:lnTo>
                    <a:pt x="414" y="68"/>
                  </a:lnTo>
                  <a:lnTo>
                    <a:pt x="410" y="70"/>
                  </a:lnTo>
                  <a:lnTo>
                    <a:pt x="406" y="76"/>
                  </a:lnTo>
                  <a:lnTo>
                    <a:pt x="402" y="78"/>
                  </a:lnTo>
                  <a:lnTo>
                    <a:pt x="402" y="82"/>
                  </a:lnTo>
                  <a:lnTo>
                    <a:pt x="400" y="84"/>
                  </a:lnTo>
                  <a:lnTo>
                    <a:pt x="400" y="88"/>
                  </a:lnTo>
                  <a:lnTo>
                    <a:pt x="400" y="92"/>
                  </a:lnTo>
                  <a:lnTo>
                    <a:pt x="398" y="98"/>
                  </a:lnTo>
                  <a:lnTo>
                    <a:pt x="396" y="102"/>
                  </a:lnTo>
                  <a:lnTo>
                    <a:pt x="396" y="106"/>
                  </a:lnTo>
                  <a:lnTo>
                    <a:pt x="396" y="110"/>
                  </a:lnTo>
                  <a:lnTo>
                    <a:pt x="396" y="116"/>
                  </a:lnTo>
                  <a:lnTo>
                    <a:pt x="396" y="128"/>
                  </a:lnTo>
                  <a:lnTo>
                    <a:pt x="396" y="134"/>
                  </a:lnTo>
                  <a:lnTo>
                    <a:pt x="398" y="142"/>
                  </a:lnTo>
                  <a:lnTo>
                    <a:pt x="398" y="148"/>
                  </a:lnTo>
                  <a:lnTo>
                    <a:pt x="396" y="152"/>
                  </a:lnTo>
                  <a:lnTo>
                    <a:pt x="396" y="156"/>
                  </a:lnTo>
                  <a:lnTo>
                    <a:pt x="392" y="158"/>
                  </a:lnTo>
                  <a:lnTo>
                    <a:pt x="388" y="162"/>
                  </a:lnTo>
                  <a:lnTo>
                    <a:pt x="384" y="164"/>
                  </a:lnTo>
                  <a:lnTo>
                    <a:pt x="380" y="164"/>
                  </a:lnTo>
                  <a:lnTo>
                    <a:pt x="374" y="166"/>
                  </a:lnTo>
                  <a:lnTo>
                    <a:pt x="368" y="168"/>
                  </a:lnTo>
                  <a:lnTo>
                    <a:pt x="360" y="168"/>
                  </a:lnTo>
                  <a:lnTo>
                    <a:pt x="354" y="172"/>
                  </a:lnTo>
                  <a:lnTo>
                    <a:pt x="348" y="176"/>
                  </a:lnTo>
                  <a:lnTo>
                    <a:pt x="344" y="178"/>
                  </a:lnTo>
                  <a:lnTo>
                    <a:pt x="342" y="184"/>
                  </a:lnTo>
                  <a:lnTo>
                    <a:pt x="338" y="188"/>
                  </a:lnTo>
                  <a:lnTo>
                    <a:pt x="336" y="190"/>
                  </a:lnTo>
                  <a:lnTo>
                    <a:pt x="332" y="192"/>
                  </a:lnTo>
                  <a:lnTo>
                    <a:pt x="330" y="196"/>
                  </a:lnTo>
                  <a:lnTo>
                    <a:pt x="326" y="200"/>
                  </a:lnTo>
                  <a:lnTo>
                    <a:pt x="322" y="204"/>
                  </a:lnTo>
                  <a:lnTo>
                    <a:pt x="318" y="208"/>
                  </a:lnTo>
                  <a:lnTo>
                    <a:pt x="314" y="210"/>
                  </a:lnTo>
                  <a:lnTo>
                    <a:pt x="310" y="214"/>
                  </a:lnTo>
                  <a:lnTo>
                    <a:pt x="306" y="216"/>
                  </a:lnTo>
                  <a:lnTo>
                    <a:pt x="302" y="218"/>
                  </a:lnTo>
                  <a:lnTo>
                    <a:pt x="296" y="218"/>
                  </a:lnTo>
                  <a:lnTo>
                    <a:pt x="290" y="218"/>
                  </a:lnTo>
                  <a:lnTo>
                    <a:pt x="280" y="216"/>
                  </a:lnTo>
                  <a:lnTo>
                    <a:pt x="274" y="216"/>
                  </a:lnTo>
                  <a:lnTo>
                    <a:pt x="266" y="214"/>
                  </a:lnTo>
                  <a:lnTo>
                    <a:pt x="264" y="214"/>
                  </a:lnTo>
                  <a:lnTo>
                    <a:pt x="260" y="212"/>
                  </a:lnTo>
                  <a:lnTo>
                    <a:pt x="256" y="212"/>
                  </a:lnTo>
                  <a:lnTo>
                    <a:pt x="252" y="212"/>
                  </a:lnTo>
                  <a:lnTo>
                    <a:pt x="248" y="212"/>
                  </a:lnTo>
                  <a:lnTo>
                    <a:pt x="242" y="214"/>
                  </a:lnTo>
                  <a:lnTo>
                    <a:pt x="238" y="216"/>
                  </a:lnTo>
                  <a:lnTo>
                    <a:pt x="234" y="218"/>
                  </a:lnTo>
                  <a:lnTo>
                    <a:pt x="230" y="220"/>
                  </a:lnTo>
                  <a:lnTo>
                    <a:pt x="226" y="220"/>
                  </a:lnTo>
                  <a:lnTo>
                    <a:pt x="222" y="222"/>
                  </a:lnTo>
                  <a:lnTo>
                    <a:pt x="218" y="222"/>
                  </a:lnTo>
                  <a:lnTo>
                    <a:pt x="214" y="224"/>
                  </a:lnTo>
                  <a:lnTo>
                    <a:pt x="212" y="228"/>
                  </a:lnTo>
                  <a:lnTo>
                    <a:pt x="210" y="230"/>
                  </a:lnTo>
                  <a:lnTo>
                    <a:pt x="210" y="234"/>
                  </a:lnTo>
                  <a:lnTo>
                    <a:pt x="208" y="238"/>
                  </a:lnTo>
                  <a:lnTo>
                    <a:pt x="208" y="240"/>
                  </a:lnTo>
                  <a:lnTo>
                    <a:pt x="206" y="242"/>
                  </a:lnTo>
                  <a:lnTo>
                    <a:pt x="202" y="244"/>
                  </a:lnTo>
                  <a:lnTo>
                    <a:pt x="198" y="248"/>
                  </a:lnTo>
                  <a:lnTo>
                    <a:pt x="190" y="254"/>
                  </a:lnTo>
                  <a:lnTo>
                    <a:pt x="186" y="256"/>
                  </a:lnTo>
                  <a:lnTo>
                    <a:pt x="180" y="262"/>
                  </a:lnTo>
                  <a:lnTo>
                    <a:pt x="176" y="264"/>
                  </a:lnTo>
                  <a:lnTo>
                    <a:pt x="174" y="266"/>
                  </a:lnTo>
                  <a:lnTo>
                    <a:pt x="170" y="268"/>
                  </a:lnTo>
                  <a:lnTo>
                    <a:pt x="166" y="268"/>
                  </a:lnTo>
                  <a:lnTo>
                    <a:pt x="160" y="268"/>
                  </a:lnTo>
                  <a:lnTo>
                    <a:pt x="156" y="268"/>
                  </a:lnTo>
                  <a:lnTo>
                    <a:pt x="150" y="270"/>
                  </a:lnTo>
                  <a:lnTo>
                    <a:pt x="146" y="272"/>
                  </a:lnTo>
                  <a:lnTo>
                    <a:pt x="140" y="272"/>
                  </a:lnTo>
                  <a:lnTo>
                    <a:pt x="134" y="274"/>
                  </a:lnTo>
                  <a:lnTo>
                    <a:pt x="130" y="274"/>
                  </a:lnTo>
                  <a:lnTo>
                    <a:pt x="126" y="274"/>
                  </a:lnTo>
                  <a:lnTo>
                    <a:pt x="122" y="276"/>
                  </a:lnTo>
                  <a:lnTo>
                    <a:pt x="116" y="276"/>
                  </a:lnTo>
                  <a:lnTo>
                    <a:pt x="110" y="276"/>
                  </a:lnTo>
                  <a:lnTo>
                    <a:pt x="104" y="276"/>
                  </a:lnTo>
                  <a:lnTo>
                    <a:pt x="100" y="276"/>
                  </a:lnTo>
                  <a:lnTo>
                    <a:pt x="94" y="276"/>
                  </a:lnTo>
                  <a:lnTo>
                    <a:pt x="88" y="274"/>
                  </a:lnTo>
                  <a:lnTo>
                    <a:pt x="82" y="274"/>
                  </a:lnTo>
                  <a:lnTo>
                    <a:pt x="82" y="228"/>
                  </a:lnTo>
                  <a:lnTo>
                    <a:pt x="82" y="152"/>
                  </a:lnTo>
                  <a:lnTo>
                    <a:pt x="0" y="150"/>
                  </a:lnTo>
                  <a:lnTo>
                    <a:pt x="0" y="76"/>
                  </a:lnTo>
                  <a:lnTo>
                    <a:pt x="2" y="2"/>
                  </a:lnTo>
                  <a:lnTo>
                    <a:pt x="82" y="2"/>
                  </a:lnTo>
                  <a:lnTo>
                    <a:pt x="84" y="4"/>
                  </a:lnTo>
                  <a:lnTo>
                    <a:pt x="90" y="4"/>
                  </a:lnTo>
                  <a:lnTo>
                    <a:pt x="98" y="8"/>
                  </a:lnTo>
                  <a:lnTo>
                    <a:pt x="104" y="14"/>
                  </a:lnTo>
                  <a:lnTo>
                    <a:pt x="106" y="22"/>
                  </a:lnTo>
                  <a:lnTo>
                    <a:pt x="108" y="26"/>
                  </a:lnTo>
                  <a:lnTo>
                    <a:pt x="116" y="32"/>
                  </a:lnTo>
                  <a:lnTo>
                    <a:pt x="118" y="36"/>
                  </a:lnTo>
                  <a:lnTo>
                    <a:pt x="122" y="38"/>
                  </a:lnTo>
                  <a:lnTo>
                    <a:pt x="124" y="36"/>
                  </a:lnTo>
                  <a:lnTo>
                    <a:pt x="126" y="34"/>
                  </a:lnTo>
                  <a:lnTo>
                    <a:pt x="126" y="32"/>
                  </a:lnTo>
                  <a:lnTo>
                    <a:pt x="128" y="32"/>
                  </a:lnTo>
                  <a:lnTo>
                    <a:pt x="132" y="32"/>
                  </a:lnTo>
                  <a:lnTo>
                    <a:pt x="134" y="30"/>
                  </a:lnTo>
                  <a:lnTo>
                    <a:pt x="136" y="28"/>
                  </a:lnTo>
                  <a:lnTo>
                    <a:pt x="138" y="30"/>
                  </a:lnTo>
                  <a:lnTo>
                    <a:pt x="140" y="30"/>
                  </a:lnTo>
                  <a:lnTo>
                    <a:pt x="144" y="26"/>
                  </a:lnTo>
                  <a:lnTo>
                    <a:pt x="148" y="24"/>
                  </a:lnTo>
                  <a:lnTo>
                    <a:pt x="146" y="20"/>
                  </a:lnTo>
                  <a:lnTo>
                    <a:pt x="148" y="20"/>
                  </a:lnTo>
                  <a:lnTo>
                    <a:pt x="150" y="18"/>
                  </a:lnTo>
                  <a:lnTo>
                    <a:pt x="152" y="16"/>
                  </a:lnTo>
                  <a:lnTo>
                    <a:pt x="152" y="14"/>
                  </a:lnTo>
                  <a:lnTo>
                    <a:pt x="156" y="16"/>
                  </a:lnTo>
                  <a:lnTo>
                    <a:pt x="158" y="16"/>
                  </a:lnTo>
                  <a:lnTo>
                    <a:pt x="158" y="14"/>
                  </a:lnTo>
                  <a:lnTo>
                    <a:pt x="158" y="10"/>
                  </a:lnTo>
                  <a:lnTo>
                    <a:pt x="160" y="10"/>
                  </a:lnTo>
                  <a:lnTo>
                    <a:pt x="166" y="6"/>
                  </a:lnTo>
                  <a:lnTo>
                    <a:pt x="170" y="6"/>
                  </a:lnTo>
                  <a:lnTo>
                    <a:pt x="172" y="8"/>
                  </a:lnTo>
                  <a:lnTo>
                    <a:pt x="174" y="12"/>
                  </a:lnTo>
                  <a:lnTo>
                    <a:pt x="174" y="14"/>
                  </a:lnTo>
                  <a:lnTo>
                    <a:pt x="176" y="14"/>
                  </a:lnTo>
                  <a:lnTo>
                    <a:pt x="178" y="14"/>
                  </a:lnTo>
                  <a:lnTo>
                    <a:pt x="180" y="14"/>
                  </a:lnTo>
                  <a:lnTo>
                    <a:pt x="182" y="12"/>
                  </a:lnTo>
                  <a:lnTo>
                    <a:pt x="184" y="10"/>
                  </a:lnTo>
                  <a:lnTo>
                    <a:pt x="188" y="10"/>
                  </a:lnTo>
                  <a:lnTo>
                    <a:pt x="190" y="8"/>
                  </a:lnTo>
                  <a:lnTo>
                    <a:pt x="194" y="6"/>
                  </a:lnTo>
                  <a:lnTo>
                    <a:pt x="200" y="10"/>
                  </a:lnTo>
                  <a:lnTo>
                    <a:pt x="202" y="12"/>
                  </a:lnTo>
                  <a:lnTo>
                    <a:pt x="206" y="8"/>
                  </a:lnTo>
                  <a:lnTo>
                    <a:pt x="212" y="8"/>
                  </a:lnTo>
                  <a:lnTo>
                    <a:pt x="216" y="2"/>
                  </a:lnTo>
                  <a:lnTo>
                    <a:pt x="220" y="2"/>
                  </a:lnTo>
                  <a:lnTo>
                    <a:pt x="220" y="8"/>
                  </a:lnTo>
                  <a:lnTo>
                    <a:pt x="224" y="10"/>
                  </a:lnTo>
                  <a:lnTo>
                    <a:pt x="226" y="12"/>
                  </a:lnTo>
                  <a:lnTo>
                    <a:pt x="228" y="12"/>
                  </a:lnTo>
                  <a:lnTo>
                    <a:pt x="232" y="8"/>
                  </a:lnTo>
                  <a:lnTo>
                    <a:pt x="238" y="8"/>
                  </a:lnTo>
                  <a:lnTo>
                    <a:pt x="246" y="8"/>
                  </a:lnTo>
                  <a:lnTo>
                    <a:pt x="248" y="4"/>
                  </a:lnTo>
                  <a:lnTo>
                    <a:pt x="256" y="6"/>
                  </a:lnTo>
                  <a:lnTo>
                    <a:pt x="264" y="4"/>
                  </a:lnTo>
                  <a:lnTo>
                    <a:pt x="270" y="4"/>
                  </a:lnTo>
                  <a:lnTo>
                    <a:pt x="272" y="4"/>
                  </a:lnTo>
                  <a:lnTo>
                    <a:pt x="272" y="6"/>
                  </a:lnTo>
                  <a:lnTo>
                    <a:pt x="274" y="6"/>
                  </a:lnTo>
                  <a:lnTo>
                    <a:pt x="276" y="4"/>
                  </a:lnTo>
                  <a:lnTo>
                    <a:pt x="278" y="4"/>
                  </a:lnTo>
                  <a:lnTo>
                    <a:pt x="286" y="6"/>
                  </a:lnTo>
                  <a:lnTo>
                    <a:pt x="288" y="6"/>
                  </a:lnTo>
                  <a:lnTo>
                    <a:pt x="294" y="4"/>
                  </a:lnTo>
                  <a:lnTo>
                    <a:pt x="296" y="2"/>
                  </a:lnTo>
                  <a:lnTo>
                    <a:pt x="302" y="0"/>
                  </a:lnTo>
                  <a:lnTo>
                    <a:pt x="304" y="0"/>
                  </a:lnTo>
                  <a:lnTo>
                    <a:pt x="306" y="2"/>
                  </a:lnTo>
                  <a:lnTo>
                    <a:pt x="306" y="6"/>
                  </a:lnTo>
                  <a:lnTo>
                    <a:pt x="308" y="10"/>
                  </a:lnTo>
                  <a:lnTo>
                    <a:pt x="310" y="12"/>
                  </a:lnTo>
                  <a:lnTo>
                    <a:pt x="314" y="12"/>
                  </a:lnTo>
                  <a:lnTo>
                    <a:pt x="318" y="8"/>
                  </a:lnTo>
                  <a:lnTo>
                    <a:pt x="322" y="8"/>
                  </a:lnTo>
                  <a:lnTo>
                    <a:pt x="324" y="10"/>
                  </a:lnTo>
                  <a:lnTo>
                    <a:pt x="328" y="12"/>
                  </a:lnTo>
                  <a:lnTo>
                    <a:pt x="332" y="12"/>
                  </a:lnTo>
                  <a:lnTo>
                    <a:pt x="336" y="18"/>
                  </a:lnTo>
                  <a:lnTo>
                    <a:pt x="338" y="20"/>
                  </a:lnTo>
                  <a:lnTo>
                    <a:pt x="336" y="22"/>
                  </a:lnTo>
                  <a:lnTo>
                    <a:pt x="336" y="24"/>
                  </a:lnTo>
                  <a:lnTo>
                    <a:pt x="338" y="26"/>
                  </a:lnTo>
                  <a:lnTo>
                    <a:pt x="338" y="30"/>
                  </a:lnTo>
                  <a:lnTo>
                    <a:pt x="340" y="30"/>
                  </a:lnTo>
                  <a:lnTo>
                    <a:pt x="344" y="26"/>
                  </a:lnTo>
                  <a:lnTo>
                    <a:pt x="346" y="26"/>
                  </a:lnTo>
                  <a:lnTo>
                    <a:pt x="350" y="32"/>
                  </a:lnTo>
                  <a:lnTo>
                    <a:pt x="348" y="34"/>
                  </a:lnTo>
                  <a:lnTo>
                    <a:pt x="348" y="36"/>
                  </a:lnTo>
                  <a:lnTo>
                    <a:pt x="350" y="38"/>
                  </a:lnTo>
                  <a:lnTo>
                    <a:pt x="356" y="34"/>
                  </a:lnTo>
                  <a:lnTo>
                    <a:pt x="360" y="34"/>
                  </a:lnTo>
                  <a:lnTo>
                    <a:pt x="362" y="30"/>
                  </a:lnTo>
                  <a:lnTo>
                    <a:pt x="364" y="30"/>
                  </a:lnTo>
                  <a:lnTo>
                    <a:pt x="370" y="32"/>
                  </a:lnTo>
                  <a:lnTo>
                    <a:pt x="374" y="34"/>
                  </a:lnTo>
                  <a:lnTo>
                    <a:pt x="378" y="38"/>
                  </a:lnTo>
                  <a:lnTo>
                    <a:pt x="382" y="40"/>
                  </a:lnTo>
                  <a:lnTo>
                    <a:pt x="384" y="38"/>
                  </a:lnTo>
                  <a:lnTo>
                    <a:pt x="386" y="36"/>
                  </a:lnTo>
                  <a:lnTo>
                    <a:pt x="390" y="36"/>
                  </a:lnTo>
                  <a:lnTo>
                    <a:pt x="392" y="34"/>
                  </a:lnTo>
                  <a:lnTo>
                    <a:pt x="394" y="30"/>
                  </a:lnTo>
                  <a:lnTo>
                    <a:pt x="400" y="28"/>
                  </a:lnTo>
                  <a:lnTo>
                    <a:pt x="404" y="30"/>
                  </a:lnTo>
                  <a:lnTo>
                    <a:pt x="406" y="34"/>
                  </a:lnTo>
                  <a:lnTo>
                    <a:pt x="412" y="36"/>
                  </a:lnTo>
                  <a:lnTo>
                    <a:pt x="414" y="38"/>
                  </a:lnTo>
                  <a:close/>
                </a:path>
              </a:pathLst>
            </a:custGeom>
            <a:solidFill>
              <a:srgbClr val="FDCDB8"/>
            </a:solidFill>
            <a:ln w="3175" cmpd="sng">
              <a:solidFill>
                <a:srgbClr val="000000"/>
              </a:solidFill>
              <a:round/>
              <a:headEnd/>
              <a:tailEnd/>
            </a:ln>
          </p:spPr>
          <p:txBody>
            <a:bodyPr/>
            <a:lstStyle/>
            <a:p>
              <a:endParaRPr lang="en-US"/>
            </a:p>
          </p:txBody>
        </p:sp>
        <p:sp>
          <p:nvSpPr>
            <p:cNvPr id="118869" name="Freeform 71"/>
            <p:cNvSpPr>
              <a:spLocks/>
            </p:cNvSpPr>
            <p:nvPr/>
          </p:nvSpPr>
          <p:spPr bwMode="auto">
            <a:xfrm>
              <a:off x="4311" y="2450"/>
              <a:ext cx="414" cy="226"/>
            </a:xfrm>
            <a:custGeom>
              <a:avLst/>
              <a:gdLst>
                <a:gd name="T0" fmla="*/ 84 w 414"/>
                <a:gd name="T1" fmla="*/ 0 h 226"/>
                <a:gd name="T2" fmla="*/ 246 w 414"/>
                <a:gd name="T3" fmla="*/ 0 h 226"/>
                <a:gd name="T4" fmla="*/ 332 w 414"/>
                <a:gd name="T5" fmla="*/ 0 h 226"/>
                <a:gd name="T6" fmla="*/ 414 w 414"/>
                <a:gd name="T7" fmla="*/ 78 h 226"/>
                <a:gd name="T8" fmla="*/ 410 w 414"/>
                <a:gd name="T9" fmla="*/ 124 h 226"/>
                <a:gd name="T10" fmla="*/ 404 w 414"/>
                <a:gd name="T11" fmla="*/ 124 h 226"/>
                <a:gd name="T12" fmla="*/ 398 w 414"/>
                <a:gd name="T13" fmla="*/ 122 h 226"/>
                <a:gd name="T14" fmla="*/ 388 w 414"/>
                <a:gd name="T15" fmla="*/ 122 h 226"/>
                <a:gd name="T16" fmla="*/ 376 w 414"/>
                <a:gd name="T17" fmla="*/ 122 h 226"/>
                <a:gd name="T18" fmla="*/ 370 w 414"/>
                <a:gd name="T19" fmla="*/ 122 h 226"/>
                <a:gd name="T20" fmla="*/ 360 w 414"/>
                <a:gd name="T21" fmla="*/ 126 h 226"/>
                <a:gd name="T22" fmla="*/ 356 w 414"/>
                <a:gd name="T23" fmla="*/ 128 h 226"/>
                <a:gd name="T24" fmla="*/ 348 w 414"/>
                <a:gd name="T25" fmla="*/ 134 h 226"/>
                <a:gd name="T26" fmla="*/ 338 w 414"/>
                <a:gd name="T27" fmla="*/ 140 h 226"/>
                <a:gd name="T28" fmla="*/ 324 w 414"/>
                <a:gd name="T29" fmla="*/ 144 h 226"/>
                <a:gd name="T30" fmla="*/ 314 w 414"/>
                <a:gd name="T31" fmla="*/ 148 h 226"/>
                <a:gd name="T32" fmla="*/ 308 w 414"/>
                <a:gd name="T33" fmla="*/ 148 h 226"/>
                <a:gd name="T34" fmla="*/ 294 w 414"/>
                <a:gd name="T35" fmla="*/ 146 h 226"/>
                <a:gd name="T36" fmla="*/ 284 w 414"/>
                <a:gd name="T37" fmla="*/ 144 h 226"/>
                <a:gd name="T38" fmla="*/ 278 w 414"/>
                <a:gd name="T39" fmla="*/ 142 h 226"/>
                <a:gd name="T40" fmla="*/ 270 w 414"/>
                <a:gd name="T41" fmla="*/ 142 h 226"/>
                <a:gd name="T42" fmla="*/ 262 w 414"/>
                <a:gd name="T43" fmla="*/ 144 h 226"/>
                <a:gd name="T44" fmla="*/ 254 w 414"/>
                <a:gd name="T45" fmla="*/ 146 h 226"/>
                <a:gd name="T46" fmla="*/ 238 w 414"/>
                <a:gd name="T47" fmla="*/ 150 h 226"/>
                <a:gd name="T48" fmla="*/ 232 w 414"/>
                <a:gd name="T49" fmla="*/ 152 h 226"/>
                <a:gd name="T50" fmla="*/ 228 w 414"/>
                <a:gd name="T51" fmla="*/ 158 h 226"/>
                <a:gd name="T52" fmla="*/ 226 w 414"/>
                <a:gd name="T53" fmla="*/ 164 h 226"/>
                <a:gd name="T54" fmla="*/ 226 w 414"/>
                <a:gd name="T55" fmla="*/ 172 h 226"/>
                <a:gd name="T56" fmla="*/ 226 w 414"/>
                <a:gd name="T57" fmla="*/ 180 h 226"/>
                <a:gd name="T58" fmla="*/ 222 w 414"/>
                <a:gd name="T59" fmla="*/ 186 h 226"/>
                <a:gd name="T60" fmla="*/ 216 w 414"/>
                <a:gd name="T61" fmla="*/ 194 h 226"/>
                <a:gd name="T62" fmla="*/ 214 w 414"/>
                <a:gd name="T63" fmla="*/ 206 h 226"/>
                <a:gd name="T64" fmla="*/ 212 w 414"/>
                <a:gd name="T65" fmla="*/ 222 h 226"/>
                <a:gd name="T66" fmla="*/ 212 w 414"/>
                <a:gd name="T67" fmla="*/ 226 h 226"/>
                <a:gd name="T68" fmla="*/ 80 w 414"/>
                <a:gd name="T69" fmla="*/ 224 h 226"/>
                <a:gd name="T70" fmla="*/ 0 w 414"/>
                <a:gd name="T71" fmla="*/ 148 h 226"/>
                <a:gd name="T72" fmla="*/ 2 w 414"/>
                <a:gd name="T73" fmla="*/ 0 h 2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4"/>
                <a:gd name="T112" fmla="*/ 0 h 226"/>
                <a:gd name="T113" fmla="*/ 414 w 414"/>
                <a:gd name="T114" fmla="*/ 226 h 2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4" h="226">
                  <a:moveTo>
                    <a:pt x="2" y="0"/>
                  </a:moveTo>
                  <a:lnTo>
                    <a:pt x="84" y="0"/>
                  </a:lnTo>
                  <a:lnTo>
                    <a:pt x="166" y="0"/>
                  </a:lnTo>
                  <a:lnTo>
                    <a:pt x="246" y="0"/>
                  </a:lnTo>
                  <a:lnTo>
                    <a:pt x="250" y="0"/>
                  </a:lnTo>
                  <a:lnTo>
                    <a:pt x="332" y="0"/>
                  </a:lnTo>
                  <a:lnTo>
                    <a:pt x="414" y="2"/>
                  </a:lnTo>
                  <a:lnTo>
                    <a:pt x="414" y="78"/>
                  </a:lnTo>
                  <a:lnTo>
                    <a:pt x="414" y="124"/>
                  </a:lnTo>
                  <a:lnTo>
                    <a:pt x="410" y="124"/>
                  </a:lnTo>
                  <a:lnTo>
                    <a:pt x="404" y="124"/>
                  </a:lnTo>
                  <a:lnTo>
                    <a:pt x="398" y="122"/>
                  </a:lnTo>
                  <a:lnTo>
                    <a:pt x="392" y="122"/>
                  </a:lnTo>
                  <a:lnTo>
                    <a:pt x="388" y="122"/>
                  </a:lnTo>
                  <a:lnTo>
                    <a:pt x="384" y="122"/>
                  </a:lnTo>
                  <a:lnTo>
                    <a:pt x="376" y="122"/>
                  </a:lnTo>
                  <a:lnTo>
                    <a:pt x="370" y="122"/>
                  </a:lnTo>
                  <a:lnTo>
                    <a:pt x="364" y="124"/>
                  </a:lnTo>
                  <a:lnTo>
                    <a:pt x="360" y="126"/>
                  </a:lnTo>
                  <a:lnTo>
                    <a:pt x="356" y="128"/>
                  </a:lnTo>
                  <a:lnTo>
                    <a:pt x="352" y="130"/>
                  </a:lnTo>
                  <a:lnTo>
                    <a:pt x="348" y="134"/>
                  </a:lnTo>
                  <a:lnTo>
                    <a:pt x="342" y="136"/>
                  </a:lnTo>
                  <a:lnTo>
                    <a:pt x="338" y="140"/>
                  </a:lnTo>
                  <a:lnTo>
                    <a:pt x="330" y="142"/>
                  </a:lnTo>
                  <a:lnTo>
                    <a:pt x="324" y="144"/>
                  </a:lnTo>
                  <a:lnTo>
                    <a:pt x="320" y="146"/>
                  </a:lnTo>
                  <a:lnTo>
                    <a:pt x="314" y="148"/>
                  </a:lnTo>
                  <a:lnTo>
                    <a:pt x="312" y="148"/>
                  </a:lnTo>
                  <a:lnTo>
                    <a:pt x="308" y="148"/>
                  </a:lnTo>
                  <a:lnTo>
                    <a:pt x="300" y="148"/>
                  </a:lnTo>
                  <a:lnTo>
                    <a:pt x="294" y="146"/>
                  </a:lnTo>
                  <a:lnTo>
                    <a:pt x="290" y="146"/>
                  </a:lnTo>
                  <a:lnTo>
                    <a:pt x="284" y="144"/>
                  </a:lnTo>
                  <a:lnTo>
                    <a:pt x="282" y="142"/>
                  </a:lnTo>
                  <a:lnTo>
                    <a:pt x="278" y="142"/>
                  </a:lnTo>
                  <a:lnTo>
                    <a:pt x="274" y="142"/>
                  </a:lnTo>
                  <a:lnTo>
                    <a:pt x="270" y="142"/>
                  </a:lnTo>
                  <a:lnTo>
                    <a:pt x="266" y="142"/>
                  </a:lnTo>
                  <a:lnTo>
                    <a:pt x="262" y="144"/>
                  </a:lnTo>
                  <a:lnTo>
                    <a:pt x="258" y="146"/>
                  </a:lnTo>
                  <a:lnTo>
                    <a:pt x="254" y="146"/>
                  </a:lnTo>
                  <a:lnTo>
                    <a:pt x="244" y="148"/>
                  </a:lnTo>
                  <a:lnTo>
                    <a:pt x="238" y="150"/>
                  </a:lnTo>
                  <a:lnTo>
                    <a:pt x="236" y="150"/>
                  </a:lnTo>
                  <a:lnTo>
                    <a:pt x="232" y="152"/>
                  </a:lnTo>
                  <a:lnTo>
                    <a:pt x="230" y="154"/>
                  </a:lnTo>
                  <a:lnTo>
                    <a:pt x="228" y="158"/>
                  </a:lnTo>
                  <a:lnTo>
                    <a:pt x="228" y="162"/>
                  </a:lnTo>
                  <a:lnTo>
                    <a:pt x="226" y="164"/>
                  </a:lnTo>
                  <a:lnTo>
                    <a:pt x="226" y="168"/>
                  </a:lnTo>
                  <a:lnTo>
                    <a:pt x="226" y="172"/>
                  </a:lnTo>
                  <a:lnTo>
                    <a:pt x="226" y="176"/>
                  </a:lnTo>
                  <a:lnTo>
                    <a:pt x="226" y="180"/>
                  </a:lnTo>
                  <a:lnTo>
                    <a:pt x="224" y="182"/>
                  </a:lnTo>
                  <a:lnTo>
                    <a:pt x="222" y="186"/>
                  </a:lnTo>
                  <a:lnTo>
                    <a:pt x="218" y="190"/>
                  </a:lnTo>
                  <a:lnTo>
                    <a:pt x="216" y="194"/>
                  </a:lnTo>
                  <a:lnTo>
                    <a:pt x="214" y="200"/>
                  </a:lnTo>
                  <a:lnTo>
                    <a:pt x="214" y="206"/>
                  </a:lnTo>
                  <a:lnTo>
                    <a:pt x="212" y="214"/>
                  </a:lnTo>
                  <a:lnTo>
                    <a:pt x="212" y="222"/>
                  </a:lnTo>
                  <a:lnTo>
                    <a:pt x="212" y="224"/>
                  </a:lnTo>
                  <a:lnTo>
                    <a:pt x="212" y="226"/>
                  </a:lnTo>
                  <a:lnTo>
                    <a:pt x="164" y="226"/>
                  </a:lnTo>
                  <a:lnTo>
                    <a:pt x="80" y="224"/>
                  </a:lnTo>
                  <a:lnTo>
                    <a:pt x="0" y="224"/>
                  </a:lnTo>
                  <a:lnTo>
                    <a:pt x="0" y="148"/>
                  </a:lnTo>
                  <a:lnTo>
                    <a:pt x="0" y="74"/>
                  </a:lnTo>
                  <a:lnTo>
                    <a:pt x="2" y="0"/>
                  </a:lnTo>
                  <a:close/>
                </a:path>
              </a:pathLst>
            </a:custGeom>
            <a:solidFill>
              <a:srgbClr val="CCEBC5"/>
            </a:solidFill>
            <a:ln w="3175" cmpd="sng">
              <a:solidFill>
                <a:srgbClr val="000000"/>
              </a:solidFill>
              <a:round/>
              <a:headEnd/>
              <a:tailEnd/>
            </a:ln>
          </p:spPr>
          <p:txBody>
            <a:bodyPr/>
            <a:lstStyle/>
            <a:p>
              <a:endParaRPr lang="en-US"/>
            </a:p>
          </p:txBody>
        </p:sp>
        <p:sp>
          <p:nvSpPr>
            <p:cNvPr id="118870" name="Freeform 72"/>
            <p:cNvSpPr>
              <a:spLocks/>
            </p:cNvSpPr>
            <p:nvPr/>
          </p:nvSpPr>
          <p:spPr bwMode="auto">
            <a:xfrm>
              <a:off x="3901" y="2524"/>
              <a:ext cx="328" cy="298"/>
            </a:xfrm>
            <a:custGeom>
              <a:avLst/>
              <a:gdLst>
                <a:gd name="T0" fmla="*/ 0 w 328"/>
                <a:gd name="T1" fmla="*/ 0 h 298"/>
                <a:gd name="T2" fmla="*/ 84 w 328"/>
                <a:gd name="T3" fmla="*/ 0 h 298"/>
                <a:gd name="T4" fmla="*/ 166 w 328"/>
                <a:gd name="T5" fmla="*/ 0 h 298"/>
                <a:gd name="T6" fmla="*/ 246 w 328"/>
                <a:gd name="T7" fmla="*/ 0 h 298"/>
                <a:gd name="T8" fmla="*/ 298 w 328"/>
                <a:gd name="T9" fmla="*/ 0 h 298"/>
                <a:gd name="T10" fmla="*/ 298 w 328"/>
                <a:gd name="T11" fmla="*/ 2 h 298"/>
                <a:gd name="T12" fmla="*/ 304 w 328"/>
                <a:gd name="T13" fmla="*/ 8 h 298"/>
                <a:gd name="T14" fmla="*/ 304 w 328"/>
                <a:gd name="T15" fmla="*/ 12 h 298"/>
                <a:gd name="T16" fmla="*/ 306 w 328"/>
                <a:gd name="T17" fmla="*/ 10 h 298"/>
                <a:gd name="T18" fmla="*/ 308 w 328"/>
                <a:gd name="T19" fmla="*/ 8 h 298"/>
                <a:gd name="T20" fmla="*/ 310 w 328"/>
                <a:gd name="T21" fmla="*/ 6 h 298"/>
                <a:gd name="T22" fmla="*/ 312 w 328"/>
                <a:gd name="T23" fmla="*/ 8 h 298"/>
                <a:gd name="T24" fmla="*/ 310 w 328"/>
                <a:gd name="T25" fmla="*/ 12 h 298"/>
                <a:gd name="T26" fmla="*/ 310 w 328"/>
                <a:gd name="T27" fmla="*/ 14 h 298"/>
                <a:gd name="T28" fmla="*/ 312 w 328"/>
                <a:gd name="T29" fmla="*/ 14 h 298"/>
                <a:gd name="T30" fmla="*/ 314 w 328"/>
                <a:gd name="T31" fmla="*/ 16 h 298"/>
                <a:gd name="T32" fmla="*/ 316 w 328"/>
                <a:gd name="T33" fmla="*/ 20 h 298"/>
                <a:gd name="T34" fmla="*/ 314 w 328"/>
                <a:gd name="T35" fmla="*/ 28 h 298"/>
                <a:gd name="T36" fmla="*/ 308 w 328"/>
                <a:gd name="T37" fmla="*/ 30 h 298"/>
                <a:gd name="T38" fmla="*/ 306 w 328"/>
                <a:gd name="T39" fmla="*/ 34 h 298"/>
                <a:gd name="T40" fmla="*/ 306 w 328"/>
                <a:gd name="T41" fmla="*/ 38 h 298"/>
                <a:gd name="T42" fmla="*/ 318 w 328"/>
                <a:gd name="T43" fmla="*/ 44 h 298"/>
                <a:gd name="T44" fmla="*/ 318 w 328"/>
                <a:gd name="T45" fmla="*/ 48 h 298"/>
                <a:gd name="T46" fmla="*/ 316 w 328"/>
                <a:gd name="T47" fmla="*/ 50 h 298"/>
                <a:gd name="T48" fmla="*/ 314 w 328"/>
                <a:gd name="T49" fmla="*/ 52 h 298"/>
                <a:gd name="T50" fmla="*/ 322 w 328"/>
                <a:gd name="T51" fmla="*/ 60 h 298"/>
                <a:gd name="T52" fmla="*/ 328 w 328"/>
                <a:gd name="T53" fmla="*/ 70 h 298"/>
                <a:gd name="T54" fmla="*/ 328 w 328"/>
                <a:gd name="T55" fmla="*/ 76 h 298"/>
                <a:gd name="T56" fmla="*/ 328 w 328"/>
                <a:gd name="T57" fmla="*/ 150 h 298"/>
                <a:gd name="T58" fmla="*/ 326 w 328"/>
                <a:gd name="T59" fmla="*/ 222 h 298"/>
                <a:gd name="T60" fmla="*/ 326 w 328"/>
                <a:gd name="T61" fmla="*/ 298 h 298"/>
                <a:gd name="T62" fmla="*/ 244 w 328"/>
                <a:gd name="T63" fmla="*/ 296 h 298"/>
                <a:gd name="T64" fmla="*/ 162 w 328"/>
                <a:gd name="T65" fmla="*/ 298 h 298"/>
                <a:gd name="T66" fmla="*/ 80 w 328"/>
                <a:gd name="T67" fmla="*/ 298 h 298"/>
                <a:gd name="T68" fmla="*/ 46 w 328"/>
                <a:gd name="T69" fmla="*/ 298 h 298"/>
                <a:gd name="T70" fmla="*/ 0 w 328"/>
                <a:gd name="T71" fmla="*/ 296 h 298"/>
                <a:gd name="T72" fmla="*/ 0 w 328"/>
                <a:gd name="T73" fmla="*/ 272 h 298"/>
                <a:gd name="T74" fmla="*/ 0 w 328"/>
                <a:gd name="T75" fmla="*/ 224 h 298"/>
                <a:gd name="T76" fmla="*/ 0 w 328"/>
                <a:gd name="T77" fmla="*/ 148 h 298"/>
                <a:gd name="T78" fmla="*/ 0 w 328"/>
                <a:gd name="T79" fmla="*/ 74 h 298"/>
                <a:gd name="T80" fmla="*/ 0 w 328"/>
                <a:gd name="T81" fmla="*/ 0 h 298"/>
                <a:gd name="T82" fmla="*/ 0 w 328"/>
                <a:gd name="T83" fmla="*/ 0 h 2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298"/>
                <a:gd name="T128" fmla="*/ 328 w 328"/>
                <a:gd name="T129" fmla="*/ 298 h 2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298">
                  <a:moveTo>
                    <a:pt x="0" y="0"/>
                  </a:moveTo>
                  <a:lnTo>
                    <a:pt x="84" y="0"/>
                  </a:lnTo>
                  <a:lnTo>
                    <a:pt x="166" y="0"/>
                  </a:lnTo>
                  <a:lnTo>
                    <a:pt x="246" y="0"/>
                  </a:lnTo>
                  <a:lnTo>
                    <a:pt x="298" y="0"/>
                  </a:lnTo>
                  <a:lnTo>
                    <a:pt x="298" y="2"/>
                  </a:lnTo>
                  <a:lnTo>
                    <a:pt x="304" y="8"/>
                  </a:lnTo>
                  <a:lnTo>
                    <a:pt x="304" y="12"/>
                  </a:lnTo>
                  <a:lnTo>
                    <a:pt x="306" y="10"/>
                  </a:lnTo>
                  <a:lnTo>
                    <a:pt x="308" y="8"/>
                  </a:lnTo>
                  <a:lnTo>
                    <a:pt x="310" y="6"/>
                  </a:lnTo>
                  <a:lnTo>
                    <a:pt x="312" y="8"/>
                  </a:lnTo>
                  <a:lnTo>
                    <a:pt x="310" y="12"/>
                  </a:lnTo>
                  <a:lnTo>
                    <a:pt x="310" y="14"/>
                  </a:lnTo>
                  <a:lnTo>
                    <a:pt x="312" y="14"/>
                  </a:lnTo>
                  <a:lnTo>
                    <a:pt x="314" y="16"/>
                  </a:lnTo>
                  <a:lnTo>
                    <a:pt x="316" y="20"/>
                  </a:lnTo>
                  <a:lnTo>
                    <a:pt x="314" y="28"/>
                  </a:lnTo>
                  <a:lnTo>
                    <a:pt x="308" y="30"/>
                  </a:lnTo>
                  <a:lnTo>
                    <a:pt x="306" y="34"/>
                  </a:lnTo>
                  <a:lnTo>
                    <a:pt x="306" y="38"/>
                  </a:lnTo>
                  <a:lnTo>
                    <a:pt x="318" y="44"/>
                  </a:lnTo>
                  <a:lnTo>
                    <a:pt x="318" y="48"/>
                  </a:lnTo>
                  <a:lnTo>
                    <a:pt x="316" y="50"/>
                  </a:lnTo>
                  <a:lnTo>
                    <a:pt x="314" y="52"/>
                  </a:lnTo>
                  <a:lnTo>
                    <a:pt x="322" y="60"/>
                  </a:lnTo>
                  <a:lnTo>
                    <a:pt x="328" y="70"/>
                  </a:lnTo>
                  <a:lnTo>
                    <a:pt x="328" y="76"/>
                  </a:lnTo>
                  <a:lnTo>
                    <a:pt x="328" y="150"/>
                  </a:lnTo>
                  <a:lnTo>
                    <a:pt x="326" y="222"/>
                  </a:lnTo>
                  <a:lnTo>
                    <a:pt x="326" y="298"/>
                  </a:lnTo>
                  <a:lnTo>
                    <a:pt x="244" y="296"/>
                  </a:lnTo>
                  <a:lnTo>
                    <a:pt x="162" y="298"/>
                  </a:lnTo>
                  <a:lnTo>
                    <a:pt x="80" y="298"/>
                  </a:lnTo>
                  <a:lnTo>
                    <a:pt x="46" y="298"/>
                  </a:lnTo>
                  <a:lnTo>
                    <a:pt x="0" y="296"/>
                  </a:lnTo>
                  <a:lnTo>
                    <a:pt x="0" y="272"/>
                  </a:lnTo>
                  <a:lnTo>
                    <a:pt x="0" y="224"/>
                  </a:lnTo>
                  <a:lnTo>
                    <a:pt x="0" y="148"/>
                  </a:lnTo>
                  <a:lnTo>
                    <a:pt x="0" y="74"/>
                  </a:lnTo>
                  <a:lnTo>
                    <a:pt x="0" y="0"/>
                  </a:lnTo>
                  <a:close/>
                </a:path>
              </a:pathLst>
            </a:custGeom>
            <a:solidFill>
              <a:srgbClr val="CCEBC5"/>
            </a:solidFill>
            <a:ln w="3175" cmpd="sng">
              <a:solidFill>
                <a:srgbClr val="000000"/>
              </a:solidFill>
              <a:round/>
              <a:headEnd/>
              <a:tailEnd/>
            </a:ln>
          </p:spPr>
          <p:txBody>
            <a:bodyPr/>
            <a:lstStyle/>
            <a:p>
              <a:endParaRPr lang="en-US"/>
            </a:p>
          </p:txBody>
        </p:sp>
        <p:sp>
          <p:nvSpPr>
            <p:cNvPr id="118871" name="Freeform 73"/>
            <p:cNvSpPr>
              <a:spLocks/>
            </p:cNvSpPr>
            <p:nvPr/>
          </p:nvSpPr>
          <p:spPr bwMode="auto">
            <a:xfrm>
              <a:off x="2592" y="2524"/>
              <a:ext cx="327" cy="300"/>
            </a:xfrm>
            <a:custGeom>
              <a:avLst/>
              <a:gdLst>
                <a:gd name="T0" fmla="*/ 82 w 327"/>
                <a:gd name="T1" fmla="*/ 0 h 300"/>
                <a:gd name="T2" fmla="*/ 246 w 327"/>
                <a:gd name="T3" fmla="*/ 4 h 300"/>
                <a:gd name="T4" fmla="*/ 248 w 327"/>
                <a:gd name="T5" fmla="*/ 6 h 300"/>
                <a:gd name="T6" fmla="*/ 254 w 327"/>
                <a:gd name="T7" fmla="*/ 8 h 300"/>
                <a:gd name="T8" fmla="*/ 262 w 327"/>
                <a:gd name="T9" fmla="*/ 2 h 300"/>
                <a:gd name="T10" fmla="*/ 266 w 327"/>
                <a:gd name="T11" fmla="*/ 6 h 300"/>
                <a:gd name="T12" fmla="*/ 266 w 327"/>
                <a:gd name="T13" fmla="*/ 10 h 300"/>
                <a:gd name="T14" fmla="*/ 262 w 327"/>
                <a:gd name="T15" fmla="*/ 14 h 300"/>
                <a:gd name="T16" fmla="*/ 264 w 327"/>
                <a:gd name="T17" fmla="*/ 18 h 300"/>
                <a:gd name="T18" fmla="*/ 270 w 327"/>
                <a:gd name="T19" fmla="*/ 14 h 300"/>
                <a:gd name="T20" fmla="*/ 276 w 327"/>
                <a:gd name="T21" fmla="*/ 10 h 300"/>
                <a:gd name="T22" fmla="*/ 278 w 327"/>
                <a:gd name="T23" fmla="*/ 12 h 300"/>
                <a:gd name="T24" fmla="*/ 278 w 327"/>
                <a:gd name="T25" fmla="*/ 16 h 300"/>
                <a:gd name="T26" fmla="*/ 274 w 327"/>
                <a:gd name="T27" fmla="*/ 20 h 300"/>
                <a:gd name="T28" fmla="*/ 276 w 327"/>
                <a:gd name="T29" fmla="*/ 22 h 300"/>
                <a:gd name="T30" fmla="*/ 282 w 327"/>
                <a:gd name="T31" fmla="*/ 20 h 300"/>
                <a:gd name="T32" fmla="*/ 288 w 327"/>
                <a:gd name="T33" fmla="*/ 16 h 300"/>
                <a:gd name="T34" fmla="*/ 293 w 327"/>
                <a:gd name="T35" fmla="*/ 16 h 300"/>
                <a:gd name="T36" fmla="*/ 295 w 327"/>
                <a:gd name="T37" fmla="*/ 20 h 300"/>
                <a:gd name="T38" fmla="*/ 299 w 327"/>
                <a:gd name="T39" fmla="*/ 22 h 300"/>
                <a:gd name="T40" fmla="*/ 305 w 327"/>
                <a:gd name="T41" fmla="*/ 20 h 300"/>
                <a:gd name="T42" fmla="*/ 307 w 327"/>
                <a:gd name="T43" fmla="*/ 12 h 300"/>
                <a:gd name="T44" fmla="*/ 311 w 327"/>
                <a:gd name="T45" fmla="*/ 14 h 300"/>
                <a:gd name="T46" fmla="*/ 315 w 327"/>
                <a:gd name="T47" fmla="*/ 26 h 300"/>
                <a:gd name="T48" fmla="*/ 319 w 327"/>
                <a:gd name="T49" fmla="*/ 26 h 300"/>
                <a:gd name="T50" fmla="*/ 323 w 327"/>
                <a:gd name="T51" fmla="*/ 20 h 300"/>
                <a:gd name="T52" fmla="*/ 327 w 327"/>
                <a:gd name="T53" fmla="*/ 78 h 300"/>
                <a:gd name="T54" fmla="*/ 327 w 327"/>
                <a:gd name="T55" fmla="*/ 226 h 300"/>
                <a:gd name="T56" fmla="*/ 246 w 327"/>
                <a:gd name="T57" fmla="*/ 300 h 300"/>
                <a:gd name="T58" fmla="*/ 80 w 327"/>
                <a:gd name="T59" fmla="*/ 298 h 300"/>
                <a:gd name="T60" fmla="*/ 0 w 327"/>
                <a:gd name="T61" fmla="*/ 226 h 300"/>
                <a:gd name="T62" fmla="*/ 0 w 327"/>
                <a:gd name="T63" fmla="*/ 76 h 300"/>
                <a:gd name="T64" fmla="*/ 0 w 327"/>
                <a:gd name="T65" fmla="*/ 0 h 3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7"/>
                <a:gd name="T100" fmla="*/ 0 h 300"/>
                <a:gd name="T101" fmla="*/ 327 w 327"/>
                <a:gd name="T102" fmla="*/ 300 h 3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7" h="300">
                  <a:moveTo>
                    <a:pt x="0" y="0"/>
                  </a:moveTo>
                  <a:lnTo>
                    <a:pt x="82" y="0"/>
                  </a:lnTo>
                  <a:lnTo>
                    <a:pt x="164" y="0"/>
                  </a:lnTo>
                  <a:lnTo>
                    <a:pt x="246" y="4"/>
                  </a:lnTo>
                  <a:lnTo>
                    <a:pt x="248" y="4"/>
                  </a:lnTo>
                  <a:lnTo>
                    <a:pt x="248" y="6"/>
                  </a:lnTo>
                  <a:lnTo>
                    <a:pt x="250" y="8"/>
                  </a:lnTo>
                  <a:lnTo>
                    <a:pt x="254" y="8"/>
                  </a:lnTo>
                  <a:lnTo>
                    <a:pt x="260" y="4"/>
                  </a:lnTo>
                  <a:lnTo>
                    <a:pt x="262" y="2"/>
                  </a:lnTo>
                  <a:lnTo>
                    <a:pt x="266" y="4"/>
                  </a:lnTo>
                  <a:lnTo>
                    <a:pt x="266" y="6"/>
                  </a:lnTo>
                  <a:lnTo>
                    <a:pt x="266" y="8"/>
                  </a:lnTo>
                  <a:lnTo>
                    <a:pt x="266" y="10"/>
                  </a:lnTo>
                  <a:lnTo>
                    <a:pt x="262" y="12"/>
                  </a:lnTo>
                  <a:lnTo>
                    <a:pt x="262" y="14"/>
                  </a:lnTo>
                  <a:lnTo>
                    <a:pt x="262" y="16"/>
                  </a:lnTo>
                  <a:lnTo>
                    <a:pt x="264" y="18"/>
                  </a:lnTo>
                  <a:lnTo>
                    <a:pt x="266" y="16"/>
                  </a:lnTo>
                  <a:lnTo>
                    <a:pt x="270" y="14"/>
                  </a:lnTo>
                  <a:lnTo>
                    <a:pt x="274" y="10"/>
                  </a:lnTo>
                  <a:lnTo>
                    <a:pt x="276" y="10"/>
                  </a:lnTo>
                  <a:lnTo>
                    <a:pt x="278" y="10"/>
                  </a:lnTo>
                  <a:lnTo>
                    <a:pt x="278" y="12"/>
                  </a:lnTo>
                  <a:lnTo>
                    <a:pt x="278" y="14"/>
                  </a:lnTo>
                  <a:lnTo>
                    <a:pt x="278" y="16"/>
                  </a:lnTo>
                  <a:lnTo>
                    <a:pt x="274" y="18"/>
                  </a:lnTo>
                  <a:lnTo>
                    <a:pt x="274" y="20"/>
                  </a:lnTo>
                  <a:lnTo>
                    <a:pt x="276" y="22"/>
                  </a:lnTo>
                  <a:lnTo>
                    <a:pt x="280" y="22"/>
                  </a:lnTo>
                  <a:lnTo>
                    <a:pt x="282" y="20"/>
                  </a:lnTo>
                  <a:lnTo>
                    <a:pt x="286" y="16"/>
                  </a:lnTo>
                  <a:lnTo>
                    <a:pt x="288" y="16"/>
                  </a:lnTo>
                  <a:lnTo>
                    <a:pt x="291" y="16"/>
                  </a:lnTo>
                  <a:lnTo>
                    <a:pt x="293" y="16"/>
                  </a:lnTo>
                  <a:lnTo>
                    <a:pt x="293" y="18"/>
                  </a:lnTo>
                  <a:lnTo>
                    <a:pt x="295" y="20"/>
                  </a:lnTo>
                  <a:lnTo>
                    <a:pt x="297" y="22"/>
                  </a:lnTo>
                  <a:lnTo>
                    <a:pt x="299" y="22"/>
                  </a:lnTo>
                  <a:lnTo>
                    <a:pt x="303" y="22"/>
                  </a:lnTo>
                  <a:lnTo>
                    <a:pt x="305" y="20"/>
                  </a:lnTo>
                  <a:lnTo>
                    <a:pt x="305" y="14"/>
                  </a:lnTo>
                  <a:lnTo>
                    <a:pt x="307" y="12"/>
                  </a:lnTo>
                  <a:lnTo>
                    <a:pt x="309" y="12"/>
                  </a:lnTo>
                  <a:lnTo>
                    <a:pt x="311" y="14"/>
                  </a:lnTo>
                  <a:lnTo>
                    <a:pt x="313" y="24"/>
                  </a:lnTo>
                  <a:lnTo>
                    <a:pt x="315" y="26"/>
                  </a:lnTo>
                  <a:lnTo>
                    <a:pt x="317" y="26"/>
                  </a:lnTo>
                  <a:lnTo>
                    <a:pt x="319" y="26"/>
                  </a:lnTo>
                  <a:lnTo>
                    <a:pt x="321" y="24"/>
                  </a:lnTo>
                  <a:lnTo>
                    <a:pt x="323" y="20"/>
                  </a:lnTo>
                  <a:lnTo>
                    <a:pt x="327" y="18"/>
                  </a:lnTo>
                  <a:lnTo>
                    <a:pt x="327" y="78"/>
                  </a:lnTo>
                  <a:lnTo>
                    <a:pt x="327" y="152"/>
                  </a:lnTo>
                  <a:lnTo>
                    <a:pt x="327" y="226"/>
                  </a:lnTo>
                  <a:lnTo>
                    <a:pt x="327" y="300"/>
                  </a:lnTo>
                  <a:lnTo>
                    <a:pt x="246" y="300"/>
                  </a:lnTo>
                  <a:lnTo>
                    <a:pt x="164" y="300"/>
                  </a:lnTo>
                  <a:lnTo>
                    <a:pt x="80" y="298"/>
                  </a:lnTo>
                  <a:lnTo>
                    <a:pt x="0" y="298"/>
                  </a:lnTo>
                  <a:lnTo>
                    <a:pt x="0" y="226"/>
                  </a:lnTo>
                  <a:lnTo>
                    <a:pt x="0" y="150"/>
                  </a:lnTo>
                  <a:lnTo>
                    <a:pt x="0" y="76"/>
                  </a:lnTo>
                  <a:lnTo>
                    <a:pt x="0" y="0"/>
                  </a:lnTo>
                  <a:close/>
                </a:path>
              </a:pathLst>
            </a:custGeom>
            <a:solidFill>
              <a:srgbClr val="CCEBC5"/>
            </a:solidFill>
            <a:ln w="3175" cmpd="sng">
              <a:solidFill>
                <a:srgbClr val="000000"/>
              </a:solidFill>
              <a:round/>
              <a:headEnd/>
              <a:tailEnd/>
            </a:ln>
          </p:spPr>
          <p:txBody>
            <a:bodyPr/>
            <a:lstStyle/>
            <a:p>
              <a:endParaRPr lang="en-US"/>
            </a:p>
          </p:txBody>
        </p:sp>
        <p:sp>
          <p:nvSpPr>
            <p:cNvPr id="118872" name="Freeform 74"/>
            <p:cNvSpPr>
              <a:spLocks/>
            </p:cNvSpPr>
            <p:nvPr/>
          </p:nvSpPr>
          <p:spPr bwMode="auto">
            <a:xfrm>
              <a:off x="3569" y="2524"/>
              <a:ext cx="332" cy="298"/>
            </a:xfrm>
            <a:custGeom>
              <a:avLst/>
              <a:gdLst>
                <a:gd name="T0" fmla="*/ 82 w 332"/>
                <a:gd name="T1" fmla="*/ 2 h 298"/>
                <a:gd name="T2" fmla="*/ 164 w 332"/>
                <a:gd name="T3" fmla="*/ 2 h 298"/>
                <a:gd name="T4" fmla="*/ 248 w 332"/>
                <a:gd name="T5" fmla="*/ 0 h 298"/>
                <a:gd name="T6" fmla="*/ 332 w 332"/>
                <a:gd name="T7" fmla="*/ 0 h 298"/>
                <a:gd name="T8" fmla="*/ 332 w 332"/>
                <a:gd name="T9" fmla="*/ 74 h 298"/>
                <a:gd name="T10" fmla="*/ 332 w 332"/>
                <a:gd name="T11" fmla="*/ 148 h 298"/>
                <a:gd name="T12" fmla="*/ 332 w 332"/>
                <a:gd name="T13" fmla="*/ 224 h 298"/>
                <a:gd name="T14" fmla="*/ 332 w 332"/>
                <a:gd name="T15" fmla="*/ 272 h 298"/>
                <a:gd name="T16" fmla="*/ 332 w 332"/>
                <a:gd name="T17" fmla="*/ 296 h 298"/>
                <a:gd name="T18" fmla="*/ 248 w 332"/>
                <a:gd name="T19" fmla="*/ 296 h 298"/>
                <a:gd name="T20" fmla="*/ 166 w 332"/>
                <a:gd name="T21" fmla="*/ 298 h 298"/>
                <a:gd name="T22" fmla="*/ 82 w 332"/>
                <a:gd name="T23" fmla="*/ 298 h 298"/>
                <a:gd name="T24" fmla="*/ 2 w 332"/>
                <a:gd name="T25" fmla="*/ 298 h 298"/>
                <a:gd name="T26" fmla="*/ 2 w 332"/>
                <a:gd name="T27" fmla="*/ 224 h 298"/>
                <a:gd name="T28" fmla="*/ 2 w 332"/>
                <a:gd name="T29" fmla="*/ 150 h 298"/>
                <a:gd name="T30" fmla="*/ 2 w 332"/>
                <a:gd name="T31" fmla="*/ 76 h 298"/>
                <a:gd name="T32" fmla="*/ 0 w 332"/>
                <a:gd name="T33" fmla="*/ 2 h 298"/>
                <a:gd name="T34" fmla="*/ 82 w 332"/>
                <a:gd name="T35" fmla="*/ 2 h 298"/>
                <a:gd name="T36" fmla="*/ 82 w 332"/>
                <a:gd name="T37" fmla="*/ 2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2"/>
                <a:gd name="T58" fmla="*/ 0 h 298"/>
                <a:gd name="T59" fmla="*/ 332 w 332"/>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2" h="298">
                  <a:moveTo>
                    <a:pt x="82" y="2"/>
                  </a:moveTo>
                  <a:lnTo>
                    <a:pt x="164" y="2"/>
                  </a:lnTo>
                  <a:lnTo>
                    <a:pt x="248" y="0"/>
                  </a:lnTo>
                  <a:lnTo>
                    <a:pt x="332" y="0"/>
                  </a:lnTo>
                  <a:lnTo>
                    <a:pt x="332" y="74"/>
                  </a:lnTo>
                  <a:lnTo>
                    <a:pt x="332" y="148"/>
                  </a:lnTo>
                  <a:lnTo>
                    <a:pt x="332" y="224"/>
                  </a:lnTo>
                  <a:lnTo>
                    <a:pt x="332" y="272"/>
                  </a:lnTo>
                  <a:lnTo>
                    <a:pt x="332" y="296"/>
                  </a:lnTo>
                  <a:lnTo>
                    <a:pt x="248" y="296"/>
                  </a:lnTo>
                  <a:lnTo>
                    <a:pt x="166" y="298"/>
                  </a:lnTo>
                  <a:lnTo>
                    <a:pt x="82" y="298"/>
                  </a:lnTo>
                  <a:lnTo>
                    <a:pt x="2" y="298"/>
                  </a:lnTo>
                  <a:lnTo>
                    <a:pt x="2" y="224"/>
                  </a:lnTo>
                  <a:lnTo>
                    <a:pt x="2" y="150"/>
                  </a:lnTo>
                  <a:lnTo>
                    <a:pt x="2" y="76"/>
                  </a:lnTo>
                  <a:lnTo>
                    <a:pt x="0" y="2"/>
                  </a:lnTo>
                  <a:lnTo>
                    <a:pt x="82" y="2"/>
                  </a:lnTo>
                  <a:close/>
                </a:path>
              </a:pathLst>
            </a:custGeom>
            <a:solidFill>
              <a:srgbClr val="FDCDB8"/>
            </a:solidFill>
            <a:ln w="3175" cmpd="sng">
              <a:solidFill>
                <a:srgbClr val="000000"/>
              </a:solidFill>
              <a:round/>
              <a:headEnd/>
              <a:tailEnd/>
            </a:ln>
          </p:spPr>
          <p:txBody>
            <a:bodyPr/>
            <a:lstStyle/>
            <a:p>
              <a:endParaRPr lang="en-US"/>
            </a:p>
          </p:txBody>
        </p:sp>
        <p:sp>
          <p:nvSpPr>
            <p:cNvPr id="118873" name="Freeform 75"/>
            <p:cNvSpPr>
              <a:spLocks/>
            </p:cNvSpPr>
            <p:nvPr/>
          </p:nvSpPr>
          <p:spPr bwMode="auto">
            <a:xfrm>
              <a:off x="2272" y="2524"/>
              <a:ext cx="320" cy="304"/>
            </a:xfrm>
            <a:custGeom>
              <a:avLst/>
              <a:gdLst>
                <a:gd name="T0" fmla="*/ 320 w 320"/>
                <a:gd name="T1" fmla="*/ 0 h 304"/>
                <a:gd name="T2" fmla="*/ 320 w 320"/>
                <a:gd name="T3" fmla="*/ 76 h 304"/>
                <a:gd name="T4" fmla="*/ 320 w 320"/>
                <a:gd name="T5" fmla="*/ 150 h 304"/>
                <a:gd name="T6" fmla="*/ 320 w 320"/>
                <a:gd name="T7" fmla="*/ 226 h 304"/>
                <a:gd name="T8" fmla="*/ 320 w 320"/>
                <a:gd name="T9" fmla="*/ 298 h 304"/>
                <a:gd name="T10" fmla="*/ 242 w 320"/>
                <a:gd name="T11" fmla="*/ 304 h 304"/>
                <a:gd name="T12" fmla="*/ 162 w 320"/>
                <a:gd name="T13" fmla="*/ 304 h 304"/>
                <a:gd name="T14" fmla="*/ 80 w 320"/>
                <a:gd name="T15" fmla="*/ 302 h 304"/>
                <a:gd name="T16" fmla="*/ 0 w 320"/>
                <a:gd name="T17" fmla="*/ 302 h 304"/>
                <a:gd name="T18" fmla="*/ 0 w 320"/>
                <a:gd name="T19" fmla="*/ 228 h 304"/>
                <a:gd name="T20" fmla="*/ 0 w 320"/>
                <a:gd name="T21" fmla="*/ 156 h 304"/>
                <a:gd name="T22" fmla="*/ 0 w 320"/>
                <a:gd name="T23" fmla="*/ 82 h 304"/>
                <a:gd name="T24" fmla="*/ 0 w 320"/>
                <a:gd name="T25" fmla="*/ 6 h 304"/>
                <a:gd name="T26" fmla="*/ 80 w 320"/>
                <a:gd name="T27" fmla="*/ 8 h 304"/>
                <a:gd name="T28" fmla="*/ 160 w 320"/>
                <a:gd name="T29" fmla="*/ 8 h 304"/>
                <a:gd name="T30" fmla="*/ 242 w 320"/>
                <a:gd name="T31" fmla="*/ 8 h 304"/>
                <a:gd name="T32" fmla="*/ 260 w 320"/>
                <a:gd name="T33" fmla="*/ 8 h 304"/>
                <a:gd name="T34" fmla="*/ 320 w 320"/>
                <a:gd name="T35" fmla="*/ 0 h 304"/>
                <a:gd name="T36" fmla="*/ 320 w 320"/>
                <a:gd name="T37" fmla="*/ 0 h 3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0"/>
                <a:gd name="T58" fmla="*/ 0 h 304"/>
                <a:gd name="T59" fmla="*/ 320 w 320"/>
                <a:gd name="T60" fmla="*/ 304 h 3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0" h="304">
                  <a:moveTo>
                    <a:pt x="320" y="0"/>
                  </a:moveTo>
                  <a:lnTo>
                    <a:pt x="320" y="76"/>
                  </a:lnTo>
                  <a:lnTo>
                    <a:pt x="320" y="150"/>
                  </a:lnTo>
                  <a:lnTo>
                    <a:pt x="320" y="226"/>
                  </a:lnTo>
                  <a:lnTo>
                    <a:pt x="320" y="298"/>
                  </a:lnTo>
                  <a:lnTo>
                    <a:pt x="242" y="304"/>
                  </a:lnTo>
                  <a:lnTo>
                    <a:pt x="162" y="304"/>
                  </a:lnTo>
                  <a:lnTo>
                    <a:pt x="80" y="302"/>
                  </a:lnTo>
                  <a:lnTo>
                    <a:pt x="0" y="302"/>
                  </a:lnTo>
                  <a:lnTo>
                    <a:pt x="0" y="228"/>
                  </a:lnTo>
                  <a:lnTo>
                    <a:pt x="0" y="156"/>
                  </a:lnTo>
                  <a:lnTo>
                    <a:pt x="0" y="82"/>
                  </a:lnTo>
                  <a:lnTo>
                    <a:pt x="0" y="6"/>
                  </a:lnTo>
                  <a:lnTo>
                    <a:pt x="80" y="8"/>
                  </a:lnTo>
                  <a:lnTo>
                    <a:pt x="160" y="8"/>
                  </a:lnTo>
                  <a:lnTo>
                    <a:pt x="242" y="8"/>
                  </a:lnTo>
                  <a:lnTo>
                    <a:pt x="260" y="8"/>
                  </a:lnTo>
                  <a:lnTo>
                    <a:pt x="320" y="0"/>
                  </a:lnTo>
                  <a:close/>
                </a:path>
              </a:pathLst>
            </a:custGeom>
            <a:solidFill>
              <a:srgbClr val="FDCDB8"/>
            </a:solidFill>
            <a:ln w="3175" cmpd="sng">
              <a:solidFill>
                <a:srgbClr val="000000"/>
              </a:solidFill>
              <a:round/>
              <a:headEnd/>
              <a:tailEnd/>
            </a:ln>
          </p:spPr>
          <p:txBody>
            <a:bodyPr/>
            <a:lstStyle/>
            <a:p>
              <a:endParaRPr lang="en-US"/>
            </a:p>
          </p:txBody>
        </p:sp>
        <p:sp>
          <p:nvSpPr>
            <p:cNvPr id="118874" name="Freeform 76"/>
            <p:cNvSpPr>
              <a:spLocks/>
            </p:cNvSpPr>
            <p:nvPr/>
          </p:nvSpPr>
          <p:spPr bwMode="auto">
            <a:xfrm>
              <a:off x="3243" y="2526"/>
              <a:ext cx="328" cy="298"/>
            </a:xfrm>
            <a:custGeom>
              <a:avLst/>
              <a:gdLst>
                <a:gd name="T0" fmla="*/ 84 w 328"/>
                <a:gd name="T1" fmla="*/ 0 h 298"/>
                <a:gd name="T2" fmla="*/ 164 w 328"/>
                <a:gd name="T3" fmla="*/ 0 h 298"/>
                <a:gd name="T4" fmla="*/ 244 w 328"/>
                <a:gd name="T5" fmla="*/ 0 h 298"/>
                <a:gd name="T6" fmla="*/ 326 w 328"/>
                <a:gd name="T7" fmla="*/ 0 h 298"/>
                <a:gd name="T8" fmla="*/ 328 w 328"/>
                <a:gd name="T9" fmla="*/ 74 h 298"/>
                <a:gd name="T10" fmla="*/ 328 w 328"/>
                <a:gd name="T11" fmla="*/ 148 h 298"/>
                <a:gd name="T12" fmla="*/ 328 w 328"/>
                <a:gd name="T13" fmla="*/ 222 h 298"/>
                <a:gd name="T14" fmla="*/ 328 w 328"/>
                <a:gd name="T15" fmla="*/ 296 h 298"/>
                <a:gd name="T16" fmla="*/ 246 w 328"/>
                <a:gd name="T17" fmla="*/ 296 h 298"/>
                <a:gd name="T18" fmla="*/ 162 w 328"/>
                <a:gd name="T19" fmla="*/ 298 h 298"/>
                <a:gd name="T20" fmla="*/ 82 w 328"/>
                <a:gd name="T21" fmla="*/ 298 h 298"/>
                <a:gd name="T22" fmla="*/ 2 w 328"/>
                <a:gd name="T23" fmla="*/ 298 h 298"/>
                <a:gd name="T24" fmla="*/ 2 w 328"/>
                <a:gd name="T25" fmla="*/ 224 h 298"/>
                <a:gd name="T26" fmla="*/ 2 w 328"/>
                <a:gd name="T27" fmla="*/ 150 h 298"/>
                <a:gd name="T28" fmla="*/ 2 w 328"/>
                <a:gd name="T29" fmla="*/ 76 h 298"/>
                <a:gd name="T30" fmla="*/ 0 w 328"/>
                <a:gd name="T31" fmla="*/ 0 h 298"/>
                <a:gd name="T32" fmla="*/ 84 w 328"/>
                <a:gd name="T33" fmla="*/ 0 h 298"/>
                <a:gd name="T34" fmla="*/ 84 w 328"/>
                <a:gd name="T35" fmla="*/ 0 h 2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8"/>
                <a:gd name="T55" fmla="*/ 0 h 298"/>
                <a:gd name="T56" fmla="*/ 328 w 328"/>
                <a:gd name="T57" fmla="*/ 298 h 2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8" h="298">
                  <a:moveTo>
                    <a:pt x="84" y="0"/>
                  </a:moveTo>
                  <a:lnTo>
                    <a:pt x="164" y="0"/>
                  </a:lnTo>
                  <a:lnTo>
                    <a:pt x="244" y="0"/>
                  </a:lnTo>
                  <a:lnTo>
                    <a:pt x="326" y="0"/>
                  </a:lnTo>
                  <a:lnTo>
                    <a:pt x="328" y="74"/>
                  </a:lnTo>
                  <a:lnTo>
                    <a:pt x="328" y="148"/>
                  </a:lnTo>
                  <a:lnTo>
                    <a:pt x="328" y="222"/>
                  </a:lnTo>
                  <a:lnTo>
                    <a:pt x="328" y="296"/>
                  </a:lnTo>
                  <a:lnTo>
                    <a:pt x="246" y="296"/>
                  </a:lnTo>
                  <a:lnTo>
                    <a:pt x="162" y="298"/>
                  </a:lnTo>
                  <a:lnTo>
                    <a:pt x="82" y="298"/>
                  </a:lnTo>
                  <a:lnTo>
                    <a:pt x="2" y="298"/>
                  </a:lnTo>
                  <a:lnTo>
                    <a:pt x="2" y="224"/>
                  </a:lnTo>
                  <a:lnTo>
                    <a:pt x="2" y="150"/>
                  </a:lnTo>
                  <a:lnTo>
                    <a:pt x="2" y="76"/>
                  </a:lnTo>
                  <a:lnTo>
                    <a:pt x="0" y="0"/>
                  </a:lnTo>
                  <a:lnTo>
                    <a:pt x="84" y="0"/>
                  </a:lnTo>
                  <a:close/>
                </a:path>
              </a:pathLst>
            </a:custGeom>
            <a:solidFill>
              <a:srgbClr val="CCEBC5"/>
            </a:solidFill>
            <a:ln w="3175" cmpd="sng">
              <a:solidFill>
                <a:srgbClr val="000000"/>
              </a:solidFill>
              <a:round/>
              <a:headEnd/>
              <a:tailEnd/>
            </a:ln>
          </p:spPr>
          <p:txBody>
            <a:bodyPr/>
            <a:lstStyle/>
            <a:p>
              <a:endParaRPr lang="en-US"/>
            </a:p>
          </p:txBody>
        </p:sp>
        <p:sp>
          <p:nvSpPr>
            <p:cNvPr id="118875" name="Freeform 77"/>
            <p:cNvSpPr>
              <a:spLocks/>
            </p:cNvSpPr>
            <p:nvPr/>
          </p:nvSpPr>
          <p:spPr bwMode="auto">
            <a:xfrm>
              <a:off x="2919" y="2526"/>
              <a:ext cx="326" cy="298"/>
            </a:xfrm>
            <a:custGeom>
              <a:avLst/>
              <a:gdLst>
                <a:gd name="T0" fmla="*/ 0 w 326"/>
                <a:gd name="T1" fmla="*/ 2 h 298"/>
                <a:gd name="T2" fmla="*/ 80 w 326"/>
                <a:gd name="T3" fmla="*/ 0 h 298"/>
                <a:gd name="T4" fmla="*/ 160 w 326"/>
                <a:gd name="T5" fmla="*/ 0 h 298"/>
                <a:gd name="T6" fmla="*/ 242 w 326"/>
                <a:gd name="T7" fmla="*/ 0 h 298"/>
                <a:gd name="T8" fmla="*/ 324 w 326"/>
                <a:gd name="T9" fmla="*/ 0 h 298"/>
                <a:gd name="T10" fmla="*/ 326 w 326"/>
                <a:gd name="T11" fmla="*/ 76 h 298"/>
                <a:gd name="T12" fmla="*/ 326 w 326"/>
                <a:gd name="T13" fmla="*/ 150 h 298"/>
                <a:gd name="T14" fmla="*/ 326 w 326"/>
                <a:gd name="T15" fmla="*/ 224 h 298"/>
                <a:gd name="T16" fmla="*/ 326 w 326"/>
                <a:gd name="T17" fmla="*/ 298 h 298"/>
                <a:gd name="T18" fmla="*/ 242 w 326"/>
                <a:gd name="T19" fmla="*/ 298 h 298"/>
                <a:gd name="T20" fmla="*/ 164 w 326"/>
                <a:gd name="T21" fmla="*/ 298 h 298"/>
                <a:gd name="T22" fmla="*/ 82 w 326"/>
                <a:gd name="T23" fmla="*/ 298 h 298"/>
                <a:gd name="T24" fmla="*/ 0 w 326"/>
                <a:gd name="T25" fmla="*/ 298 h 298"/>
                <a:gd name="T26" fmla="*/ 0 w 326"/>
                <a:gd name="T27" fmla="*/ 224 h 298"/>
                <a:gd name="T28" fmla="*/ 0 w 326"/>
                <a:gd name="T29" fmla="*/ 150 h 298"/>
                <a:gd name="T30" fmla="*/ 0 w 326"/>
                <a:gd name="T31" fmla="*/ 76 h 298"/>
                <a:gd name="T32" fmla="*/ 0 w 326"/>
                <a:gd name="T33" fmla="*/ 16 h 298"/>
                <a:gd name="T34" fmla="*/ 0 w 326"/>
                <a:gd name="T35" fmla="*/ 2 h 298"/>
                <a:gd name="T36" fmla="*/ 0 w 326"/>
                <a:gd name="T37" fmla="*/ 2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6"/>
                <a:gd name="T58" fmla="*/ 0 h 298"/>
                <a:gd name="T59" fmla="*/ 326 w 326"/>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6" h="298">
                  <a:moveTo>
                    <a:pt x="0" y="2"/>
                  </a:moveTo>
                  <a:lnTo>
                    <a:pt x="80" y="0"/>
                  </a:lnTo>
                  <a:lnTo>
                    <a:pt x="160" y="0"/>
                  </a:lnTo>
                  <a:lnTo>
                    <a:pt x="242" y="0"/>
                  </a:lnTo>
                  <a:lnTo>
                    <a:pt x="324" y="0"/>
                  </a:lnTo>
                  <a:lnTo>
                    <a:pt x="326" y="76"/>
                  </a:lnTo>
                  <a:lnTo>
                    <a:pt x="326" y="150"/>
                  </a:lnTo>
                  <a:lnTo>
                    <a:pt x="326" y="224"/>
                  </a:lnTo>
                  <a:lnTo>
                    <a:pt x="326" y="298"/>
                  </a:lnTo>
                  <a:lnTo>
                    <a:pt x="242" y="298"/>
                  </a:lnTo>
                  <a:lnTo>
                    <a:pt x="164" y="298"/>
                  </a:lnTo>
                  <a:lnTo>
                    <a:pt x="82" y="298"/>
                  </a:lnTo>
                  <a:lnTo>
                    <a:pt x="0" y="298"/>
                  </a:lnTo>
                  <a:lnTo>
                    <a:pt x="0" y="224"/>
                  </a:lnTo>
                  <a:lnTo>
                    <a:pt x="0" y="150"/>
                  </a:lnTo>
                  <a:lnTo>
                    <a:pt x="0" y="76"/>
                  </a:lnTo>
                  <a:lnTo>
                    <a:pt x="0" y="16"/>
                  </a:lnTo>
                  <a:lnTo>
                    <a:pt x="0" y="2"/>
                  </a:lnTo>
                  <a:close/>
                </a:path>
              </a:pathLst>
            </a:custGeom>
            <a:solidFill>
              <a:srgbClr val="FDCDB8"/>
            </a:solidFill>
            <a:ln w="3175" cmpd="sng">
              <a:solidFill>
                <a:srgbClr val="000000"/>
              </a:solidFill>
              <a:round/>
              <a:headEnd/>
              <a:tailEnd/>
            </a:ln>
          </p:spPr>
          <p:txBody>
            <a:bodyPr/>
            <a:lstStyle/>
            <a:p>
              <a:endParaRPr lang="en-US"/>
            </a:p>
          </p:txBody>
        </p:sp>
        <p:sp>
          <p:nvSpPr>
            <p:cNvPr id="118876" name="Freeform 78"/>
            <p:cNvSpPr>
              <a:spLocks/>
            </p:cNvSpPr>
            <p:nvPr/>
          </p:nvSpPr>
          <p:spPr bwMode="auto">
            <a:xfrm>
              <a:off x="1012" y="2528"/>
              <a:ext cx="612" cy="296"/>
            </a:xfrm>
            <a:custGeom>
              <a:avLst/>
              <a:gdLst>
                <a:gd name="T0" fmla="*/ 530 w 612"/>
                <a:gd name="T1" fmla="*/ 2 h 296"/>
                <a:gd name="T2" fmla="*/ 612 w 612"/>
                <a:gd name="T3" fmla="*/ 150 h 296"/>
                <a:gd name="T4" fmla="*/ 530 w 612"/>
                <a:gd name="T5" fmla="*/ 296 h 296"/>
                <a:gd name="T6" fmla="*/ 288 w 612"/>
                <a:gd name="T7" fmla="*/ 296 h 296"/>
                <a:gd name="T8" fmla="*/ 98 w 612"/>
                <a:gd name="T9" fmla="*/ 296 h 296"/>
                <a:gd name="T10" fmla="*/ 102 w 612"/>
                <a:gd name="T11" fmla="*/ 290 h 296"/>
                <a:gd name="T12" fmla="*/ 106 w 612"/>
                <a:gd name="T13" fmla="*/ 288 h 296"/>
                <a:gd name="T14" fmla="*/ 116 w 612"/>
                <a:gd name="T15" fmla="*/ 292 h 296"/>
                <a:gd name="T16" fmla="*/ 124 w 612"/>
                <a:gd name="T17" fmla="*/ 288 h 296"/>
                <a:gd name="T18" fmla="*/ 124 w 612"/>
                <a:gd name="T19" fmla="*/ 280 h 296"/>
                <a:gd name="T20" fmla="*/ 112 w 612"/>
                <a:gd name="T21" fmla="*/ 272 h 296"/>
                <a:gd name="T22" fmla="*/ 100 w 612"/>
                <a:gd name="T23" fmla="*/ 272 h 296"/>
                <a:gd name="T24" fmla="*/ 86 w 612"/>
                <a:gd name="T25" fmla="*/ 274 h 296"/>
                <a:gd name="T26" fmla="*/ 72 w 612"/>
                <a:gd name="T27" fmla="*/ 272 h 296"/>
                <a:gd name="T28" fmla="*/ 66 w 612"/>
                <a:gd name="T29" fmla="*/ 266 h 296"/>
                <a:gd name="T30" fmla="*/ 64 w 612"/>
                <a:gd name="T31" fmla="*/ 256 h 296"/>
                <a:gd name="T32" fmla="*/ 74 w 612"/>
                <a:gd name="T33" fmla="*/ 242 h 296"/>
                <a:gd name="T34" fmla="*/ 76 w 612"/>
                <a:gd name="T35" fmla="*/ 230 h 296"/>
                <a:gd name="T36" fmla="*/ 72 w 612"/>
                <a:gd name="T37" fmla="*/ 218 h 296"/>
                <a:gd name="T38" fmla="*/ 68 w 612"/>
                <a:gd name="T39" fmla="*/ 210 h 296"/>
                <a:gd name="T40" fmla="*/ 62 w 612"/>
                <a:gd name="T41" fmla="*/ 188 h 296"/>
                <a:gd name="T42" fmla="*/ 70 w 612"/>
                <a:gd name="T43" fmla="*/ 174 h 296"/>
                <a:gd name="T44" fmla="*/ 82 w 612"/>
                <a:gd name="T45" fmla="*/ 178 h 296"/>
                <a:gd name="T46" fmla="*/ 76 w 612"/>
                <a:gd name="T47" fmla="*/ 192 h 296"/>
                <a:gd name="T48" fmla="*/ 80 w 612"/>
                <a:gd name="T49" fmla="*/ 198 h 296"/>
                <a:gd name="T50" fmla="*/ 102 w 612"/>
                <a:gd name="T51" fmla="*/ 186 h 296"/>
                <a:gd name="T52" fmla="*/ 102 w 612"/>
                <a:gd name="T53" fmla="*/ 168 h 296"/>
                <a:gd name="T54" fmla="*/ 94 w 612"/>
                <a:gd name="T55" fmla="*/ 160 h 296"/>
                <a:gd name="T56" fmla="*/ 84 w 612"/>
                <a:gd name="T57" fmla="*/ 158 h 296"/>
                <a:gd name="T58" fmla="*/ 72 w 612"/>
                <a:gd name="T59" fmla="*/ 158 h 296"/>
                <a:gd name="T60" fmla="*/ 52 w 612"/>
                <a:gd name="T61" fmla="*/ 148 h 296"/>
                <a:gd name="T62" fmla="*/ 46 w 612"/>
                <a:gd name="T63" fmla="*/ 142 h 296"/>
                <a:gd name="T64" fmla="*/ 46 w 612"/>
                <a:gd name="T65" fmla="*/ 134 h 296"/>
                <a:gd name="T66" fmla="*/ 54 w 612"/>
                <a:gd name="T67" fmla="*/ 128 h 296"/>
                <a:gd name="T68" fmla="*/ 62 w 612"/>
                <a:gd name="T69" fmla="*/ 122 h 296"/>
                <a:gd name="T70" fmla="*/ 66 w 612"/>
                <a:gd name="T71" fmla="*/ 112 h 296"/>
                <a:gd name="T72" fmla="*/ 58 w 612"/>
                <a:gd name="T73" fmla="*/ 102 h 296"/>
                <a:gd name="T74" fmla="*/ 58 w 612"/>
                <a:gd name="T75" fmla="*/ 94 h 296"/>
                <a:gd name="T76" fmla="*/ 64 w 612"/>
                <a:gd name="T77" fmla="*/ 84 h 296"/>
                <a:gd name="T78" fmla="*/ 62 w 612"/>
                <a:gd name="T79" fmla="*/ 72 h 296"/>
                <a:gd name="T80" fmla="*/ 64 w 612"/>
                <a:gd name="T81" fmla="*/ 62 h 296"/>
                <a:gd name="T82" fmla="*/ 70 w 612"/>
                <a:gd name="T83" fmla="*/ 56 h 296"/>
                <a:gd name="T84" fmla="*/ 70 w 612"/>
                <a:gd name="T85" fmla="*/ 46 h 296"/>
                <a:gd name="T86" fmla="*/ 64 w 612"/>
                <a:gd name="T87" fmla="*/ 36 h 296"/>
                <a:gd name="T88" fmla="*/ 52 w 612"/>
                <a:gd name="T89" fmla="*/ 36 h 296"/>
                <a:gd name="T90" fmla="*/ 44 w 612"/>
                <a:gd name="T91" fmla="*/ 38 h 296"/>
                <a:gd name="T92" fmla="*/ 32 w 612"/>
                <a:gd name="T93" fmla="*/ 34 h 296"/>
                <a:gd name="T94" fmla="*/ 22 w 612"/>
                <a:gd name="T95" fmla="*/ 30 h 296"/>
                <a:gd name="T96" fmla="*/ 8 w 612"/>
                <a:gd name="T97" fmla="*/ 26 h 296"/>
                <a:gd name="T98" fmla="*/ 2 w 612"/>
                <a:gd name="T99" fmla="*/ 20 h 296"/>
                <a:gd name="T100" fmla="*/ 2 w 612"/>
                <a:gd name="T101" fmla="*/ 12 h 296"/>
                <a:gd name="T102" fmla="*/ 10 w 612"/>
                <a:gd name="T103" fmla="*/ 6 h 296"/>
                <a:gd name="T104" fmla="*/ 18 w 612"/>
                <a:gd name="T105" fmla="*/ 0 h 296"/>
                <a:gd name="T106" fmla="*/ 124 w 612"/>
                <a:gd name="T107" fmla="*/ 0 h 296"/>
                <a:gd name="T108" fmla="*/ 368 w 612"/>
                <a:gd name="T109" fmla="*/ 2 h 2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2"/>
                <a:gd name="T166" fmla="*/ 0 h 296"/>
                <a:gd name="T167" fmla="*/ 612 w 612"/>
                <a:gd name="T168" fmla="*/ 296 h 29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2" h="296">
                  <a:moveTo>
                    <a:pt x="370" y="2"/>
                  </a:moveTo>
                  <a:lnTo>
                    <a:pt x="448" y="2"/>
                  </a:lnTo>
                  <a:lnTo>
                    <a:pt x="530" y="2"/>
                  </a:lnTo>
                  <a:lnTo>
                    <a:pt x="612" y="2"/>
                  </a:lnTo>
                  <a:lnTo>
                    <a:pt x="612" y="76"/>
                  </a:lnTo>
                  <a:lnTo>
                    <a:pt x="612" y="150"/>
                  </a:lnTo>
                  <a:lnTo>
                    <a:pt x="612" y="224"/>
                  </a:lnTo>
                  <a:lnTo>
                    <a:pt x="610" y="296"/>
                  </a:lnTo>
                  <a:lnTo>
                    <a:pt x="530" y="296"/>
                  </a:lnTo>
                  <a:lnTo>
                    <a:pt x="450" y="296"/>
                  </a:lnTo>
                  <a:lnTo>
                    <a:pt x="366" y="296"/>
                  </a:lnTo>
                  <a:lnTo>
                    <a:pt x="288" y="296"/>
                  </a:lnTo>
                  <a:lnTo>
                    <a:pt x="206" y="296"/>
                  </a:lnTo>
                  <a:lnTo>
                    <a:pt x="124" y="296"/>
                  </a:lnTo>
                  <a:lnTo>
                    <a:pt x="98" y="296"/>
                  </a:lnTo>
                  <a:lnTo>
                    <a:pt x="98" y="294"/>
                  </a:lnTo>
                  <a:lnTo>
                    <a:pt x="100" y="292"/>
                  </a:lnTo>
                  <a:lnTo>
                    <a:pt x="102" y="290"/>
                  </a:lnTo>
                  <a:lnTo>
                    <a:pt x="104" y="288"/>
                  </a:lnTo>
                  <a:lnTo>
                    <a:pt x="106" y="288"/>
                  </a:lnTo>
                  <a:lnTo>
                    <a:pt x="110" y="290"/>
                  </a:lnTo>
                  <a:lnTo>
                    <a:pt x="112" y="290"/>
                  </a:lnTo>
                  <a:lnTo>
                    <a:pt x="116" y="292"/>
                  </a:lnTo>
                  <a:lnTo>
                    <a:pt x="118" y="292"/>
                  </a:lnTo>
                  <a:lnTo>
                    <a:pt x="122" y="290"/>
                  </a:lnTo>
                  <a:lnTo>
                    <a:pt x="124" y="288"/>
                  </a:lnTo>
                  <a:lnTo>
                    <a:pt x="126" y="286"/>
                  </a:lnTo>
                  <a:lnTo>
                    <a:pt x="126" y="282"/>
                  </a:lnTo>
                  <a:lnTo>
                    <a:pt x="124" y="280"/>
                  </a:lnTo>
                  <a:lnTo>
                    <a:pt x="122" y="278"/>
                  </a:lnTo>
                  <a:lnTo>
                    <a:pt x="118" y="274"/>
                  </a:lnTo>
                  <a:lnTo>
                    <a:pt x="112" y="272"/>
                  </a:lnTo>
                  <a:lnTo>
                    <a:pt x="108" y="272"/>
                  </a:lnTo>
                  <a:lnTo>
                    <a:pt x="100" y="272"/>
                  </a:lnTo>
                  <a:lnTo>
                    <a:pt x="96" y="272"/>
                  </a:lnTo>
                  <a:lnTo>
                    <a:pt x="92" y="272"/>
                  </a:lnTo>
                  <a:lnTo>
                    <a:pt x="86" y="274"/>
                  </a:lnTo>
                  <a:lnTo>
                    <a:pt x="80" y="274"/>
                  </a:lnTo>
                  <a:lnTo>
                    <a:pt x="76" y="274"/>
                  </a:lnTo>
                  <a:lnTo>
                    <a:pt x="72" y="272"/>
                  </a:lnTo>
                  <a:lnTo>
                    <a:pt x="68" y="270"/>
                  </a:lnTo>
                  <a:lnTo>
                    <a:pt x="66" y="266"/>
                  </a:lnTo>
                  <a:lnTo>
                    <a:pt x="64" y="264"/>
                  </a:lnTo>
                  <a:lnTo>
                    <a:pt x="64" y="258"/>
                  </a:lnTo>
                  <a:lnTo>
                    <a:pt x="64" y="256"/>
                  </a:lnTo>
                  <a:lnTo>
                    <a:pt x="66" y="252"/>
                  </a:lnTo>
                  <a:lnTo>
                    <a:pt x="70" y="248"/>
                  </a:lnTo>
                  <a:lnTo>
                    <a:pt x="74" y="242"/>
                  </a:lnTo>
                  <a:lnTo>
                    <a:pt x="76" y="238"/>
                  </a:lnTo>
                  <a:lnTo>
                    <a:pt x="76" y="234"/>
                  </a:lnTo>
                  <a:lnTo>
                    <a:pt x="76" y="230"/>
                  </a:lnTo>
                  <a:lnTo>
                    <a:pt x="76" y="226"/>
                  </a:lnTo>
                  <a:lnTo>
                    <a:pt x="74" y="222"/>
                  </a:lnTo>
                  <a:lnTo>
                    <a:pt x="72" y="218"/>
                  </a:lnTo>
                  <a:lnTo>
                    <a:pt x="70" y="216"/>
                  </a:lnTo>
                  <a:lnTo>
                    <a:pt x="68" y="214"/>
                  </a:lnTo>
                  <a:lnTo>
                    <a:pt x="68" y="210"/>
                  </a:lnTo>
                  <a:lnTo>
                    <a:pt x="68" y="208"/>
                  </a:lnTo>
                  <a:lnTo>
                    <a:pt x="64" y="198"/>
                  </a:lnTo>
                  <a:lnTo>
                    <a:pt x="62" y="188"/>
                  </a:lnTo>
                  <a:lnTo>
                    <a:pt x="62" y="180"/>
                  </a:lnTo>
                  <a:lnTo>
                    <a:pt x="64" y="176"/>
                  </a:lnTo>
                  <a:lnTo>
                    <a:pt x="70" y="174"/>
                  </a:lnTo>
                  <a:lnTo>
                    <a:pt x="76" y="174"/>
                  </a:lnTo>
                  <a:lnTo>
                    <a:pt x="80" y="176"/>
                  </a:lnTo>
                  <a:lnTo>
                    <a:pt x="82" y="178"/>
                  </a:lnTo>
                  <a:lnTo>
                    <a:pt x="80" y="182"/>
                  </a:lnTo>
                  <a:lnTo>
                    <a:pt x="78" y="186"/>
                  </a:lnTo>
                  <a:lnTo>
                    <a:pt x="76" y="192"/>
                  </a:lnTo>
                  <a:lnTo>
                    <a:pt x="76" y="198"/>
                  </a:lnTo>
                  <a:lnTo>
                    <a:pt x="78" y="198"/>
                  </a:lnTo>
                  <a:lnTo>
                    <a:pt x="80" y="198"/>
                  </a:lnTo>
                  <a:lnTo>
                    <a:pt x="94" y="192"/>
                  </a:lnTo>
                  <a:lnTo>
                    <a:pt x="98" y="190"/>
                  </a:lnTo>
                  <a:lnTo>
                    <a:pt x="102" y="186"/>
                  </a:lnTo>
                  <a:lnTo>
                    <a:pt x="102" y="180"/>
                  </a:lnTo>
                  <a:lnTo>
                    <a:pt x="102" y="172"/>
                  </a:lnTo>
                  <a:lnTo>
                    <a:pt x="102" y="168"/>
                  </a:lnTo>
                  <a:lnTo>
                    <a:pt x="100" y="166"/>
                  </a:lnTo>
                  <a:lnTo>
                    <a:pt x="96" y="162"/>
                  </a:lnTo>
                  <a:lnTo>
                    <a:pt x="94" y="160"/>
                  </a:lnTo>
                  <a:lnTo>
                    <a:pt x="92" y="160"/>
                  </a:lnTo>
                  <a:lnTo>
                    <a:pt x="88" y="158"/>
                  </a:lnTo>
                  <a:lnTo>
                    <a:pt x="84" y="158"/>
                  </a:lnTo>
                  <a:lnTo>
                    <a:pt x="80" y="158"/>
                  </a:lnTo>
                  <a:lnTo>
                    <a:pt x="76" y="158"/>
                  </a:lnTo>
                  <a:lnTo>
                    <a:pt x="72" y="158"/>
                  </a:lnTo>
                  <a:lnTo>
                    <a:pt x="64" y="156"/>
                  </a:lnTo>
                  <a:lnTo>
                    <a:pt x="58" y="152"/>
                  </a:lnTo>
                  <a:lnTo>
                    <a:pt x="52" y="148"/>
                  </a:lnTo>
                  <a:lnTo>
                    <a:pt x="52" y="146"/>
                  </a:lnTo>
                  <a:lnTo>
                    <a:pt x="48" y="144"/>
                  </a:lnTo>
                  <a:lnTo>
                    <a:pt x="46" y="142"/>
                  </a:lnTo>
                  <a:lnTo>
                    <a:pt x="44" y="138"/>
                  </a:lnTo>
                  <a:lnTo>
                    <a:pt x="44" y="136"/>
                  </a:lnTo>
                  <a:lnTo>
                    <a:pt x="46" y="134"/>
                  </a:lnTo>
                  <a:lnTo>
                    <a:pt x="46" y="132"/>
                  </a:lnTo>
                  <a:lnTo>
                    <a:pt x="50" y="130"/>
                  </a:lnTo>
                  <a:lnTo>
                    <a:pt x="54" y="128"/>
                  </a:lnTo>
                  <a:lnTo>
                    <a:pt x="56" y="126"/>
                  </a:lnTo>
                  <a:lnTo>
                    <a:pt x="60" y="124"/>
                  </a:lnTo>
                  <a:lnTo>
                    <a:pt x="62" y="122"/>
                  </a:lnTo>
                  <a:lnTo>
                    <a:pt x="64" y="120"/>
                  </a:lnTo>
                  <a:lnTo>
                    <a:pt x="64" y="116"/>
                  </a:lnTo>
                  <a:lnTo>
                    <a:pt x="66" y="112"/>
                  </a:lnTo>
                  <a:lnTo>
                    <a:pt x="64" y="110"/>
                  </a:lnTo>
                  <a:lnTo>
                    <a:pt x="62" y="106"/>
                  </a:lnTo>
                  <a:lnTo>
                    <a:pt x="58" y="102"/>
                  </a:lnTo>
                  <a:lnTo>
                    <a:pt x="58" y="98"/>
                  </a:lnTo>
                  <a:lnTo>
                    <a:pt x="58" y="96"/>
                  </a:lnTo>
                  <a:lnTo>
                    <a:pt x="58" y="94"/>
                  </a:lnTo>
                  <a:lnTo>
                    <a:pt x="60" y="90"/>
                  </a:lnTo>
                  <a:lnTo>
                    <a:pt x="62" y="88"/>
                  </a:lnTo>
                  <a:lnTo>
                    <a:pt x="64" y="84"/>
                  </a:lnTo>
                  <a:lnTo>
                    <a:pt x="64" y="82"/>
                  </a:lnTo>
                  <a:lnTo>
                    <a:pt x="62" y="78"/>
                  </a:lnTo>
                  <a:lnTo>
                    <a:pt x="62" y="72"/>
                  </a:lnTo>
                  <a:lnTo>
                    <a:pt x="60" y="70"/>
                  </a:lnTo>
                  <a:lnTo>
                    <a:pt x="62" y="66"/>
                  </a:lnTo>
                  <a:lnTo>
                    <a:pt x="64" y="62"/>
                  </a:lnTo>
                  <a:lnTo>
                    <a:pt x="66" y="60"/>
                  </a:lnTo>
                  <a:lnTo>
                    <a:pt x="68" y="56"/>
                  </a:lnTo>
                  <a:lnTo>
                    <a:pt x="70" y="56"/>
                  </a:lnTo>
                  <a:lnTo>
                    <a:pt x="72" y="52"/>
                  </a:lnTo>
                  <a:lnTo>
                    <a:pt x="72" y="50"/>
                  </a:lnTo>
                  <a:lnTo>
                    <a:pt x="70" y="46"/>
                  </a:lnTo>
                  <a:lnTo>
                    <a:pt x="68" y="42"/>
                  </a:lnTo>
                  <a:lnTo>
                    <a:pt x="66" y="38"/>
                  </a:lnTo>
                  <a:lnTo>
                    <a:pt x="64" y="36"/>
                  </a:lnTo>
                  <a:lnTo>
                    <a:pt x="60" y="36"/>
                  </a:lnTo>
                  <a:lnTo>
                    <a:pt x="58" y="36"/>
                  </a:lnTo>
                  <a:lnTo>
                    <a:pt x="52" y="36"/>
                  </a:lnTo>
                  <a:lnTo>
                    <a:pt x="50" y="36"/>
                  </a:lnTo>
                  <a:lnTo>
                    <a:pt x="46" y="36"/>
                  </a:lnTo>
                  <a:lnTo>
                    <a:pt x="44" y="38"/>
                  </a:lnTo>
                  <a:lnTo>
                    <a:pt x="38" y="38"/>
                  </a:lnTo>
                  <a:lnTo>
                    <a:pt x="34" y="36"/>
                  </a:lnTo>
                  <a:lnTo>
                    <a:pt x="32" y="34"/>
                  </a:lnTo>
                  <a:lnTo>
                    <a:pt x="28" y="32"/>
                  </a:lnTo>
                  <a:lnTo>
                    <a:pt x="26" y="30"/>
                  </a:lnTo>
                  <a:lnTo>
                    <a:pt x="22" y="30"/>
                  </a:lnTo>
                  <a:lnTo>
                    <a:pt x="18" y="28"/>
                  </a:lnTo>
                  <a:lnTo>
                    <a:pt x="12" y="28"/>
                  </a:lnTo>
                  <a:lnTo>
                    <a:pt x="8" y="26"/>
                  </a:lnTo>
                  <a:lnTo>
                    <a:pt x="4" y="24"/>
                  </a:lnTo>
                  <a:lnTo>
                    <a:pt x="2" y="22"/>
                  </a:lnTo>
                  <a:lnTo>
                    <a:pt x="2" y="20"/>
                  </a:lnTo>
                  <a:lnTo>
                    <a:pt x="0" y="16"/>
                  </a:lnTo>
                  <a:lnTo>
                    <a:pt x="0" y="14"/>
                  </a:lnTo>
                  <a:lnTo>
                    <a:pt x="2" y="12"/>
                  </a:lnTo>
                  <a:lnTo>
                    <a:pt x="4" y="10"/>
                  </a:lnTo>
                  <a:lnTo>
                    <a:pt x="6" y="8"/>
                  </a:lnTo>
                  <a:lnTo>
                    <a:pt x="10" y="6"/>
                  </a:lnTo>
                  <a:lnTo>
                    <a:pt x="12" y="4"/>
                  </a:lnTo>
                  <a:lnTo>
                    <a:pt x="16" y="2"/>
                  </a:lnTo>
                  <a:lnTo>
                    <a:pt x="18" y="0"/>
                  </a:lnTo>
                  <a:lnTo>
                    <a:pt x="24" y="0"/>
                  </a:lnTo>
                  <a:lnTo>
                    <a:pt x="42" y="0"/>
                  </a:lnTo>
                  <a:lnTo>
                    <a:pt x="124" y="0"/>
                  </a:lnTo>
                  <a:lnTo>
                    <a:pt x="206" y="0"/>
                  </a:lnTo>
                  <a:lnTo>
                    <a:pt x="286" y="2"/>
                  </a:lnTo>
                  <a:lnTo>
                    <a:pt x="368" y="2"/>
                  </a:lnTo>
                  <a:lnTo>
                    <a:pt x="370" y="2"/>
                  </a:lnTo>
                  <a:close/>
                </a:path>
              </a:pathLst>
            </a:custGeom>
            <a:solidFill>
              <a:srgbClr val="CCEBC5"/>
            </a:solidFill>
            <a:ln w="3175" cmpd="sng">
              <a:solidFill>
                <a:srgbClr val="000000"/>
              </a:solidFill>
              <a:round/>
              <a:headEnd/>
              <a:tailEnd/>
            </a:ln>
          </p:spPr>
          <p:txBody>
            <a:bodyPr/>
            <a:lstStyle/>
            <a:p>
              <a:endParaRPr lang="en-US"/>
            </a:p>
          </p:txBody>
        </p:sp>
        <p:sp>
          <p:nvSpPr>
            <p:cNvPr id="118877" name="Freeform 79"/>
            <p:cNvSpPr>
              <a:spLocks/>
            </p:cNvSpPr>
            <p:nvPr/>
          </p:nvSpPr>
          <p:spPr bwMode="auto">
            <a:xfrm>
              <a:off x="1622" y="2530"/>
              <a:ext cx="324" cy="296"/>
            </a:xfrm>
            <a:custGeom>
              <a:avLst/>
              <a:gdLst>
                <a:gd name="T0" fmla="*/ 2 w 324"/>
                <a:gd name="T1" fmla="*/ 0 h 296"/>
                <a:gd name="T2" fmla="*/ 82 w 324"/>
                <a:gd name="T3" fmla="*/ 0 h 296"/>
                <a:gd name="T4" fmla="*/ 162 w 324"/>
                <a:gd name="T5" fmla="*/ 0 h 296"/>
                <a:gd name="T6" fmla="*/ 240 w 324"/>
                <a:gd name="T7" fmla="*/ 0 h 296"/>
                <a:gd name="T8" fmla="*/ 324 w 324"/>
                <a:gd name="T9" fmla="*/ 0 h 296"/>
                <a:gd name="T10" fmla="*/ 324 w 324"/>
                <a:gd name="T11" fmla="*/ 74 h 296"/>
                <a:gd name="T12" fmla="*/ 324 w 324"/>
                <a:gd name="T13" fmla="*/ 148 h 296"/>
                <a:gd name="T14" fmla="*/ 324 w 324"/>
                <a:gd name="T15" fmla="*/ 222 h 296"/>
                <a:gd name="T16" fmla="*/ 324 w 324"/>
                <a:gd name="T17" fmla="*/ 296 h 296"/>
                <a:gd name="T18" fmla="*/ 242 w 324"/>
                <a:gd name="T19" fmla="*/ 296 h 296"/>
                <a:gd name="T20" fmla="*/ 162 w 324"/>
                <a:gd name="T21" fmla="*/ 296 h 296"/>
                <a:gd name="T22" fmla="*/ 80 w 324"/>
                <a:gd name="T23" fmla="*/ 294 h 296"/>
                <a:gd name="T24" fmla="*/ 0 w 324"/>
                <a:gd name="T25" fmla="*/ 294 h 296"/>
                <a:gd name="T26" fmla="*/ 2 w 324"/>
                <a:gd name="T27" fmla="*/ 222 h 296"/>
                <a:gd name="T28" fmla="*/ 2 w 324"/>
                <a:gd name="T29" fmla="*/ 148 h 296"/>
                <a:gd name="T30" fmla="*/ 2 w 324"/>
                <a:gd name="T31" fmla="*/ 74 h 296"/>
                <a:gd name="T32" fmla="*/ 2 w 324"/>
                <a:gd name="T33" fmla="*/ 0 h 296"/>
                <a:gd name="T34" fmla="*/ 2 w 324"/>
                <a:gd name="T35" fmla="*/ 0 h 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4"/>
                <a:gd name="T55" fmla="*/ 0 h 296"/>
                <a:gd name="T56" fmla="*/ 324 w 324"/>
                <a:gd name="T57" fmla="*/ 296 h 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4" h="296">
                  <a:moveTo>
                    <a:pt x="2" y="0"/>
                  </a:moveTo>
                  <a:lnTo>
                    <a:pt x="82" y="0"/>
                  </a:lnTo>
                  <a:lnTo>
                    <a:pt x="162" y="0"/>
                  </a:lnTo>
                  <a:lnTo>
                    <a:pt x="240" y="0"/>
                  </a:lnTo>
                  <a:lnTo>
                    <a:pt x="324" y="0"/>
                  </a:lnTo>
                  <a:lnTo>
                    <a:pt x="324" y="74"/>
                  </a:lnTo>
                  <a:lnTo>
                    <a:pt x="324" y="148"/>
                  </a:lnTo>
                  <a:lnTo>
                    <a:pt x="324" y="222"/>
                  </a:lnTo>
                  <a:lnTo>
                    <a:pt x="324" y="296"/>
                  </a:lnTo>
                  <a:lnTo>
                    <a:pt x="242" y="296"/>
                  </a:lnTo>
                  <a:lnTo>
                    <a:pt x="162" y="296"/>
                  </a:lnTo>
                  <a:lnTo>
                    <a:pt x="80" y="294"/>
                  </a:lnTo>
                  <a:lnTo>
                    <a:pt x="0" y="294"/>
                  </a:lnTo>
                  <a:lnTo>
                    <a:pt x="2" y="222"/>
                  </a:lnTo>
                  <a:lnTo>
                    <a:pt x="2" y="148"/>
                  </a:lnTo>
                  <a:lnTo>
                    <a:pt x="2" y="74"/>
                  </a:lnTo>
                  <a:lnTo>
                    <a:pt x="2" y="0"/>
                  </a:lnTo>
                  <a:close/>
                </a:path>
              </a:pathLst>
            </a:custGeom>
            <a:solidFill>
              <a:srgbClr val="FDCDB8"/>
            </a:solidFill>
            <a:ln w="3175" cmpd="sng">
              <a:solidFill>
                <a:srgbClr val="000000"/>
              </a:solidFill>
              <a:round/>
              <a:headEnd/>
              <a:tailEnd/>
            </a:ln>
          </p:spPr>
          <p:txBody>
            <a:bodyPr/>
            <a:lstStyle/>
            <a:p>
              <a:endParaRPr lang="en-US"/>
            </a:p>
          </p:txBody>
        </p:sp>
        <p:sp>
          <p:nvSpPr>
            <p:cNvPr id="118878" name="Freeform 80"/>
            <p:cNvSpPr>
              <a:spLocks/>
            </p:cNvSpPr>
            <p:nvPr/>
          </p:nvSpPr>
          <p:spPr bwMode="auto">
            <a:xfrm>
              <a:off x="1946" y="2530"/>
              <a:ext cx="326" cy="296"/>
            </a:xfrm>
            <a:custGeom>
              <a:avLst/>
              <a:gdLst>
                <a:gd name="T0" fmla="*/ 0 w 326"/>
                <a:gd name="T1" fmla="*/ 0 h 296"/>
                <a:gd name="T2" fmla="*/ 80 w 326"/>
                <a:gd name="T3" fmla="*/ 0 h 296"/>
                <a:gd name="T4" fmla="*/ 162 w 326"/>
                <a:gd name="T5" fmla="*/ 0 h 296"/>
                <a:gd name="T6" fmla="*/ 244 w 326"/>
                <a:gd name="T7" fmla="*/ 0 h 296"/>
                <a:gd name="T8" fmla="*/ 326 w 326"/>
                <a:gd name="T9" fmla="*/ 0 h 296"/>
                <a:gd name="T10" fmla="*/ 326 w 326"/>
                <a:gd name="T11" fmla="*/ 76 h 296"/>
                <a:gd name="T12" fmla="*/ 326 w 326"/>
                <a:gd name="T13" fmla="*/ 150 h 296"/>
                <a:gd name="T14" fmla="*/ 326 w 326"/>
                <a:gd name="T15" fmla="*/ 222 h 296"/>
                <a:gd name="T16" fmla="*/ 326 w 326"/>
                <a:gd name="T17" fmla="*/ 296 h 296"/>
                <a:gd name="T18" fmla="*/ 244 w 326"/>
                <a:gd name="T19" fmla="*/ 296 h 296"/>
                <a:gd name="T20" fmla="*/ 162 w 326"/>
                <a:gd name="T21" fmla="*/ 296 h 296"/>
                <a:gd name="T22" fmla="*/ 82 w 326"/>
                <a:gd name="T23" fmla="*/ 296 h 296"/>
                <a:gd name="T24" fmla="*/ 0 w 326"/>
                <a:gd name="T25" fmla="*/ 296 h 296"/>
                <a:gd name="T26" fmla="*/ 0 w 326"/>
                <a:gd name="T27" fmla="*/ 222 h 296"/>
                <a:gd name="T28" fmla="*/ 0 w 326"/>
                <a:gd name="T29" fmla="*/ 148 h 296"/>
                <a:gd name="T30" fmla="*/ 0 w 326"/>
                <a:gd name="T31" fmla="*/ 74 h 296"/>
                <a:gd name="T32" fmla="*/ 0 w 326"/>
                <a:gd name="T33" fmla="*/ 0 h 296"/>
                <a:gd name="T34" fmla="*/ 0 w 326"/>
                <a:gd name="T35" fmla="*/ 0 h 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6"/>
                <a:gd name="T55" fmla="*/ 0 h 296"/>
                <a:gd name="T56" fmla="*/ 326 w 326"/>
                <a:gd name="T57" fmla="*/ 296 h 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6" h="296">
                  <a:moveTo>
                    <a:pt x="0" y="0"/>
                  </a:moveTo>
                  <a:lnTo>
                    <a:pt x="80" y="0"/>
                  </a:lnTo>
                  <a:lnTo>
                    <a:pt x="162" y="0"/>
                  </a:lnTo>
                  <a:lnTo>
                    <a:pt x="244" y="0"/>
                  </a:lnTo>
                  <a:lnTo>
                    <a:pt x="326" y="0"/>
                  </a:lnTo>
                  <a:lnTo>
                    <a:pt x="326" y="76"/>
                  </a:lnTo>
                  <a:lnTo>
                    <a:pt x="326" y="150"/>
                  </a:lnTo>
                  <a:lnTo>
                    <a:pt x="326" y="222"/>
                  </a:lnTo>
                  <a:lnTo>
                    <a:pt x="326" y="296"/>
                  </a:lnTo>
                  <a:lnTo>
                    <a:pt x="244" y="296"/>
                  </a:lnTo>
                  <a:lnTo>
                    <a:pt x="162" y="296"/>
                  </a:lnTo>
                  <a:lnTo>
                    <a:pt x="82" y="296"/>
                  </a:lnTo>
                  <a:lnTo>
                    <a:pt x="0" y="296"/>
                  </a:lnTo>
                  <a:lnTo>
                    <a:pt x="0" y="222"/>
                  </a:lnTo>
                  <a:lnTo>
                    <a:pt x="0" y="148"/>
                  </a:lnTo>
                  <a:lnTo>
                    <a:pt x="0" y="74"/>
                  </a:lnTo>
                  <a:lnTo>
                    <a:pt x="0" y="0"/>
                  </a:lnTo>
                  <a:close/>
                </a:path>
              </a:pathLst>
            </a:custGeom>
            <a:solidFill>
              <a:srgbClr val="CCEBC5"/>
            </a:solidFill>
            <a:ln w="3175" cmpd="sng">
              <a:solidFill>
                <a:srgbClr val="000000"/>
              </a:solidFill>
              <a:round/>
              <a:headEnd/>
              <a:tailEnd/>
            </a:ln>
          </p:spPr>
          <p:txBody>
            <a:bodyPr/>
            <a:lstStyle/>
            <a:p>
              <a:endParaRPr lang="en-US"/>
            </a:p>
          </p:txBody>
        </p:sp>
        <p:sp>
          <p:nvSpPr>
            <p:cNvPr id="118879" name="Freeform 81"/>
            <p:cNvSpPr>
              <a:spLocks/>
            </p:cNvSpPr>
            <p:nvPr/>
          </p:nvSpPr>
          <p:spPr bwMode="auto">
            <a:xfrm>
              <a:off x="4227" y="2598"/>
              <a:ext cx="384" cy="299"/>
            </a:xfrm>
            <a:custGeom>
              <a:avLst/>
              <a:gdLst>
                <a:gd name="T0" fmla="*/ 84 w 384"/>
                <a:gd name="T1" fmla="*/ 0 h 299"/>
                <a:gd name="T2" fmla="*/ 164 w 384"/>
                <a:gd name="T3" fmla="*/ 76 h 299"/>
                <a:gd name="T4" fmla="*/ 296 w 384"/>
                <a:gd name="T5" fmla="*/ 78 h 299"/>
                <a:gd name="T6" fmla="*/ 296 w 384"/>
                <a:gd name="T7" fmla="*/ 84 h 299"/>
                <a:gd name="T8" fmla="*/ 294 w 384"/>
                <a:gd name="T9" fmla="*/ 94 h 299"/>
                <a:gd name="T10" fmla="*/ 292 w 384"/>
                <a:gd name="T11" fmla="*/ 100 h 299"/>
                <a:gd name="T12" fmla="*/ 288 w 384"/>
                <a:gd name="T13" fmla="*/ 108 h 299"/>
                <a:gd name="T14" fmla="*/ 282 w 384"/>
                <a:gd name="T15" fmla="*/ 116 h 299"/>
                <a:gd name="T16" fmla="*/ 278 w 384"/>
                <a:gd name="T17" fmla="*/ 122 h 299"/>
                <a:gd name="T18" fmla="*/ 274 w 384"/>
                <a:gd name="T19" fmla="*/ 130 h 299"/>
                <a:gd name="T20" fmla="*/ 270 w 384"/>
                <a:gd name="T21" fmla="*/ 140 h 299"/>
                <a:gd name="T22" fmla="*/ 266 w 384"/>
                <a:gd name="T23" fmla="*/ 146 h 299"/>
                <a:gd name="T24" fmla="*/ 266 w 384"/>
                <a:gd name="T25" fmla="*/ 154 h 299"/>
                <a:gd name="T26" fmla="*/ 268 w 384"/>
                <a:gd name="T27" fmla="*/ 158 h 299"/>
                <a:gd name="T28" fmla="*/ 276 w 384"/>
                <a:gd name="T29" fmla="*/ 168 h 299"/>
                <a:gd name="T30" fmla="*/ 280 w 384"/>
                <a:gd name="T31" fmla="*/ 176 h 299"/>
                <a:gd name="T32" fmla="*/ 282 w 384"/>
                <a:gd name="T33" fmla="*/ 184 h 299"/>
                <a:gd name="T34" fmla="*/ 284 w 384"/>
                <a:gd name="T35" fmla="*/ 190 h 299"/>
                <a:gd name="T36" fmla="*/ 292 w 384"/>
                <a:gd name="T37" fmla="*/ 198 h 299"/>
                <a:gd name="T38" fmla="*/ 294 w 384"/>
                <a:gd name="T39" fmla="*/ 200 h 299"/>
                <a:gd name="T40" fmla="*/ 300 w 384"/>
                <a:gd name="T41" fmla="*/ 202 h 299"/>
                <a:gd name="T42" fmla="*/ 304 w 384"/>
                <a:gd name="T43" fmla="*/ 208 h 299"/>
                <a:gd name="T44" fmla="*/ 306 w 384"/>
                <a:gd name="T45" fmla="*/ 212 h 299"/>
                <a:gd name="T46" fmla="*/ 310 w 384"/>
                <a:gd name="T47" fmla="*/ 218 h 299"/>
                <a:gd name="T48" fmla="*/ 316 w 384"/>
                <a:gd name="T49" fmla="*/ 220 h 299"/>
                <a:gd name="T50" fmla="*/ 326 w 384"/>
                <a:gd name="T51" fmla="*/ 222 h 299"/>
                <a:gd name="T52" fmla="*/ 330 w 384"/>
                <a:gd name="T53" fmla="*/ 222 h 299"/>
                <a:gd name="T54" fmla="*/ 336 w 384"/>
                <a:gd name="T55" fmla="*/ 220 h 299"/>
                <a:gd name="T56" fmla="*/ 342 w 384"/>
                <a:gd name="T57" fmla="*/ 220 h 299"/>
                <a:gd name="T58" fmla="*/ 352 w 384"/>
                <a:gd name="T59" fmla="*/ 226 h 299"/>
                <a:gd name="T60" fmla="*/ 356 w 384"/>
                <a:gd name="T61" fmla="*/ 233 h 299"/>
                <a:gd name="T62" fmla="*/ 366 w 384"/>
                <a:gd name="T63" fmla="*/ 249 h 299"/>
                <a:gd name="T64" fmla="*/ 370 w 384"/>
                <a:gd name="T65" fmla="*/ 257 h 299"/>
                <a:gd name="T66" fmla="*/ 378 w 384"/>
                <a:gd name="T67" fmla="*/ 269 h 299"/>
                <a:gd name="T68" fmla="*/ 382 w 384"/>
                <a:gd name="T69" fmla="*/ 277 h 299"/>
                <a:gd name="T70" fmla="*/ 384 w 384"/>
                <a:gd name="T71" fmla="*/ 283 h 299"/>
                <a:gd name="T72" fmla="*/ 382 w 384"/>
                <a:gd name="T73" fmla="*/ 293 h 299"/>
                <a:gd name="T74" fmla="*/ 382 w 384"/>
                <a:gd name="T75" fmla="*/ 299 h 299"/>
                <a:gd name="T76" fmla="*/ 244 w 384"/>
                <a:gd name="T77" fmla="*/ 299 h 299"/>
                <a:gd name="T78" fmla="*/ 82 w 384"/>
                <a:gd name="T79" fmla="*/ 297 h 299"/>
                <a:gd name="T80" fmla="*/ 0 w 384"/>
                <a:gd name="T81" fmla="*/ 224 h 299"/>
                <a:gd name="T82" fmla="*/ 2 w 384"/>
                <a:gd name="T83" fmla="*/ 76 h 299"/>
                <a:gd name="T84" fmla="*/ 2 w 384"/>
                <a:gd name="T85" fmla="*/ 2 h 2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4"/>
                <a:gd name="T130" fmla="*/ 0 h 299"/>
                <a:gd name="T131" fmla="*/ 384 w 384"/>
                <a:gd name="T132" fmla="*/ 299 h 2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4" h="299">
                  <a:moveTo>
                    <a:pt x="2" y="2"/>
                  </a:moveTo>
                  <a:lnTo>
                    <a:pt x="84" y="0"/>
                  </a:lnTo>
                  <a:lnTo>
                    <a:pt x="84" y="76"/>
                  </a:lnTo>
                  <a:lnTo>
                    <a:pt x="164" y="76"/>
                  </a:lnTo>
                  <a:lnTo>
                    <a:pt x="248" y="78"/>
                  </a:lnTo>
                  <a:lnTo>
                    <a:pt x="296" y="78"/>
                  </a:lnTo>
                  <a:lnTo>
                    <a:pt x="296" y="80"/>
                  </a:lnTo>
                  <a:lnTo>
                    <a:pt x="296" y="84"/>
                  </a:lnTo>
                  <a:lnTo>
                    <a:pt x="294" y="88"/>
                  </a:lnTo>
                  <a:lnTo>
                    <a:pt x="294" y="94"/>
                  </a:lnTo>
                  <a:lnTo>
                    <a:pt x="294" y="96"/>
                  </a:lnTo>
                  <a:lnTo>
                    <a:pt x="292" y="100"/>
                  </a:lnTo>
                  <a:lnTo>
                    <a:pt x="290" y="104"/>
                  </a:lnTo>
                  <a:lnTo>
                    <a:pt x="288" y="108"/>
                  </a:lnTo>
                  <a:lnTo>
                    <a:pt x="286" y="110"/>
                  </a:lnTo>
                  <a:lnTo>
                    <a:pt x="282" y="116"/>
                  </a:lnTo>
                  <a:lnTo>
                    <a:pt x="278" y="120"/>
                  </a:lnTo>
                  <a:lnTo>
                    <a:pt x="278" y="122"/>
                  </a:lnTo>
                  <a:lnTo>
                    <a:pt x="276" y="128"/>
                  </a:lnTo>
                  <a:lnTo>
                    <a:pt x="274" y="130"/>
                  </a:lnTo>
                  <a:lnTo>
                    <a:pt x="272" y="136"/>
                  </a:lnTo>
                  <a:lnTo>
                    <a:pt x="270" y="140"/>
                  </a:lnTo>
                  <a:lnTo>
                    <a:pt x="268" y="144"/>
                  </a:lnTo>
                  <a:lnTo>
                    <a:pt x="266" y="146"/>
                  </a:lnTo>
                  <a:lnTo>
                    <a:pt x="264" y="150"/>
                  </a:lnTo>
                  <a:lnTo>
                    <a:pt x="266" y="154"/>
                  </a:lnTo>
                  <a:lnTo>
                    <a:pt x="266" y="156"/>
                  </a:lnTo>
                  <a:lnTo>
                    <a:pt x="268" y="158"/>
                  </a:lnTo>
                  <a:lnTo>
                    <a:pt x="272" y="164"/>
                  </a:lnTo>
                  <a:lnTo>
                    <a:pt x="276" y="168"/>
                  </a:lnTo>
                  <a:lnTo>
                    <a:pt x="278" y="172"/>
                  </a:lnTo>
                  <a:lnTo>
                    <a:pt x="280" y="176"/>
                  </a:lnTo>
                  <a:lnTo>
                    <a:pt x="282" y="178"/>
                  </a:lnTo>
                  <a:lnTo>
                    <a:pt x="282" y="184"/>
                  </a:lnTo>
                  <a:lnTo>
                    <a:pt x="284" y="186"/>
                  </a:lnTo>
                  <a:lnTo>
                    <a:pt x="284" y="190"/>
                  </a:lnTo>
                  <a:lnTo>
                    <a:pt x="288" y="196"/>
                  </a:lnTo>
                  <a:lnTo>
                    <a:pt x="292" y="198"/>
                  </a:lnTo>
                  <a:lnTo>
                    <a:pt x="294" y="200"/>
                  </a:lnTo>
                  <a:lnTo>
                    <a:pt x="298" y="200"/>
                  </a:lnTo>
                  <a:lnTo>
                    <a:pt x="300" y="202"/>
                  </a:lnTo>
                  <a:lnTo>
                    <a:pt x="302" y="204"/>
                  </a:lnTo>
                  <a:lnTo>
                    <a:pt x="304" y="208"/>
                  </a:lnTo>
                  <a:lnTo>
                    <a:pt x="304" y="210"/>
                  </a:lnTo>
                  <a:lnTo>
                    <a:pt x="306" y="212"/>
                  </a:lnTo>
                  <a:lnTo>
                    <a:pt x="306" y="214"/>
                  </a:lnTo>
                  <a:lnTo>
                    <a:pt x="310" y="218"/>
                  </a:lnTo>
                  <a:lnTo>
                    <a:pt x="312" y="220"/>
                  </a:lnTo>
                  <a:lnTo>
                    <a:pt x="316" y="220"/>
                  </a:lnTo>
                  <a:lnTo>
                    <a:pt x="322" y="222"/>
                  </a:lnTo>
                  <a:lnTo>
                    <a:pt x="326" y="222"/>
                  </a:lnTo>
                  <a:lnTo>
                    <a:pt x="330" y="222"/>
                  </a:lnTo>
                  <a:lnTo>
                    <a:pt x="334" y="220"/>
                  </a:lnTo>
                  <a:lnTo>
                    <a:pt x="336" y="220"/>
                  </a:lnTo>
                  <a:lnTo>
                    <a:pt x="338" y="220"/>
                  </a:lnTo>
                  <a:lnTo>
                    <a:pt x="342" y="220"/>
                  </a:lnTo>
                  <a:lnTo>
                    <a:pt x="348" y="222"/>
                  </a:lnTo>
                  <a:lnTo>
                    <a:pt x="352" y="226"/>
                  </a:lnTo>
                  <a:lnTo>
                    <a:pt x="354" y="230"/>
                  </a:lnTo>
                  <a:lnTo>
                    <a:pt x="356" y="233"/>
                  </a:lnTo>
                  <a:lnTo>
                    <a:pt x="360" y="241"/>
                  </a:lnTo>
                  <a:lnTo>
                    <a:pt x="366" y="249"/>
                  </a:lnTo>
                  <a:lnTo>
                    <a:pt x="368" y="253"/>
                  </a:lnTo>
                  <a:lnTo>
                    <a:pt x="370" y="257"/>
                  </a:lnTo>
                  <a:lnTo>
                    <a:pt x="374" y="263"/>
                  </a:lnTo>
                  <a:lnTo>
                    <a:pt x="378" y="269"/>
                  </a:lnTo>
                  <a:lnTo>
                    <a:pt x="382" y="273"/>
                  </a:lnTo>
                  <a:lnTo>
                    <a:pt x="382" y="277"/>
                  </a:lnTo>
                  <a:lnTo>
                    <a:pt x="384" y="279"/>
                  </a:lnTo>
                  <a:lnTo>
                    <a:pt x="384" y="283"/>
                  </a:lnTo>
                  <a:lnTo>
                    <a:pt x="384" y="289"/>
                  </a:lnTo>
                  <a:lnTo>
                    <a:pt x="382" y="293"/>
                  </a:lnTo>
                  <a:lnTo>
                    <a:pt x="382" y="297"/>
                  </a:lnTo>
                  <a:lnTo>
                    <a:pt x="382" y="299"/>
                  </a:lnTo>
                  <a:lnTo>
                    <a:pt x="328" y="299"/>
                  </a:lnTo>
                  <a:lnTo>
                    <a:pt x="244" y="299"/>
                  </a:lnTo>
                  <a:lnTo>
                    <a:pt x="164" y="297"/>
                  </a:lnTo>
                  <a:lnTo>
                    <a:pt x="82" y="297"/>
                  </a:lnTo>
                  <a:lnTo>
                    <a:pt x="82" y="224"/>
                  </a:lnTo>
                  <a:lnTo>
                    <a:pt x="0" y="224"/>
                  </a:lnTo>
                  <a:lnTo>
                    <a:pt x="0" y="148"/>
                  </a:lnTo>
                  <a:lnTo>
                    <a:pt x="2" y="76"/>
                  </a:lnTo>
                  <a:lnTo>
                    <a:pt x="2" y="2"/>
                  </a:lnTo>
                  <a:close/>
                </a:path>
              </a:pathLst>
            </a:custGeom>
            <a:solidFill>
              <a:srgbClr val="FEDFB3"/>
            </a:solidFill>
            <a:ln w="3175" cmpd="sng">
              <a:solidFill>
                <a:srgbClr val="000000"/>
              </a:solidFill>
              <a:round/>
              <a:headEnd/>
              <a:tailEnd/>
            </a:ln>
          </p:spPr>
          <p:txBody>
            <a:bodyPr/>
            <a:lstStyle/>
            <a:p>
              <a:endParaRPr lang="en-US"/>
            </a:p>
          </p:txBody>
        </p:sp>
        <p:sp>
          <p:nvSpPr>
            <p:cNvPr id="118880" name="Freeform 82"/>
            <p:cNvSpPr>
              <a:spLocks/>
            </p:cNvSpPr>
            <p:nvPr/>
          </p:nvSpPr>
          <p:spPr bwMode="auto">
            <a:xfrm>
              <a:off x="3735" y="2820"/>
              <a:ext cx="328" cy="225"/>
            </a:xfrm>
            <a:custGeom>
              <a:avLst/>
              <a:gdLst>
                <a:gd name="T0" fmla="*/ 166 w 328"/>
                <a:gd name="T1" fmla="*/ 0 h 225"/>
                <a:gd name="T2" fmla="*/ 212 w 328"/>
                <a:gd name="T3" fmla="*/ 2 h 225"/>
                <a:gd name="T4" fmla="*/ 246 w 328"/>
                <a:gd name="T5" fmla="*/ 2 h 225"/>
                <a:gd name="T6" fmla="*/ 328 w 328"/>
                <a:gd name="T7" fmla="*/ 2 h 225"/>
                <a:gd name="T8" fmla="*/ 328 w 328"/>
                <a:gd name="T9" fmla="*/ 75 h 225"/>
                <a:gd name="T10" fmla="*/ 328 w 328"/>
                <a:gd name="T11" fmla="*/ 151 h 225"/>
                <a:gd name="T12" fmla="*/ 328 w 328"/>
                <a:gd name="T13" fmla="*/ 225 h 225"/>
                <a:gd name="T14" fmla="*/ 246 w 328"/>
                <a:gd name="T15" fmla="*/ 223 h 225"/>
                <a:gd name="T16" fmla="*/ 162 w 328"/>
                <a:gd name="T17" fmla="*/ 223 h 225"/>
                <a:gd name="T18" fmla="*/ 82 w 328"/>
                <a:gd name="T19" fmla="*/ 223 h 225"/>
                <a:gd name="T20" fmla="*/ 0 w 328"/>
                <a:gd name="T21" fmla="*/ 225 h 225"/>
                <a:gd name="T22" fmla="*/ 0 w 328"/>
                <a:gd name="T23" fmla="*/ 149 h 225"/>
                <a:gd name="T24" fmla="*/ 0 w 328"/>
                <a:gd name="T25" fmla="*/ 75 h 225"/>
                <a:gd name="T26" fmla="*/ 0 w 328"/>
                <a:gd name="T27" fmla="*/ 2 h 225"/>
                <a:gd name="T28" fmla="*/ 82 w 328"/>
                <a:gd name="T29" fmla="*/ 0 h 225"/>
                <a:gd name="T30" fmla="*/ 166 w 328"/>
                <a:gd name="T31" fmla="*/ 0 h 225"/>
                <a:gd name="T32" fmla="*/ 166 w 328"/>
                <a:gd name="T33" fmla="*/ 0 h 2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8"/>
                <a:gd name="T52" fmla="*/ 0 h 225"/>
                <a:gd name="T53" fmla="*/ 328 w 328"/>
                <a:gd name="T54" fmla="*/ 225 h 2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8" h="225">
                  <a:moveTo>
                    <a:pt x="166" y="0"/>
                  </a:moveTo>
                  <a:lnTo>
                    <a:pt x="212" y="2"/>
                  </a:lnTo>
                  <a:lnTo>
                    <a:pt x="246" y="2"/>
                  </a:lnTo>
                  <a:lnTo>
                    <a:pt x="328" y="2"/>
                  </a:lnTo>
                  <a:lnTo>
                    <a:pt x="328" y="75"/>
                  </a:lnTo>
                  <a:lnTo>
                    <a:pt x="328" y="151"/>
                  </a:lnTo>
                  <a:lnTo>
                    <a:pt x="328" y="225"/>
                  </a:lnTo>
                  <a:lnTo>
                    <a:pt x="246" y="223"/>
                  </a:lnTo>
                  <a:lnTo>
                    <a:pt x="162" y="223"/>
                  </a:lnTo>
                  <a:lnTo>
                    <a:pt x="82" y="223"/>
                  </a:lnTo>
                  <a:lnTo>
                    <a:pt x="0" y="225"/>
                  </a:lnTo>
                  <a:lnTo>
                    <a:pt x="0" y="149"/>
                  </a:lnTo>
                  <a:lnTo>
                    <a:pt x="0" y="75"/>
                  </a:lnTo>
                  <a:lnTo>
                    <a:pt x="0" y="2"/>
                  </a:lnTo>
                  <a:lnTo>
                    <a:pt x="82" y="0"/>
                  </a:lnTo>
                  <a:lnTo>
                    <a:pt x="166" y="0"/>
                  </a:lnTo>
                  <a:close/>
                </a:path>
              </a:pathLst>
            </a:custGeom>
            <a:solidFill>
              <a:srgbClr val="FEDFB3"/>
            </a:solidFill>
            <a:ln w="3175" cmpd="sng">
              <a:solidFill>
                <a:srgbClr val="000000"/>
              </a:solidFill>
              <a:round/>
              <a:headEnd/>
              <a:tailEnd/>
            </a:ln>
          </p:spPr>
          <p:txBody>
            <a:bodyPr/>
            <a:lstStyle/>
            <a:p>
              <a:endParaRPr lang="en-US"/>
            </a:p>
          </p:txBody>
        </p:sp>
        <p:sp>
          <p:nvSpPr>
            <p:cNvPr id="118881" name="Freeform 83"/>
            <p:cNvSpPr>
              <a:spLocks/>
            </p:cNvSpPr>
            <p:nvPr/>
          </p:nvSpPr>
          <p:spPr bwMode="auto">
            <a:xfrm>
              <a:off x="4063" y="2820"/>
              <a:ext cx="246" cy="299"/>
            </a:xfrm>
            <a:custGeom>
              <a:avLst/>
              <a:gdLst>
                <a:gd name="T0" fmla="*/ 0 w 246"/>
                <a:gd name="T1" fmla="*/ 2 h 299"/>
                <a:gd name="T2" fmla="*/ 82 w 246"/>
                <a:gd name="T3" fmla="*/ 0 h 299"/>
                <a:gd name="T4" fmla="*/ 164 w 246"/>
                <a:gd name="T5" fmla="*/ 2 h 299"/>
                <a:gd name="T6" fmla="*/ 246 w 246"/>
                <a:gd name="T7" fmla="*/ 2 h 299"/>
                <a:gd name="T8" fmla="*/ 246 w 246"/>
                <a:gd name="T9" fmla="*/ 75 h 299"/>
                <a:gd name="T10" fmla="*/ 246 w 246"/>
                <a:gd name="T11" fmla="*/ 151 h 299"/>
                <a:gd name="T12" fmla="*/ 246 w 246"/>
                <a:gd name="T13" fmla="*/ 225 h 299"/>
                <a:gd name="T14" fmla="*/ 244 w 246"/>
                <a:gd name="T15" fmla="*/ 299 h 299"/>
                <a:gd name="T16" fmla="*/ 220 w 246"/>
                <a:gd name="T17" fmla="*/ 299 h 299"/>
                <a:gd name="T18" fmla="*/ 162 w 246"/>
                <a:gd name="T19" fmla="*/ 297 h 299"/>
                <a:gd name="T20" fmla="*/ 82 w 246"/>
                <a:gd name="T21" fmla="*/ 297 h 299"/>
                <a:gd name="T22" fmla="*/ 0 w 246"/>
                <a:gd name="T23" fmla="*/ 297 h 299"/>
                <a:gd name="T24" fmla="*/ 0 w 246"/>
                <a:gd name="T25" fmla="*/ 225 h 299"/>
                <a:gd name="T26" fmla="*/ 0 w 246"/>
                <a:gd name="T27" fmla="*/ 151 h 299"/>
                <a:gd name="T28" fmla="*/ 0 w 246"/>
                <a:gd name="T29" fmla="*/ 75 h 299"/>
                <a:gd name="T30" fmla="*/ 0 w 246"/>
                <a:gd name="T31" fmla="*/ 2 h 299"/>
                <a:gd name="T32" fmla="*/ 0 w 246"/>
                <a:gd name="T33" fmla="*/ 2 h 2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6"/>
                <a:gd name="T52" fmla="*/ 0 h 299"/>
                <a:gd name="T53" fmla="*/ 246 w 246"/>
                <a:gd name="T54" fmla="*/ 299 h 2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6" h="299">
                  <a:moveTo>
                    <a:pt x="0" y="2"/>
                  </a:moveTo>
                  <a:lnTo>
                    <a:pt x="82" y="0"/>
                  </a:lnTo>
                  <a:lnTo>
                    <a:pt x="164" y="2"/>
                  </a:lnTo>
                  <a:lnTo>
                    <a:pt x="246" y="2"/>
                  </a:lnTo>
                  <a:lnTo>
                    <a:pt x="246" y="75"/>
                  </a:lnTo>
                  <a:lnTo>
                    <a:pt x="246" y="151"/>
                  </a:lnTo>
                  <a:lnTo>
                    <a:pt x="246" y="225"/>
                  </a:lnTo>
                  <a:lnTo>
                    <a:pt x="244" y="299"/>
                  </a:lnTo>
                  <a:lnTo>
                    <a:pt x="220" y="299"/>
                  </a:lnTo>
                  <a:lnTo>
                    <a:pt x="162" y="297"/>
                  </a:lnTo>
                  <a:lnTo>
                    <a:pt x="82" y="297"/>
                  </a:lnTo>
                  <a:lnTo>
                    <a:pt x="0" y="297"/>
                  </a:lnTo>
                  <a:lnTo>
                    <a:pt x="0" y="225"/>
                  </a:lnTo>
                  <a:lnTo>
                    <a:pt x="0" y="151"/>
                  </a:lnTo>
                  <a:lnTo>
                    <a:pt x="0" y="75"/>
                  </a:lnTo>
                  <a:lnTo>
                    <a:pt x="0" y="2"/>
                  </a:lnTo>
                  <a:close/>
                </a:path>
              </a:pathLst>
            </a:custGeom>
            <a:solidFill>
              <a:srgbClr val="FFF5C8"/>
            </a:solidFill>
            <a:ln w="3175" cmpd="sng">
              <a:solidFill>
                <a:srgbClr val="000000"/>
              </a:solidFill>
              <a:round/>
              <a:headEnd/>
              <a:tailEnd/>
            </a:ln>
          </p:spPr>
          <p:txBody>
            <a:bodyPr/>
            <a:lstStyle/>
            <a:p>
              <a:endParaRPr lang="en-US"/>
            </a:p>
          </p:txBody>
        </p:sp>
        <p:sp>
          <p:nvSpPr>
            <p:cNvPr id="118882" name="Freeform 84"/>
            <p:cNvSpPr>
              <a:spLocks/>
            </p:cNvSpPr>
            <p:nvPr/>
          </p:nvSpPr>
          <p:spPr bwMode="auto">
            <a:xfrm>
              <a:off x="3405" y="2822"/>
              <a:ext cx="330" cy="223"/>
            </a:xfrm>
            <a:custGeom>
              <a:avLst/>
              <a:gdLst>
                <a:gd name="T0" fmla="*/ 166 w 330"/>
                <a:gd name="T1" fmla="*/ 0 h 223"/>
                <a:gd name="T2" fmla="*/ 246 w 330"/>
                <a:gd name="T3" fmla="*/ 0 h 223"/>
                <a:gd name="T4" fmla="*/ 330 w 330"/>
                <a:gd name="T5" fmla="*/ 0 h 223"/>
                <a:gd name="T6" fmla="*/ 330 w 330"/>
                <a:gd name="T7" fmla="*/ 73 h 223"/>
                <a:gd name="T8" fmla="*/ 330 w 330"/>
                <a:gd name="T9" fmla="*/ 147 h 223"/>
                <a:gd name="T10" fmla="*/ 330 w 330"/>
                <a:gd name="T11" fmla="*/ 223 h 223"/>
                <a:gd name="T12" fmla="*/ 248 w 330"/>
                <a:gd name="T13" fmla="*/ 223 h 223"/>
                <a:gd name="T14" fmla="*/ 168 w 330"/>
                <a:gd name="T15" fmla="*/ 223 h 223"/>
                <a:gd name="T16" fmla="*/ 86 w 330"/>
                <a:gd name="T17" fmla="*/ 223 h 223"/>
                <a:gd name="T18" fmla="*/ 4 w 330"/>
                <a:gd name="T19" fmla="*/ 223 h 223"/>
                <a:gd name="T20" fmla="*/ 4 w 330"/>
                <a:gd name="T21" fmla="*/ 149 h 223"/>
                <a:gd name="T22" fmla="*/ 4 w 330"/>
                <a:gd name="T23" fmla="*/ 77 h 223"/>
                <a:gd name="T24" fmla="*/ 0 w 330"/>
                <a:gd name="T25" fmla="*/ 2 h 223"/>
                <a:gd name="T26" fmla="*/ 84 w 330"/>
                <a:gd name="T27" fmla="*/ 0 h 223"/>
                <a:gd name="T28" fmla="*/ 166 w 330"/>
                <a:gd name="T29" fmla="*/ 0 h 223"/>
                <a:gd name="T30" fmla="*/ 166 w 330"/>
                <a:gd name="T31" fmla="*/ 0 h 2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0"/>
                <a:gd name="T49" fmla="*/ 0 h 223"/>
                <a:gd name="T50" fmla="*/ 330 w 330"/>
                <a:gd name="T51" fmla="*/ 223 h 2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0" h="223">
                  <a:moveTo>
                    <a:pt x="166" y="0"/>
                  </a:moveTo>
                  <a:lnTo>
                    <a:pt x="246" y="0"/>
                  </a:lnTo>
                  <a:lnTo>
                    <a:pt x="330" y="0"/>
                  </a:lnTo>
                  <a:lnTo>
                    <a:pt x="330" y="73"/>
                  </a:lnTo>
                  <a:lnTo>
                    <a:pt x="330" y="147"/>
                  </a:lnTo>
                  <a:lnTo>
                    <a:pt x="330" y="223"/>
                  </a:lnTo>
                  <a:lnTo>
                    <a:pt x="248" y="223"/>
                  </a:lnTo>
                  <a:lnTo>
                    <a:pt x="168" y="223"/>
                  </a:lnTo>
                  <a:lnTo>
                    <a:pt x="86" y="223"/>
                  </a:lnTo>
                  <a:lnTo>
                    <a:pt x="4" y="223"/>
                  </a:lnTo>
                  <a:lnTo>
                    <a:pt x="4" y="149"/>
                  </a:lnTo>
                  <a:lnTo>
                    <a:pt x="4" y="77"/>
                  </a:lnTo>
                  <a:lnTo>
                    <a:pt x="0" y="2"/>
                  </a:lnTo>
                  <a:lnTo>
                    <a:pt x="84" y="0"/>
                  </a:lnTo>
                  <a:lnTo>
                    <a:pt x="166" y="0"/>
                  </a:lnTo>
                  <a:close/>
                </a:path>
              </a:pathLst>
            </a:custGeom>
            <a:solidFill>
              <a:srgbClr val="FFF5C8"/>
            </a:solidFill>
            <a:ln w="3175" cmpd="sng">
              <a:solidFill>
                <a:srgbClr val="000000"/>
              </a:solidFill>
              <a:round/>
              <a:headEnd/>
              <a:tailEnd/>
            </a:ln>
          </p:spPr>
          <p:txBody>
            <a:bodyPr/>
            <a:lstStyle/>
            <a:p>
              <a:endParaRPr lang="en-US"/>
            </a:p>
          </p:txBody>
        </p:sp>
        <p:sp>
          <p:nvSpPr>
            <p:cNvPr id="118883" name="Freeform 85"/>
            <p:cNvSpPr>
              <a:spLocks/>
            </p:cNvSpPr>
            <p:nvPr/>
          </p:nvSpPr>
          <p:spPr bwMode="auto">
            <a:xfrm>
              <a:off x="2434" y="2822"/>
              <a:ext cx="324" cy="225"/>
            </a:xfrm>
            <a:custGeom>
              <a:avLst/>
              <a:gdLst>
                <a:gd name="T0" fmla="*/ 322 w 324"/>
                <a:gd name="T1" fmla="*/ 2 h 225"/>
                <a:gd name="T2" fmla="*/ 324 w 324"/>
                <a:gd name="T3" fmla="*/ 75 h 225"/>
                <a:gd name="T4" fmla="*/ 324 w 324"/>
                <a:gd name="T5" fmla="*/ 149 h 225"/>
                <a:gd name="T6" fmla="*/ 324 w 324"/>
                <a:gd name="T7" fmla="*/ 223 h 225"/>
                <a:gd name="T8" fmla="*/ 286 w 324"/>
                <a:gd name="T9" fmla="*/ 223 h 225"/>
                <a:gd name="T10" fmla="*/ 242 w 324"/>
                <a:gd name="T11" fmla="*/ 223 h 225"/>
                <a:gd name="T12" fmla="*/ 160 w 324"/>
                <a:gd name="T13" fmla="*/ 223 h 225"/>
                <a:gd name="T14" fmla="*/ 80 w 324"/>
                <a:gd name="T15" fmla="*/ 225 h 225"/>
                <a:gd name="T16" fmla="*/ 0 w 324"/>
                <a:gd name="T17" fmla="*/ 225 h 225"/>
                <a:gd name="T18" fmla="*/ 0 w 324"/>
                <a:gd name="T19" fmla="*/ 153 h 225"/>
                <a:gd name="T20" fmla="*/ 0 w 324"/>
                <a:gd name="T21" fmla="*/ 79 h 225"/>
                <a:gd name="T22" fmla="*/ 0 w 324"/>
                <a:gd name="T23" fmla="*/ 6 h 225"/>
                <a:gd name="T24" fmla="*/ 80 w 324"/>
                <a:gd name="T25" fmla="*/ 6 h 225"/>
                <a:gd name="T26" fmla="*/ 158 w 324"/>
                <a:gd name="T27" fmla="*/ 0 h 225"/>
                <a:gd name="T28" fmla="*/ 238 w 324"/>
                <a:gd name="T29" fmla="*/ 0 h 225"/>
                <a:gd name="T30" fmla="*/ 322 w 324"/>
                <a:gd name="T31" fmla="*/ 2 h 225"/>
                <a:gd name="T32" fmla="*/ 322 w 324"/>
                <a:gd name="T33" fmla="*/ 2 h 2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4"/>
                <a:gd name="T52" fmla="*/ 0 h 225"/>
                <a:gd name="T53" fmla="*/ 324 w 324"/>
                <a:gd name="T54" fmla="*/ 225 h 2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4" h="225">
                  <a:moveTo>
                    <a:pt x="322" y="2"/>
                  </a:moveTo>
                  <a:lnTo>
                    <a:pt x="324" y="75"/>
                  </a:lnTo>
                  <a:lnTo>
                    <a:pt x="324" y="149"/>
                  </a:lnTo>
                  <a:lnTo>
                    <a:pt x="324" y="223"/>
                  </a:lnTo>
                  <a:lnTo>
                    <a:pt x="286" y="223"/>
                  </a:lnTo>
                  <a:lnTo>
                    <a:pt x="242" y="223"/>
                  </a:lnTo>
                  <a:lnTo>
                    <a:pt x="160" y="223"/>
                  </a:lnTo>
                  <a:lnTo>
                    <a:pt x="80" y="225"/>
                  </a:lnTo>
                  <a:lnTo>
                    <a:pt x="0" y="225"/>
                  </a:lnTo>
                  <a:lnTo>
                    <a:pt x="0" y="153"/>
                  </a:lnTo>
                  <a:lnTo>
                    <a:pt x="0" y="79"/>
                  </a:lnTo>
                  <a:lnTo>
                    <a:pt x="0" y="6"/>
                  </a:lnTo>
                  <a:lnTo>
                    <a:pt x="80" y="6"/>
                  </a:lnTo>
                  <a:lnTo>
                    <a:pt x="158" y="0"/>
                  </a:lnTo>
                  <a:lnTo>
                    <a:pt x="238" y="0"/>
                  </a:lnTo>
                  <a:lnTo>
                    <a:pt x="322" y="2"/>
                  </a:lnTo>
                  <a:close/>
                </a:path>
              </a:pathLst>
            </a:custGeom>
            <a:solidFill>
              <a:srgbClr val="FEDFB3"/>
            </a:solidFill>
            <a:ln w="3175" cmpd="sng">
              <a:solidFill>
                <a:srgbClr val="000000"/>
              </a:solidFill>
              <a:round/>
              <a:headEnd/>
              <a:tailEnd/>
            </a:ln>
          </p:spPr>
          <p:txBody>
            <a:bodyPr/>
            <a:lstStyle/>
            <a:p>
              <a:endParaRPr lang="en-US"/>
            </a:p>
          </p:txBody>
        </p:sp>
        <p:sp>
          <p:nvSpPr>
            <p:cNvPr id="118884" name="Freeform 86"/>
            <p:cNvSpPr>
              <a:spLocks/>
            </p:cNvSpPr>
            <p:nvPr/>
          </p:nvSpPr>
          <p:spPr bwMode="auto">
            <a:xfrm>
              <a:off x="2756" y="2824"/>
              <a:ext cx="327" cy="223"/>
            </a:xfrm>
            <a:custGeom>
              <a:avLst/>
              <a:gdLst>
                <a:gd name="T0" fmla="*/ 163 w 327"/>
                <a:gd name="T1" fmla="*/ 0 h 223"/>
                <a:gd name="T2" fmla="*/ 245 w 327"/>
                <a:gd name="T3" fmla="*/ 0 h 223"/>
                <a:gd name="T4" fmla="*/ 327 w 327"/>
                <a:gd name="T5" fmla="*/ 0 h 223"/>
                <a:gd name="T6" fmla="*/ 327 w 327"/>
                <a:gd name="T7" fmla="*/ 75 h 223"/>
                <a:gd name="T8" fmla="*/ 327 w 327"/>
                <a:gd name="T9" fmla="*/ 147 h 223"/>
                <a:gd name="T10" fmla="*/ 327 w 327"/>
                <a:gd name="T11" fmla="*/ 221 h 223"/>
                <a:gd name="T12" fmla="*/ 315 w 327"/>
                <a:gd name="T13" fmla="*/ 221 h 223"/>
                <a:gd name="T14" fmla="*/ 309 w 327"/>
                <a:gd name="T15" fmla="*/ 221 h 223"/>
                <a:gd name="T16" fmla="*/ 273 w 327"/>
                <a:gd name="T17" fmla="*/ 221 h 223"/>
                <a:gd name="T18" fmla="*/ 245 w 327"/>
                <a:gd name="T19" fmla="*/ 221 h 223"/>
                <a:gd name="T20" fmla="*/ 163 w 327"/>
                <a:gd name="T21" fmla="*/ 223 h 223"/>
                <a:gd name="T22" fmla="*/ 137 w 327"/>
                <a:gd name="T23" fmla="*/ 221 h 223"/>
                <a:gd name="T24" fmla="*/ 82 w 327"/>
                <a:gd name="T25" fmla="*/ 221 h 223"/>
                <a:gd name="T26" fmla="*/ 2 w 327"/>
                <a:gd name="T27" fmla="*/ 221 h 223"/>
                <a:gd name="T28" fmla="*/ 2 w 327"/>
                <a:gd name="T29" fmla="*/ 147 h 223"/>
                <a:gd name="T30" fmla="*/ 2 w 327"/>
                <a:gd name="T31" fmla="*/ 73 h 223"/>
                <a:gd name="T32" fmla="*/ 0 w 327"/>
                <a:gd name="T33" fmla="*/ 0 h 223"/>
                <a:gd name="T34" fmla="*/ 82 w 327"/>
                <a:gd name="T35" fmla="*/ 0 h 223"/>
                <a:gd name="T36" fmla="*/ 163 w 327"/>
                <a:gd name="T37" fmla="*/ 0 h 223"/>
                <a:gd name="T38" fmla="*/ 163 w 327"/>
                <a:gd name="T39" fmla="*/ 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7"/>
                <a:gd name="T61" fmla="*/ 0 h 223"/>
                <a:gd name="T62" fmla="*/ 327 w 327"/>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7" h="223">
                  <a:moveTo>
                    <a:pt x="163" y="0"/>
                  </a:moveTo>
                  <a:lnTo>
                    <a:pt x="245" y="0"/>
                  </a:lnTo>
                  <a:lnTo>
                    <a:pt x="327" y="0"/>
                  </a:lnTo>
                  <a:lnTo>
                    <a:pt x="327" y="75"/>
                  </a:lnTo>
                  <a:lnTo>
                    <a:pt x="327" y="147"/>
                  </a:lnTo>
                  <a:lnTo>
                    <a:pt x="327" y="221"/>
                  </a:lnTo>
                  <a:lnTo>
                    <a:pt x="315" y="221"/>
                  </a:lnTo>
                  <a:lnTo>
                    <a:pt x="309" y="221"/>
                  </a:lnTo>
                  <a:lnTo>
                    <a:pt x="273" y="221"/>
                  </a:lnTo>
                  <a:lnTo>
                    <a:pt x="245" y="221"/>
                  </a:lnTo>
                  <a:lnTo>
                    <a:pt x="163" y="223"/>
                  </a:lnTo>
                  <a:lnTo>
                    <a:pt x="137" y="221"/>
                  </a:lnTo>
                  <a:lnTo>
                    <a:pt x="82" y="221"/>
                  </a:lnTo>
                  <a:lnTo>
                    <a:pt x="2" y="221"/>
                  </a:lnTo>
                  <a:lnTo>
                    <a:pt x="2" y="147"/>
                  </a:lnTo>
                  <a:lnTo>
                    <a:pt x="2" y="73"/>
                  </a:lnTo>
                  <a:lnTo>
                    <a:pt x="0" y="0"/>
                  </a:lnTo>
                  <a:lnTo>
                    <a:pt x="82" y="0"/>
                  </a:lnTo>
                  <a:lnTo>
                    <a:pt x="163" y="0"/>
                  </a:lnTo>
                  <a:close/>
                </a:path>
              </a:pathLst>
            </a:custGeom>
            <a:solidFill>
              <a:srgbClr val="FFF5C8"/>
            </a:solidFill>
            <a:ln w="3175" cmpd="sng">
              <a:solidFill>
                <a:srgbClr val="000000"/>
              </a:solidFill>
              <a:round/>
              <a:headEnd/>
              <a:tailEnd/>
            </a:ln>
          </p:spPr>
          <p:txBody>
            <a:bodyPr/>
            <a:lstStyle/>
            <a:p>
              <a:endParaRPr lang="en-US"/>
            </a:p>
          </p:txBody>
        </p:sp>
        <p:sp>
          <p:nvSpPr>
            <p:cNvPr id="118885" name="Freeform 87"/>
            <p:cNvSpPr>
              <a:spLocks/>
            </p:cNvSpPr>
            <p:nvPr/>
          </p:nvSpPr>
          <p:spPr bwMode="auto">
            <a:xfrm>
              <a:off x="3083" y="2824"/>
              <a:ext cx="326" cy="221"/>
            </a:xfrm>
            <a:custGeom>
              <a:avLst/>
              <a:gdLst>
                <a:gd name="T0" fmla="*/ 162 w 326"/>
                <a:gd name="T1" fmla="*/ 0 h 221"/>
                <a:gd name="T2" fmla="*/ 242 w 326"/>
                <a:gd name="T3" fmla="*/ 0 h 221"/>
                <a:gd name="T4" fmla="*/ 322 w 326"/>
                <a:gd name="T5" fmla="*/ 0 h 221"/>
                <a:gd name="T6" fmla="*/ 326 w 326"/>
                <a:gd name="T7" fmla="*/ 75 h 221"/>
                <a:gd name="T8" fmla="*/ 326 w 326"/>
                <a:gd name="T9" fmla="*/ 147 h 221"/>
                <a:gd name="T10" fmla="*/ 326 w 326"/>
                <a:gd name="T11" fmla="*/ 221 h 221"/>
                <a:gd name="T12" fmla="*/ 244 w 326"/>
                <a:gd name="T13" fmla="*/ 221 h 221"/>
                <a:gd name="T14" fmla="*/ 162 w 326"/>
                <a:gd name="T15" fmla="*/ 221 h 221"/>
                <a:gd name="T16" fmla="*/ 80 w 326"/>
                <a:gd name="T17" fmla="*/ 221 h 221"/>
                <a:gd name="T18" fmla="*/ 80 w 326"/>
                <a:gd name="T19" fmla="*/ 221 h 221"/>
                <a:gd name="T20" fmla="*/ 68 w 326"/>
                <a:gd name="T21" fmla="*/ 221 h 221"/>
                <a:gd name="T22" fmla="*/ 6 w 326"/>
                <a:gd name="T23" fmla="*/ 221 h 221"/>
                <a:gd name="T24" fmla="*/ 0 w 326"/>
                <a:gd name="T25" fmla="*/ 221 h 221"/>
                <a:gd name="T26" fmla="*/ 0 w 326"/>
                <a:gd name="T27" fmla="*/ 147 h 221"/>
                <a:gd name="T28" fmla="*/ 0 w 326"/>
                <a:gd name="T29" fmla="*/ 75 h 221"/>
                <a:gd name="T30" fmla="*/ 0 w 326"/>
                <a:gd name="T31" fmla="*/ 0 h 221"/>
                <a:gd name="T32" fmla="*/ 78 w 326"/>
                <a:gd name="T33" fmla="*/ 0 h 221"/>
                <a:gd name="T34" fmla="*/ 162 w 326"/>
                <a:gd name="T35" fmla="*/ 0 h 221"/>
                <a:gd name="T36" fmla="*/ 162 w 326"/>
                <a:gd name="T37" fmla="*/ 0 h 2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6"/>
                <a:gd name="T58" fmla="*/ 0 h 221"/>
                <a:gd name="T59" fmla="*/ 326 w 326"/>
                <a:gd name="T60" fmla="*/ 221 h 2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6" h="221">
                  <a:moveTo>
                    <a:pt x="162" y="0"/>
                  </a:moveTo>
                  <a:lnTo>
                    <a:pt x="242" y="0"/>
                  </a:lnTo>
                  <a:lnTo>
                    <a:pt x="322" y="0"/>
                  </a:lnTo>
                  <a:lnTo>
                    <a:pt x="326" y="75"/>
                  </a:lnTo>
                  <a:lnTo>
                    <a:pt x="326" y="147"/>
                  </a:lnTo>
                  <a:lnTo>
                    <a:pt x="326" y="221"/>
                  </a:lnTo>
                  <a:lnTo>
                    <a:pt x="244" y="221"/>
                  </a:lnTo>
                  <a:lnTo>
                    <a:pt x="162" y="221"/>
                  </a:lnTo>
                  <a:lnTo>
                    <a:pt x="80" y="221"/>
                  </a:lnTo>
                  <a:lnTo>
                    <a:pt x="68" y="221"/>
                  </a:lnTo>
                  <a:lnTo>
                    <a:pt x="6" y="221"/>
                  </a:lnTo>
                  <a:lnTo>
                    <a:pt x="0" y="221"/>
                  </a:lnTo>
                  <a:lnTo>
                    <a:pt x="0" y="147"/>
                  </a:lnTo>
                  <a:lnTo>
                    <a:pt x="0" y="75"/>
                  </a:lnTo>
                  <a:lnTo>
                    <a:pt x="0" y="0"/>
                  </a:lnTo>
                  <a:lnTo>
                    <a:pt x="78" y="0"/>
                  </a:lnTo>
                  <a:lnTo>
                    <a:pt x="162" y="0"/>
                  </a:lnTo>
                  <a:close/>
                </a:path>
              </a:pathLst>
            </a:custGeom>
            <a:solidFill>
              <a:srgbClr val="FEDFB3"/>
            </a:solidFill>
            <a:ln w="3175" cmpd="sng">
              <a:solidFill>
                <a:srgbClr val="000000"/>
              </a:solidFill>
              <a:round/>
              <a:headEnd/>
              <a:tailEnd/>
            </a:ln>
          </p:spPr>
          <p:txBody>
            <a:bodyPr/>
            <a:lstStyle/>
            <a:p>
              <a:endParaRPr lang="en-US"/>
            </a:p>
          </p:txBody>
        </p:sp>
        <p:sp>
          <p:nvSpPr>
            <p:cNvPr id="118886" name="Freeform 88"/>
            <p:cNvSpPr>
              <a:spLocks/>
            </p:cNvSpPr>
            <p:nvPr/>
          </p:nvSpPr>
          <p:spPr bwMode="auto">
            <a:xfrm>
              <a:off x="1108" y="2824"/>
              <a:ext cx="354" cy="219"/>
            </a:xfrm>
            <a:custGeom>
              <a:avLst/>
              <a:gdLst>
                <a:gd name="T0" fmla="*/ 354 w 354"/>
                <a:gd name="T1" fmla="*/ 73 h 219"/>
                <a:gd name="T2" fmla="*/ 354 w 354"/>
                <a:gd name="T3" fmla="*/ 217 h 219"/>
                <a:gd name="T4" fmla="*/ 190 w 354"/>
                <a:gd name="T5" fmla="*/ 217 h 219"/>
                <a:gd name="T6" fmla="*/ 50 w 354"/>
                <a:gd name="T7" fmla="*/ 219 h 219"/>
                <a:gd name="T8" fmla="*/ 44 w 354"/>
                <a:gd name="T9" fmla="*/ 213 h 219"/>
                <a:gd name="T10" fmla="*/ 36 w 354"/>
                <a:gd name="T11" fmla="*/ 205 h 219"/>
                <a:gd name="T12" fmla="*/ 32 w 354"/>
                <a:gd name="T13" fmla="*/ 191 h 219"/>
                <a:gd name="T14" fmla="*/ 32 w 354"/>
                <a:gd name="T15" fmla="*/ 183 h 219"/>
                <a:gd name="T16" fmla="*/ 34 w 354"/>
                <a:gd name="T17" fmla="*/ 175 h 219"/>
                <a:gd name="T18" fmla="*/ 38 w 354"/>
                <a:gd name="T19" fmla="*/ 167 h 219"/>
                <a:gd name="T20" fmla="*/ 38 w 354"/>
                <a:gd name="T21" fmla="*/ 161 h 219"/>
                <a:gd name="T22" fmla="*/ 38 w 354"/>
                <a:gd name="T23" fmla="*/ 153 h 219"/>
                <a:gd name="T24" fmla="*/ 34 w 354"/>
                <a:gd name="T25" fmla="*/ 147 h 219"/>
                <a:gd name="T26" fmla="*/ 28 w 354"/>
                <a:gd name="T27" fmla="*/ 143 h 219"/>
                <a:gd name="T28" fmla="*/ 20 w 354"/>
                <a:gd name="T29" fmla="*/ 141 h 219"/>
                <a:gd name="T30" fmla="*/ 14 w 354"/>
                <a:gd name="T31" fmla="*/ 137 h 219"/>
                <a:gd name="T32" fmla="*/ 12 w 354"/>
                <a:gd name="T33" fmla="*/ 129 h 219"/>
                <a:gd name="T34" fmla="*/ 12 w 354"/>
                <a:gd name="T35" fmla="*/ 123 h 219"/>
                <a:gd name="T36" fmla="*/ 18 w 354"/>
                <a:gd name="T37" fmla="*/ 113 h 219"/>
                <a:gd name="T38" fmla="*/ 18 w 354"/>
                <a:gd name="T39" fmla="*/ 107 h 219"/>
                <a:gd name="T40" fmla="*/ 16 w 354"/>
                <a:gd name="T41" fmla="*/ 101 h 219"/>
                <a:gd name="T42" fmla="*/ 12 w 354"/>
                <a:gd name="T43" fmla="*/ 97 h 219"/>
                <a:gd name="T44" fmla="*/ 10 w 354"/>
                <a:gd name="T45" fmla="*/ 95 h 219"/>
                <a:gd name="T46" fmla="*/ 2 w 354"/>
                <a:gd name="T47" fmla="*/ 87 h 219"/>
                <a:gd name="T48" fmla="*/ 0 w 354"/>
                <a:gd name="T49" fmla="*/ 83 h 219"/>
                <a:gd name="T50" fmla="*/ 2 w 354"/>
                <a:gd name="T51" fmla="*/ 79 h 219"/>
                <a:gd name="T52" fmla="*/ 8 w 354"/>
                <a:gd name="T53" fmla="*/ 73 h 219"/>
                <a:gd name="T54" fmla="*/ 12 w 354"/>
                <a:gd name="T55" fmla="*/ 67 h 219"/>
                <a:gd name="T56" fmla="*/ 16 w 354"/>
                <a:gd name="T57" fmla="*/ 61 h 219"/>
                <a:gd name="T58" fmla="*/ 14 w 354"/>
                <a:gd name="T59" fmla="*/ 53 h 219"/>
                <a:gd name="T60" fmla="*/ 12 w 354"/>
                <a:gd name="T61" fmla="*/ 45 h 219"/>
                <a:gd name="T62" fmla="*/ 12 w 354"/>
                <a:gd name="T63" fmla="*/ 35 h 219"/>
                <a:gd name="T64" fmla="*/ 12 w 354"/>
                <a:gd name="T65" fmla="*/ 29 h 219"/>
                <a:gd name="T66" fmla="*/ 8 w 354"/>
                <a:gd name="T67" fmla="*/ 21 h 219"/>
                <a:gd name="T68" fmla="*/ 4 w 354"/>
                <a:gd name="T69" fmla="*/ 15 h 219"/>
                <a:gd name="T70" fmla="*/ 2 w 354"/>
                <a:gd name="T71" fmla="*/ 5 h 219"/>
                <a:gd name="T72" fmla="*/ 2 w 354"/>
                <a:gd name="T73" fmla="*/ 0 h 219"/>
                <a:gd name="T74" fmla="*/ 110 w 354"/>
                <a:gd name="T75" fmla="*/ 0 h 219"/>
                <a:gd name="T76" fmla="*/ 270 w 354"/>
                <a:gd name="T77" fmla="*/ 0 h 219"/>
                <a:gd name="T78" fmla="*/ 354 w 354"/>
                <a:gd name="T79" fmla="*/ 0 h 2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4"/>
                <a:gd name="T121" fmla="*/ 0 h 219"/>
                <a:gd name="T122" fmla="*/ 354 w 354"/>
                <a:gd name="T123" fmla="*/ 219 h 2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4" h="219">
                  <a:moveTo>
                    <a:pt x="354" y="0"/>
                  </a:moveTo>
                  <a:lnTo>
                    <a:pt x="354" y="73"/>
                  </a:lnTo>
                  <a:lnTo>
                    <a:pt x="354" y="145"/>
                  </a:lnTo>
                  <a:lnTo>
                    <a:pt x="354" y="217"/>
                  </a:lnTo>
                  <a:lnTo>
                    <a:pt x="272" y="217"/>
                  </a:lnTo>
                  <a:lnTo>
                    <a:pt x="190" y="217"/>
                  </a:lnTo>
                  <a:lnTo>
                    <a:pt x="110" y="219"/>
                  </a:lnTo>
                  <a:lnTo>
                    <a:pt x="50" y="219"/>
                  </a:lnTo>
                  <a:lnTo>
                    <a:pt x="48" y="215"/>
                  </a:lnTo>
                  <a:lnTo>
                    <a:pt x="44" y="213"/>
                  </a:lnTo>
                  <a:lnTo>
                    <a:pt x="40" y="209"/>
                  </a:lnTo>
                  <a:lnTo>
                    <a:pt x="36" y="205"/>
                  </a:lnTo>
                  <a:lnTo>
                    <a:pt x="34" y="197"/>
                  </a:lnTo>
                  <a:lnTo>
                    <a:pt x="32" y="191"/>
                  </a:lnTo>
                  <a:lnTo>
                    <a:pt x="32" y="187"/>
                  </a:lnTo>
                  <a:lnTo>
                    <a:pt x="32" y="183"/>
                  </a:lnTo>
                  <a:lnTo>
                    <a:pt x="32" y="179"/>
                  </a:lnTo>
                  <a:lnTo>
                    <a:pt x="34" y="175"/>
                  </a:lnTo>
                  <a:lnTo>
                    <a:pt x="36" y="171"/>
                  </a:lnTo>
                  <a:lnTo>
                    <a:pt x="38" y="167"/>
                  </a:lnTo>
                  <a:lnTo>
                    <a:pt x="38" y="165"/>
                  </a:lnTo>
                  <a:lnTo>
                    <a:pt x="38" y="161"/>
                  </a:lnTo>
                  <a:lnTo>
                    <a:pt x="38" y="157"/>
                  </a:lnTo>
                  <a:lnTo>
                    <a:pt x="38" y="153"/>
                  </a:lnTo>
                  <a:lnTo>
                    <a:pt x="36" y="151"/>
                  </a:lnTo>
                  <a:lnTo>
                    <a:pt x="34" y="147"/>
                  </a:lnTo>
                  <a:lnTo>
                    <a:pt x="32" y="145"/>
                  </a:lnTo>
                  <a:lnTo>
                    <a:pt x="28" y="143"/>
                  </a:lnTo>
                  <a:lnTo>
                    <a:pt x="22" y="141"/>
                  </a:lnTo>
                  <a:lnTo>
                    <a:pt x="20" y="141"/>
                  </a:lnTo>
                  <a:lnTo>
                    <a:pt x="16" y="139"/>
                  </a:lnTo>
                  <a:lnTo>
                    <a:pt x="14" y="137"/>
                  </a:lnTo>
                  <a:lnTo>
                    <a:pt x="12" y="133"/>
                  </a:lnTo>
                  <a:lnTo>
                    <a:pt x="12" y="129"/>
                  </a:lnTo>
                  <a:lnTo>
                    <a:pt x="12" y="127"/>
                  </a:lnTo>
                  <a:lnTo>
                    <a:pt x="12" y="123"/>
                  </a:lnTo>
                  <a:lnTo>
                    <a:pt x="14" y="121"/>
                  </a:lnTo>
                  <a:lnTo>
                    <a:pt x="18" y="113"/>
                  </a:lnTo>
                  <a:lnTo>
                    <a:pt x="20" y="111"/>
                  </a:lnTo>
                  <a:lnTo>
                    <a:pt x="18" y="107"/>
                  </a:lnTo>
                  <a:lnTo>
                    <a:pt x="18" y="105"/>
                  </a:lnTo>
                  <a:lnTo>
                    <a:pt x="16" y="101"/>
                  </a:lnTo>
                  <a:lnTo>
                    <a:pt x="12" y="97"/>
                  </a:lnTo>
                  <a:lnTo>
                    <a:pt x="10" y="97"/>
                  </a:lnTo>
                  <a:lnTo>
                    <a:pt x="10" y="95"/>
                  </a:lnTo>
                  <a:lnTo>
                    <a:pt x="6" y="91"/>
                  </a:lnTo>
                  <a:lnTo>
                    <a:pt x="2" y="87"/>
                  </a:lnTo>
                  <a:lnTo>
                    <a:pt x="2" y="85"/>
                  </a:lnTo>
                  <a:lnTo>
                    <a:pt x="0" y="83"/>
                  </a:lnTo>
                  <a:lnTo>
                    <a:pt x="0" y="81"/>
                  </a:lnTo>
                  <a:lnTo>
                    <a:pt x="2" y="79"/>
                  </a:lnTo>
                  <a:lnTo>
                    <a:pt x="4" y="75"/>
                  </a:lnTo>
                  <a:lnTo>
                    <a:pt x="8" y="73"/>
                  </a:lnTo>
                  <a:lnTo>
                    <a:pt x="10" y="71"/>
                  </a:lnTo>
                  <a:lnTo>
                    <a:pt x="12" y="67"/>
                  </a:lnTo>
                  <a:lnTo>
                    <a:pt x="14" y="65"/>
                  </a:lnTo>
                  <a:lnTo>
                    <a:pt x="16" y="61"/>
                  </a:lnTo>
                  <a:lnTo>
                    <a:pt x="16" y="57"/>
                  </a:lnTo>
                  <a:lnTo>
                    <a:pt x="14" y="53"/>
                  </a:lnTo>
                  <a:lnTo>
                    <a:pt x="14" y="49"/>
                  </a:lnTo>
                  <a:lnTo>
                    <a:pt x="12" y="45"/>
                  </a:lnTo>
                  <a:lnTo>
                    <a:pt x="12" y="39"/>
                  </a:lnTo>
                  <a:lnTo>
                    <a:pt x="12" y="35"/>
                  </a:lnTo>
                  <a:lnTo>
                    <a:pt x="12" y="31"/>
                  </a:lnTo>
                  <a:lnTo>
                    <a:pt x="12" y="29"/>
                  </a:lnTo>
                  <a:lnTo>
                    <a:pt x="10" y="25"/>
                  </a:lnTo>
                  <a:lnTo>
                    <a:pt x="8" y="21"/>
                  </a:lnTo>
                  <a:lnTo>
                    <a:pt x="6" y="19"/>
                  </a:lnTo>
                  <a:lnTo>
                    <a:pt x="4" y="15"/>
                  </a:lnTo>
                  <a:lnTo>
                    <a:pt x="2" y="11"/>
                  </a:lnTo>
                  <a:lnTo>
                    <a:pt x="2" y="5"/>
                  </a:lnTo>
                  <a:lnTo>
                    <a:pt x="2" y="2"/>
                  </a:lnTo>
                  <a:lnTo>
                    <a:pt x="2" y="0"/>
                  </a:lnTo>
                  <a:lnTo>
                    <a:pt x="28" y="0"/>
                  </a:lnTo>
                  <a:lnTo>
                    <a:pt x="110" y="0"/>
                  </a:lnTo>
                  <a:lnTo>
                    <a:pt x="192" y="0"/>
                  </a:lnTo>
                  <a:lnTo>
                    <a:pt x="270" y="0"/>
                  </a:lnTo>
                  <a:lnTo>
                    <a:pt x="354" y="0"/>
                  </a:lnTo>
                  <a:close/>
                </a:path>
              </a:pathLst>
            </a:custGeom>
            <a:solidFill>
              <a:srgbClr val="FEDFB3"/>
            </a:solidFill>
            <a:ln w="3175" cmpd="sng">
              <a:solidFill>
                <a:srgbClr val="000000"/>
              </a:solidFill>
              <a:round/>
              <a:headEnd/>
              <a:tailEnd/>
            </a:ln>
          </p:spPr>
          <p:txBody>
            <a:bodyPr/>
            <a:lstStyle/>
            <a:p>
              <a:endParaRPr lang="en-US"/>
            </a:p>
          </p:txBody>
        </p:sp>
        <p:sp>
          <p:nvSpPr>
            <p:cNvPr id="118887" name="Freeform 89"/>
            <p:cNvSpPr>
              <a:spLocks/>
            </p:cNvSpPr>
            <p:nvPr/>
          </p:nvSpPr>
          <p:spPr bwMode="auto">
            <a:xfrm>
              <a:off x="1462" y="2824"/>
              <a:ext cx="322" cy="219"/>
            </a:xfrm>
            <a:custGeom>
              <a:avLst/>
              <a:gdLst>
                <a:gd name="T0" fmla="*/ 160 w 322"/>
                <a:gd name="T1" fmla="*/ 0 h 219"/>
                <a:gd name="T2" fmla="*/ 240 w 322"/>
                <a:gd name="T3" fmla="*/ 0 h 219"/>
                <a:gd name="T4" fmla="*/ 322 w 322"/>
                <a:gd name="T5" fmla="*/ 2 h 219"/>
                <a:gd name="T6" fmla="*/ 322 w 322"/>
                <a:gd name="T7" fmla="*/ 73 h 219"/>
                <a:gd name="T8" fmla="*/ 322 w 322"/>
                <a:gd name="T9" fmla="*/ 145 h 219"/>
                <a:gd name="T10" fmla="*/ 322 w 322"/>
                <a:gd name="T11" fmla="*/ 219 h 219"/>
                <a:gd name="T12" fmla="*/ 242 w 322"/>
                <a:gd name="T13" fmla="*/ 217 h 219"/>
                <a:gd name="T14" fmla="*/ 160 w 322"/>
                <a:gd name="T15" fmla="*/ 217 h 219"/>
                <a:gd name="T16" fmla="*/ 80 w 322"/>
                <a:gd name="T17" fmla="*/ 217 h 219"/>
                <a:gd name="T18" fmla="*/ 0 w 322"/>
                <a:gd name="T19" fmla="*/ 217 h 219"/>
                <a:gd name="T20" fmla="*/ 0 w 322"/>
                <a:gd name="T21" fmla="*/ 145 h 219"/>
                <a:gd name="T22" fmla="*/ 0 w 322"/>
                <a:gd name="T23" fmla="*/ 73 h 219"/>
                <a:gd name="T24" fmla="*/ 0 w 322"/>
                <a:gd name="T25" fmla="*/ 0 h 219"/>
                <a:gd name="T26" fmla="*/ 80 w 322"/>
                <a:gd name="T27" fmla="*/ 0 h 219"/>
                <a:gd name="T28" fmla="*/ 160 w 322"/>
                <a:gd name="T29" fmla="*/ 0 h 219"/>
                <a:gd name="T30" fmla="*/ 160 w 322"/>
                <a:gd name="T31" fmla="*/ 0 h 2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2"/>
                <a:gd name="T49" fmla="*/ 0 h 219"/>
                <a:gd name="T50" fmla="*/ 322 w 322"/>
                <a:gd name="T51" fmla="*/ 219 h 2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2" h="219">
                  <a:moveTo>
                    <a:pt x="160" y="0"/>
                  </a:moveTo>
                  <a:lnTo>
                    <a:pt x="240" y="0"/>
                  </a:lnTo>
                  <a:lnTo>
                    <a:pt x="322" y="2"/>
                  </a:lnTo>
                  <a:lnTo>
                    <a:pt x="322" y="73"/>
                  </a:lnTo>
                  <a:lnTo>
                    <a:pt x="322" y="145"/>
                  </a:lnTo>
                  <a:lnTo>
                    <a:pt x="322" y="219"/>
                  </a:lnTo>
                  <a:lnTo>
                    <a:pt x="242" y="217"/>
                  </a:lnTo>
                  <a:lnTo>
                    <a:pt x="160" y="217"/>
                  </a:lnTo>
                  <a:lnTo>
                    <a:pt x="80" y="217"/>
                  </a:lnTo>
                  <a:lnTo>
                    <a:pt x="0" y="217"/>
                  </a:lnTo>
                  <a:lnTo>
                    <a:pt x="0" y="145"/>
                  </a:lnTo>
                  <a:lnTo>
                    <a:pt x="0" y="73"/>
                  </a:lnTo>
                  <a:lnTo>
                    <a:pt x="0" y="0"/>
                  </a:lnTo>
                  <a:lnTo>
                    <a:pt x="80" y="0"/>
                  </a:lnTo>
                  <a:lnTo>
                    <a:pt x="160" y="0"/>
                  </a:lnTo>
                  <a:close/>
                </a:path>
              </a:pathLst>
            </a:custGeom>
            <a:solidFill>
              <a:srgbClr val="FFF5C8"/>
            </a:solidFill>
            <a:ln w="3175" cmpd="sng">
              <a:solidFill>
                <a:srgbClr val="000000"/>
              </a:solidFill>
              <a:round/>
              <a:headEnd/>
              <a:tailEnd/>
            </a:ln>
          </p:spPr>
          <p:txBody>
            <a:bodyPr/>
            <a:lstStyle/>
            <a:p>
              <a:endParaRPr lang="en-US"/>
            </a:p>
          </p:txBody>
        </p:sp>
        <p:sp>
          <p:nvSpPr>
            <p:cNvPr id="118888" name="Freeform 90"/>
            <p:cNvSpPr>
              <a:spLocks/>
            </p:cNvSpPr>
            <p:nvPr/>
          </p:nvSpPr>
          <p:spPr bwMode="auto">
            <a:xfrm>
              <a:off x="1784" y="2826"/>
              <a:ext cx="324" cy="219"/>
            </a:xfrm>
            <a:custGeom>
              <a:avLst/>
              <a:gdLst>
                <a:gd name="T0" fmla="*/ 0 w 324"/>
                <a:gd name="T1" fmla="*/ 0 h 219"/>
                <a:gd name="T2" fmla="*/ 80 w 324"/>
                <a:gd name="T3" fmla="*/ 0 h 219"/>
                <a:gd name="T4" fmla="*/ 162 w 324"/>
                <a:gd name="T5" fmla="*/ 0 h 219"/>
                <a:gd name="T6" fmla="*/ 244 w 324"/>
                <a:gd name="T7" fmla="*/ 0 h 219"/>
                <a:gd name="T8" fmla="*/ 324 w 324"/>
                <a:gd name="T9" fmla="*/ 0 h 219"/>
                <a:gd name="T10" fmla="*/ 324 w 324"/>
                <a:gd name="T11" fmla="*/ 73 h 219"/>
                <a:gd name="T12" fmla="*/ 324 w 324"/>
                <a:gd name="T13" fmla="*/ 145 h 219"/>
                <a:gd name="T14" fmla="*/ 324 w 324"/>
                <a:gd name="T15" fmla="*/ 219 h 219"/>
                <a:gd name="T16" fmla="*/ 242 w 324"/>
                <a:gd name="T17" fmla="*/ 219 h 219"/>
                <a:gd name="T18" fmla="*/ 162 w 324"/>
                <a:gd name="T19" fmla="*/ 217 h 219"/>
                <a:gd name="T20" fmla="*/ 80 w 324"/>
                <a:gd name="T21" fmla="*/ 217 h 219"/>
                <a:gd name="T22" fmla="*/ 0 w 324"/>
                <a:gd name="T23" fmla="*/ 217 h 219"/>
                <a:gd name="T24" fmla="*/ 0 w 324"/>
                <a:gd name="T25" fmla="*/ 143 h 219"/>
                <a:gd name="T26" fmla="*/ 0 w 324"/>
                <a:gd name="T27" fmla="*/ 71 h 219"/>
                <a:gd name="T28" fmla="*/ 0 w 324"/>
                <a:gd name="T29" fmla="*/ 0 h 219"/>
                <a:gd name="T30" fmla="*/ 0 w 324"/>
                <a:gd name="T31" fmla="*/ 0 h 2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4"/>
                <a:gd name="T49" fmla="*/ 0 h 219"/>
                <a:gd name="T50" fmla="*/ 324 w 324"/>
                <a:gd name="T51" fmla="*/ 219 h 2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4" h="219">
                  <a:moveTo>
                    <a:pt x="0" y="0"/>
                  </a:moveTo>
                  <a:lnTo>
                    <a:pt x="80" y="0"/>
                  </a:lnTo>
                  <a:lnTo>
                    <a:pt x="162" y="0"/>
                  </a:lnTo>
                  <a:lnTo>
                    <a:pt x="244" y="0"/>
                  </a:lnTo>
                  <a:lnTo>
                    <a:pt x="324" y="0"/>
                  </a:lnTo>
                  <a:lnTo>
                    <a:pt x="324" y="73"/>
                  </a:lnTo>
                  <a:lnTo>
                    <a:pt x="324" y="145"/>
                  </a:lnTo>
                  <a:lnTo>
                    <a:pt x="324" y="219"/>
                  </a:lnTo>
                  <a:lnTo>
                    <a:pt x="242" y="219"/>
                  </a:lnTo>
                  <a:lnTo>
                    <a:pt x="162" y="217"/>
                  </a:lnTo>
                  <a:lnTo>
                    <a:pt x="80" y="217"/>
                  </a:lnTo>
                  <a:lnTo>
                    <a:pt x="0" y="217"/>
                  </a:lnTo>
                  <a:lnTo>
                    <a:pt x="0" y="143"/>
                  </a:lnTo>
                  <a:lnTo>
                    <a:pt x="0" y="71"/>
                  </a:lnTo>
                  <a:lnTo>
                    <a:pt x="0" y="0"/>
                  </a:lnTo>
                  <a:close/>
                </a:path>
              </a:pathLst>
            </a:custGeom>
            <a:solidFill>
              <a:srgbClr val="FEDFB3"/>
            </a:solidFill>
            <a:ln w="3175" cmpd="sng">
              <a:solidFill>
                <a:srgbClr val="000000"/>
              </a:solidFill>
              <a:round/>
              <a:headEnd/>
              <a:tailEnd/>
            </a:ln>
          </p:spPr>
          <p:txBody>
            <a:bodyPr/>
            <a:lstStyle/>
            <a:p>
              <a:endParaRPr lang="en-US"/>
            </a:p>
          </p:txBody>
        </p:sp>
        <p:sp>
          <p:nvSpPr>
            <p:cNvPr id="118889" name="Freeform 91"/>
            <p:cNvSpPr>
              <a:spLocks/>
            </p:cNvSpPr>
            <p:nvPr/>
          </p:nvSpPr>
          <p:spPr bwMode="auto">
            <a:xfrm>
              <a:off x="2108" y="2826"/>
              <a:ext cx="326" cy="221"/>
            </a:xfrm>
            <a:custGeom>
              <a:avLst/>
              <a:gdLst>
                <a:gd name="T0" fmla="*/ 0 w 326"/>
                <a:gd name="T1" fmla="*/ 0 h 221"/>
                <a:gd name="T2" fmla="*/ 82 w 326"/>
                <a:gd name="T3" fmla="*/ 0 h 221"/>
                <a:gd name="T4" fmla="*/ 164 w 326"/>
                <a:gd name="T5" fmla="*/ 0 h 221"/>
                <a:gd name="T6" fmla="*/ 244 w 326"/>
                <a:gd name="T7" fmla="*/ 0 h 221"/>
                <a:gd name="T8" fmla="*/ 326 w 326"/>
                <a:gd name="T9" fmla="*/ 2 h 221"/>
                <a:gd name="T10" fmla="*/ 326 w 326"/>
                <a:gd name="T11" fmla="*/ 75 h 221"/>
                <a:gd name="T12" fmla="*/ 326 w 326"/>
                <a:gd name="T13" fmla="*/ 149 h 221"/>
                <a:gd name="T14" fmla="*/ 326 w 326"/>
                <a:gd name="T15" fmla="*/ 221 h 221"/>
                <a:gd name="T16" fmla="*/ 244 w 326"/>
                <a:gd name="T17" fmla="*/ 221 h 221"/>
                <a:gd name="T18" fmla="*/ 162 w 326"/>
                <a:gd name="T19" fmla="*/ 219 h 221"/>
                <a:gd name="T20" fmla="*/ 110 w 326"/>
                <a:gd name="T21" fmla="*/ 219 h 221"/>
                <a:gd name="T22" fmla="*/ 82 w 326"/>
                <a:gd name="T23" fmla="*/ 219 h 221"/>
                <a:gd name="T24" fmla="*/ 0 w 326"/>
                <a:gd name="T25" fmla="*/ 219 h 221"/>
                <a:gd name="T26" fmla="*/ 0 w 326"/>
                <a:gd name="T27" fmla="*/ 145 h 221"/>
                <a:gd name="T28" fmla="*/ 0 w 326"/>
                <a:gd name="T29" fmla="*/ 73 h 221"/>
                <a:gd name="T30" fmla="*/ 0 w 326"/>
                <a:gd name="T31" fmla="*/ 0 h 221"/>
                <a:gd name="T32" fmla="*/ 0 w 326"/>
                <a:gd name="T33" fmla="*/ 0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6"/>
                <a:gd name="T52" fmla="*/ 0 h 221"/>
                <a:gd name="T53" fmla="*/ 326 w 326"/>
                <a:gd name="T54" fmla="*/ 221 h 2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6" h="221">
                  <a:moveTo>
                    <a:pt x="0" y="0"/>
                  </a:moveTo>
                  <a:lnTo>
                    <a:pt x="82" y="0"/>
                  </a:lnTo>
                  <a:lnTo>
                    <a:pt x="164" y="0"/>
                  </a:lnTo>
                  <a:lnTo>
                    <a:pt x="244" y="0"/>
                  </a:lnTo>
                  <a:lnTo>
                    <a:pt x="326" y="2"/>
                  </a:lnTo>
                  <a:lnTo>
                    <a:pt x="326" y="75"/>
                  </a:lnTo>
                  <a:lnTo>
                    <a:pt x="326" y="149"/>
                  </a:lnTo>
                  <a:lnTo>
                    <a:pt x="326" y="221"/>
                  </a:lnTo>
                  <a:lnTo>
                    <a:pt x="244" y="221"/>
                  </a:lnTo>
                  <a:lnTo>
                    <a:pt x="162" y="219"/>
                  </a:lnTo>
                  <a:lnTo>
                    <a:pt x="110" y="219"/>
                  </a:lnTo>
                  <a:lnTo>
                    <a:pt x="82" y="219"/>
                  </a:lnTo>
                  <a:lnTo>
                    <a:pt x="0" y="219"/>
                  </a:lnTo>
                  <a:lnTo>
                    <a:pt x="0" y="145"/>
                  </a:lnTo>
                  <a:lnTo>
                    <a:pt x="0" y="73"/>
                  </a:lnTo>
                  <a:lnTo>
                    <a:pt x="0" y="0"/>
                  </a:lnTo>
                  <a:close/>
                </a:path>
              </a:pathLst>
            </a:custGeom>
            <a:solidFill>
              <a:srgbClr val="FFF5C8"/>
            </a:solidFill>
            <a:ln w="3175" cmpd="sng">
              <a:solidFill>
                <a:srgbClr val="000000"/>
              </a:solidFill>
              <a:round/>
              <a:headEnd/>
              <a:tailEnd/>
            </a:ln>
          </p:spPr>
          <p:txBody>
            <a:bodyPr/>
            <a:lstStyle/>
            <a:p>
              <a:endParaRPr lang="en-US"/>
            </a:p>
          </p:txBody>
        </p:sp>
        <p:sp>
          <p:nvSpPr>
            <p:cNvPr id="118890" name="Freeform 92"/>
            <p:cNvSpPr>
              <a:spLocks/>
            </p:cNvSpPr>
            <p:nvPr/>
          </p:nvSpPr>
          <p:spPr bwMode="auto">
            <a:xfrm>
              <a:off x="4283" y="2895"/>
              <a:ext cx="330" cy="322"/>
            </a:xfrm>
            <a:custGeom>
              <a:avLst/>
              <a:gdLst>
                <a:gd name="T0" fmla="*/ 188 w 330"/>
                <a:gd name="T1" fmla="*/ 2 h 322"/>
                <a:gd name="T2" fmla="*/ 326 w 330"/>
                <a:gd name="T3" fmla="*/ 6 h 322"/>
                <a:gd name="T4" fmla="*/ 330 w 330"/>
                <a:gd name="T5" fmla="*/ 22 h 322"/>
                <a:gd name="T6" fmla="*/ 328 w 330"/>
                <a:gd name="T7" fmla="*/ 46 h 322"/>
                <a:gd name="T8" fmla="*/ 326 w 330"/>
                <a:gd name="T9" fmla="*/ 60 h 322"/>
                <a:gd name="T10" fmla="*/ 322 w 330"/>
                <a:gd name="T11" fmla="*/ 74 h 322"/>
                <a:gd name="T12" fmla="*/ 320 w 330"/>
                <a:gd name="T13" fmla="*/ 82 h 322"/>
                <a:gd name="T14" fmla="*/ 322 w 330"/>
                <a:gd name="T15" fmla="*/ 92 h 322"/>
                <a:gd name="T16" fmla="*/ 324 w 330"/>
                <a:gd name="T17" fmla="*/ 100 h 322"/>
                <a:gd name="T18" fmla="*/ 320 w 330"/>
                <a:gd name="T19" fmla="*/ 114 h 322"/>
                <a:gd name="T20" fmla="*/ 314 w 330"/>
                <a:gd name="T21" fmla="*/ 130 h 322"/>
                <a:gd name="T22" fmla="*/ 304 w 330"/>
                <a:gd name="T23" fmla="*/ 136 h 322"/>
                <a:gd name="T24" fmla="*/ 298 w 330"/>
                <a:gd name="T25" fmla="*/ 140 h 322"/>
                <a:gd name="T26" fmla="*/ 290 w 330"/>
                <a:gd name="T27" fmla="*/ 142 h 322"/>
                <a:gd name="T28" fmla="*/ 278 w 330"/>
                <a:gd name="T29" fmla="*/ 154 h 322"/>
                <a:gd name="T30" fmla="*/ 264 w 330"/>
                <a:gd name="T31" fmla="*/ 170 h 322"/>
                <a:gd name="T32" fmla="*/ 254 w 330"/>
                <a:gd name="T33" fmla="*/ 186 h 322"/>
                <a:gd name="T34" fmla="*/ 244 w 330"/>
                <a:gd name="T35" fmla="*/ 196 h 322"/>
                <a:gd name="T36" fmla="*/ 236 w 330"/>
                <a:gd name="T37" fmla="*/ 204 h 322"/>
                <a:gd name="T38" fmla="*/ 230 w 330"/>
                <a:gd name="T39" fmla="*/ 212 h 322"/>
                <a:gd name="T40" fmla="*/ 224 w 330"/>
                <a:gd name="T41" fmla="*/ 222 h 322"/>
                <a:gd name="T42" fmla="*/ 226 w 330"/>
                <a:gd name="T43" fmla="*/ 238 h 322"/>
                <a:gd name="T44" fmla="*/ 226 w 330"/>
                <a:gd name="T45" fmla="*/ 254 h 322"/>
                <a:gd name="T46" fmla="*/ 222 w 330"/>
                <a:gd name="T47" fmla="*/ 266 h 322"/>
                <a:gd name="T48" fmla="*/ 216 w 330"/>
                <a:gd name="T49" fmla="*/ 276 h 322"/>
                <a:gd name="T50" fmla="*/ 212 w 330"/>
                <a:gd name="T51" fmla="*/ 286 h 322"/>
                <a:gd name="T52" fmla="*/ 210 w 330"/>
                <a:gd name="T53" fmla="*/ 296 h 322"/>
                <a:gd name="T54" fmla="*/ 212 w 330"/>
                <a:gd name="T55" fmla="*/ 312 h 322"/>
                <a:gd name="T56" fmla="*/ 204 w 330"/>
                <a:gd name="T57" fmla="*/ 318 h 322"/>
                <a:gd name="T58" fmla="*/ 188 w 330"/>
                <a:gd name="T59" fmla="*/ 314 h 322"/>
                <a:gd name="T60" fmla="*/ 176 w 330"/>
                <a:gd name="T61" fmla="*/ 304 h 322"/>
                <a:gd name="T62" fmla="*/ 168 w 330"/>
                <a:gd name="T63" fmla="*/ 300 h 322"/>
                <a:gd name="T64" fmla="*/ 160 w 330"/>
                <a:gd name="T65" fmla="*/ 308 h 322"/>
                <a:gd name="T66" fmla="*/ 152 w 330"/>
                <a:gd name="T67" fmla="*/ 304 h 322"/>
                <a:gd name="T68" fmla="*/ 144 w 330"/>
                <a:gd name="T69" fmla="*/ 302 h 322"/>
                <a:gd name="T70" fmla="*/ 136 w 330"/>
                <a:gd name="T71" fmla="*/ 292 h 322"/>
                <a:gd name="T72" fmla="*/ 116 w 330"/>
                <a:gd name="T73" fmla="*/ 278 h 322"/>
                <a:gd name="T74" fmla="*/ 102 w 330"/>
                <a:gd name="T75" fmla="*/ 272 h 322"/>
                <a:gd name="T76" fmla="*/ 88 w 330"/>
                <a:gd name="T77" fmla="*/ 264 h 322"/>
                <a:gd name="T78" fmla="*/ 72 w 330"/>
                <a:gd name="T79" fmla="*/ 258 h 322"/>
                <a:gd name="T80" fmla="*/ 64 w 330"/>
                <a:gd name="T81" fmla="*/ 250 h 322"/>
                <a:gd name="T82" fmla="*/ 44 w 330"/>
                <a:gd name="T83" fmla="*/ 246 h 322"/>
                <a:gd name="T84" fmla="*/ 24 w 330"/>
                <a:gd name="T85" fmla="*/ 234 h 322"/>
                <a:gd name="T86" fmla="*/ 8 w 330"/>
                <a:gd name="T87" fmla="*/ 226 h 322"/>
                <a:gd name="T88" fmla="*/ 24 w 330"/>
                <a:gd name="T89" fmla="*/ 224 h 322"/>
                <a:gd name="T90" fmla="*/ 26 w 330"/>
                <a:gd name="T91" fmla="*/ 0 h 3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0"/>
                <a:gd name="T139" fmla="*/ 0 h 322"/>
                <a:gd name="T140" fmla="*/ 330 w 330"/>
                <a:gd name="T141" fmla="*/ 322 h 3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0" h="322">
                  <a:moveTo>
                    <a:pt x="26" y="0"/>
                  </a:moveTo>
                  <a:lnTo>
                    <a:pt x="108" y="0"/>
                  </a:lnTo>
                  <a:lnTo>
                    <a:pt x="188" y="2"/>
                  </a:lnTo>
                  <a:lnTo>
                    <a:pt x="272" y="2"/>
                  </a:lnTo>
                  <a:lnTo>
                    <a:pt x="326" y="2"/>
                  </a:lnTo>
                  <a:lnTo>
                    <a:pt x="326" y="6"/>
                  </a:lnTo>
                  <a:lnTo>
                    <a:pt x="326" y="10"/>
                  </a:lnTo>
                  <a:lnTo>
                    <a:pt x="328" y="16"/>
                  </a:lnTo>
                  <a:lnTo>
                    <a:pt x="330" y="22"/>
                  </a:lnTo>
                  <a:lnTo>
                    <a:pt x="330" y="28"/>
                  </a:lnTo>
                  <a:lnTo>
                    <a:pt x="328" y="38"/>
                  </a:lnTo>
                  <a:lnTo>
                    <a:pt x="328" y="46"/>
                  </a:lnTo>
                  <a:lnTo>
                    <a:pt x="328" y="50"/>
                  </a:lnTo>
                  <a:lnTo>
                    <a:pt x="328" y="56"/>
                  </a:lnTo>
                  <a:lnTo>
                    <a:pt x="326" y="60"/>
                  </a:lnTo>
                  <a:lnTo>
                    <a:pt x="326" y="66"/>
                  </a:lnTo>
                  <a:lnTo>
                    <a:pt x="324" y="72"/>
                  </a:lnTo>
                  <a:lnTo>
                    <a:pt x="322" y="74"/>
                  </a:lnTo>
                  <a:lnTo>
                    <a:pt x="322" y="76"/>
                  </a:lnTo>
                  <a:lnTo>
                    <a:pt x="320" y="80"/>
                  </a:lnTo>
                  <a:lnTo>
                    <a:pt x="320" y="82"/>
                  </a:lnTo>
                  <a:lnTo>
                    <a:pt x="320" y="86"/>
                  </a:lnTo>
                  <a:lnTo>
                    <a:pt x="322" y="90"/>
                  </a:lnTo>
                  <a:lnTo>
                    <a:pt x="322" y="92"/>
                  </a:lnTo>
                  <a:lnTo>
                    <a:pt x="324" y="94"/>
                  </a:lnTo>
                  <a:lnTo>
                    <a:pt x="324" y="98"/>
                  </a:lnTo>
                  <a:lnTo>
                    <a:pt x="324" y="100"/>
                  </a:lnTo>
                  <a:lnTo>
                    <a:pt x="322" y="102"/>
                  </a:lnTo>
                  <a:lnTo>
                    <a:pt x="322" y="108"/>
                  </a:lnTo>
                  <a:lnTo>
                    <a:pt x="320" y="114"/>
                  </a:lnTo>
                  <a:lnTo>
                    <a:pt x="318" y="122"/>
                  </a:lnTo>
                  <a:lnTo>
                    <a:pt x="316" y="128"/>
                  </a:lnTo>
                  <a:lnTo>
                    <a:pt x="314" y="130"/>
                  </a:lnTo>
                  <a:lnTo>
                    <a:pt x="310" y="132"/>
                  </a:lnTo>
                  <a:lnTo>
                    <a:pt x="308" y="134"/>
                  </a:lnTo>
                  <a:lnTo>
                    <a:pt x="304" y="136"/>
                  </a:lnTo>
                  <a:lnTo>
                    <a:pt x="300" y="138"/>
                  </a:lnTo>
                  <a:lnTo>
                    <a:pt x="298" y="140"/>
                  </a:lnTo>
                  <a:lnTo>
                    <a:pt x="294" y="140"/>
                  </a:lnTo>
                  <a:lnTo>
                    <a:pt x="292" y="142"/>
                  </a:lnTo>
                  <a:lnTo>
                    <a:pt x="290" y="142"/>
                  </a:lnTo>
                  <a:lnTo>
                    <a:pt x="288" y="144"/>
                  </a:lnTo>
                  <a:lnTo>
                    <a:pt x="284" y="146"/>
                  </a:lnTo>
                  <a:lnTo>
                    <a:pt x="278" y="154"/>
                  </a:lnTo>
                  <a:lnTo>
                    <a:pt x="274" y="158"/>
                  </a:lnTo>
                  <a:lnTo>
                    <a:pt x="270" y="162"/>
                  </a:lnTo>
                  <a:lnTo>
                    <a:pt x="264" y="170"/>
                  </a:lnTo>
                  <a:lnTo>
                    <a:pt x="260" y="174"/>
                  </a:lnTo>
                  <a:lnTo>
                    <a:pt x="258" y="180"/>
                  </a:lnTo>
                  <a:lnTo>
                    <a:pt x="254" y="186"/>
                  </a:lnTo>
                  <a:lnTo>
                    <a:pt x="252" y="190"/>
                  </a:lnTo>
                  <a:lnTo>
                    <a:pt x="248" y="194"/>
                  </a:lnTo>
                  <a:lnTo>
                    <a:pt x="244" y="196"/>
                  </a:lnTo>
                  <a:lnTo>
                    <a:pt x="242" y="198"/>
                  </a:lnTo>
                  <a:lnTo>
                    <a:pt x="240" y="200"/>
                  </a:lnTo>
                  <a:lnTo>
                    <a:pt x="236" y="204"/>
                  </a:lnTo>
                  <a:lnTo>
                    <a:pt x="234" y="206"/>
                  </a:lnTo>
                  <a:lnTo>
                    <a:pt x="234" y="208"/>
                  </a:lnTo>
                  <a:lnTo>
                    <a:pt x="230" y="212"/>
                  </a:lnTo>
                  <a:lnTo>
                    <a:pt x="226" y="214"/>
                  </a:lnTo>
                  <a:lnTo>
                    <a:pt x="224" y="218"/>
                  </a:lnTo>
                  <a:lnTo>
                    <a:pt x="224" y="222"/>
                  </a:lnTo>
                  <a:lnTo>
                    <a:pt x="222" y="226"/>
                  </a:lnTo>
                  <a:lnTo>
                    <a:pt x="224" y="230"/>
                  </a:lnTo>
                  <a:lnTo>
                    <a:pt x="226" y="238"/>
                  </a:lnTo>
                  <a:lnTo>
                    <a:pt x="226" y="244"/>
                  </a:lnTo>
                  <a:lnTo>
                    <a:pt x="226" y="250"/>
                  </a:lnTo>
                  <a:lnTo>
                    <a:pt x="226" y="254"/>
                  </a:lnTo>
                  <a:lnTo>
                    <a:pt x="224" y="258"/>
                  </a:lnTo>
                  <a:lnTo>
                    <a:pt x="222" y="264"/>
                  </a:lnTo>
                  <a:lnTo>
                    <a:pt x="222" y="266"/>
                  </a:lnTo>
                  <a:lnTo>
                    <a:pt x="220" y="270"/>
                  </a:lnTo>
                  <a:lnTo>
                    <a:pt x="218" y="272"/>
                  </a:lnTo>
                  <a:lnTo>
                    <a:pt x="216" y="276"/>
                  </a:lnTo>
                  <a:lnTo>
                    <a:pt x="214" y="280"/>
                  </a:lnTo>
                  <a:lnTo>
                    <a:pt x="212" y="282"/>
                  </a:lnTo>
                  <a:lnTo>
                    <a:pt x="212" y="286"/>
                  </a:lnTo>
                  <a:lnTo>
                    <a:pt x="210" y="290"/>
                  </a:lnTo>
                  <a:lnTo>
                    <a:pt x="210" y="294"/>
                  </a:lnTo>
                  <a:lnTo>
                    <a:pt x="210" y="296"/>
                  </a:lnTo>
                  <a:lnTo>
                    <a:pt x="210" y="302"/>
                  </a:lnTo>
                  <a:lnTo>
                    <a:pt x="210" y="308"/>
                  </a:lnTo>
                  <a:lnTo>
                    <a:pt x="212" y="312"/>
                  </a:lnTo>
                  <a:lnTo>
                    <a:pt x="210" y="318"/>
                  </a:lnTo>
                  <a:lnTo>
                    <a:pt x="210" y="322"/>
                  </a:lnTo>
                  <a:lnTo>
                    <a:pt x="204" y="318"/>
                  </a:lnTo>
                  <a:lnTo>
                    <a:pt x="200" y="320"/>
                  </a:lnTo>
                  <a:lnTo>
                    <a:pt x="192" y="318"/>
                  </a:lnTo>
                  <a:lnTo>
                    <a:pt x="188" y="314"/>
                  </a:lnTo>
                  <a:lnTo>
                    <a:pt x="182" y="314"/>
                  </a:lnTo>
                  <a:lnTo>
                    <a:pt x="180" y="310"/>
                  </a:lnTo>
                  <a:lnTo>
                    <a:pt x="176" y="304"/>
                  </a:lnTo>
                  <a:lnTo>
                    <a:pt x="174" y="300"/>
                  </a:lnTo>
                  <a:lnTo>
                    <a:pt x="170" y="302"/>
                  </a:lnTo>
                  <a:lnTo>
                    <a:pt x="168" y="300"/>
                  </a:lnTo>
                  <a:lnTo>
                    <a:pt x="164" y="300"/>
                  </a:lnTo>
                  <a:lnTo>
                    <a:pt x="164" y="304"/>
                  </a:lnTo>
                  <a:lnTo>
                    <a:pt x="160" y="308"/>
                  </a:lnTo>
                  <a:lnTo>
                    <a:pt x="156" y="308"/>
                  </a:lnTo>
                  <a:lnTo>
                    <a:pt x="154" y="306"/>
                  </a:lnTo>
                  <a:lnTo>
                    <a:pt x="152" y="304"/>
                  </a:lnTo>
                  <a:lnTo>
                    <a:pt x="150" y="302"/>
                  </a:lnTo>
                  <a:lnTo>
                    <a:pt x="148" y="304"/>
                  </a:lnTo>
                  <a:lnTo>
                    <a:pt x="144" y="302"/>
                  </a:lnTo>
                  <a:lnTo>
                    <a:pt x="142" y="302"/>
                  </a:lnTo>
                  <a:lnTo>
                    <a:pt x="140" y="298"/>
                  </a:lnTo>
                  <a:lnTo>
                    <a:pt x="136" y="292"/>
                  </a:lnTo>
                  <a:lnTo>
                    <a:pt x="128" y="290"/>
                  </a:lnTo>
                  <a:lnTo>
                    <a:pt x="124" y="286"/>
                  </a:lnTo>
                  <a:lnTo>
                    <a:pt x="116" y="278"/>
                  </a:lnTo>
                  <a:lnTo>
                    <a:pt x="114" y="276"/>
                  </a:lnTo>
                  <a:lnTo>
                    <a:pt x="108" y="274"/>
                  </a:lnTo>
                  <a:lnTo>
                    <a:pt x="102" y="272"/>
                  </a:lnTo>
                  <a:lnTo>
                    <a:pt x="90" y="274"/>
                  </a:lnTo>
                  <a:lnTo>
                    <a:pt x="88" y="270"/>
                  </a:lnTo>
                  <a:lnTo>
                    <a:pt x="88" y="264"/>
                  </a:lnTo>
                  <a:lnTo>
                    <a:pt x="82" y="258"/>
                  </a:lnTo>
                  <a:lnTo>
                    <a:pt x="78" y="256"/>
                  </a:lnTo>
                  <a:lnTo>
                    <a:pt x="72" y="258"/>
                  </a:lnTo>
                  <a:lnTo>
                    <a:pt x="68" y="258"/>
                  </a:lnTo>
                  <a:lnTo>
                    <a:pt x="64" y="254"/>
                  </a:lnTo>
                  <a:lnTo>
                    <a:pt x="64" y="250"/>
                  </a:lnTo>
                  <a:lnTo>
                    <a:pt x="56" y="250"/>
                  </a:lnTo>
                  <a:lnTo>
                    <a:pt x="54" y="248"/>
                  </a:lnTo>
                  <a:lnTo>
                    <a:pt x="44" y="246"/>
                  </a:lnTo>
                  <a:lnTo>
                    <a:pt x="40" y="240"/>
                  </a:lnTo>
                  <a:lnTo>
                    <a:pt x="32" y="242"/>
                  </a:lnTo>
                  <a:lnTo>
                    <a:pt x="24" y="234"/>
                  </a:lnTo>
                  <a:lnTo>
                    <a:pt x="16" y="232"/>
                  </a:lnTo>
                  <a:lnTo>
                    <a:pt x="12" y="226"/>
                  </a:lnTo>
                  <a:lnTo>
                    <a:pt x="8" y="226"/>
                  </a:lnTo>
                  <a:lnTo>
                    <a:pt x="2" y="226"/>
                  </a:lnTo>
                  <a:lnTo>
                    <a:pt x="0" y="224"/>
                  </a:lnTo>
                  <a:lnTo>
                    <a:pt x="24" y="224"/>
                  </a:lnTo>
                  <a:lnTo>
                    <a:pt x="26" y="150"/>
                  </a:lnTo>
                  <a:lnTo>
                    <a:pt x="26" y="76"/>
                  </a:lnTo>
                  <a:lnTo>
                    <a:pt x="26" y="0"/>
                  </a:lnTo>
                  <a:close/>
                </a:path>
              </a:pathLst>
            </a:custGeom>
            <a:solidFill>
              <a:srgbClr val="CCEBC5"/>
            </a:solidFill>
            <a:ln w="3175" cmpd="sng">
              <a:solidFill>
                <a:srgbClr val="000000"/>
              </a:solidFill>
              <a:round/>
              <a:headEnd/>
              <a:tailEnd/>
            </a:ln>
          </p:spPr>
          <p:txBody>
            <a:bodyPr/>
            <a:lstStyle/>
            <a:p>
              <a:endParaRPr lang="en-US"/>
            </a:p>
          </p:txBody>
        </p:sp>
        <p:sp>
          <p:nvSpPr>
            <p:cNvPr id="118891" name="Freeform 93"/>
            <p:cNvSpPr>
              <a:spLocks/>
            </p:cNvSpPr>
            <p:nvPr/>
          </p:nvSpPr>
          <p:spPr bwMode="auto">
            <a:xfrm>
              <a:off x="1106" y="3041"/>
              <a:ext cx="366" cy="274"/>
            </a:xfrm>
            <a:custGeom>
              <a:avLst/>
              <a:gdLst>
                <a:gd name="T0" fmla="*/ 356 w 366"/>
                <a:gd name="T1" fmla="*/ 74 h 274"/>
                <a:gd name="T2" fmla="*/ 366 w 366"/>
                <a:gd name="T3" fmla="*/ 148 h 274"/>
                <a:gd name="T4" fmla="*/ 364 w 366"/>
                <a:gd name="T5" fmla="*/ 274 h 274"/>
                <a:gd name="T6" fmla="*/ 90 w 366"/>
                <a:gd name="T7" fmla="*/ 270 h 274"/>
                <a:gd name="T8" fmla="*/ 98 w 366"/>
                <a:gd name="T9" fmla="*/ 262 h 274"/>
                <a:gd name="T10" fmla="*/ 98 w 366"/>
                <a:gd name="T11" fmla="*/ 254 h 274"/>
                <a:gd name="T12" fmla="*/ 98 w 366"/>
                <a:gd name="T13" fmla="*/ 248 h 274"/>
                <a:gd name="T14" fmla="*/ 98 w 366"/>
                <a:gd name="T15" fmla="*/ 242 h 274"/>
                <a:gd name="T16" fmla="*/ 92 w 366"/>
                <a:gd name="T17" fmla="*/ 236 h 274"/>
                <a:gd name="T18" fmla="*/ 86 w 366"/>
                <a:gd name="T19" fmla="*/ 230 h 274"/>
                <a:gd name="T20" fmla="*/ 82 w 366"/>
                <a:gd name="T21" fmla="*/ 224 h 274"/>
                <a:gd name="T22" fmla="*/ 78 w 366"/>
                <a:gd name="T23" fmla="*/ 218 h 274"/>
                <a:gd name="T24" fmla="*/ 74 w 366"/>
                <a:gd name="T25" fmla="*/ 212 h 274"/>
                <a:gd name="T26" fmla="*/ 66 w 366"/>
                <a:gd name="T27" fmla="*/ 206 h 274"/>
                <a:gd name="T28" fmla="*/ 58 w 366"/>
                <a:gd name="T29" fmla="*/ 202 h 274"/>
                <a:gd name="T30" fmla="*/ 50 w 366"/>
                <a:gd name="T31" fmla="*/ 200 h 274"/>
                <a:gd name="T32" fmla="*/ 40 w 366"/>
                <a:gd name="T33" fmla="*/ 196 h 274"/>
                <a:gd name="T34" fmla="*/ 32 w 366"/>
                <a:gd name="T35" fmla="*/ 192 h 274"/>
                <a:gd name="T36" fmla="*/ 30 w 366"/>
                <a:gd name="T37" fmla="*/ 184 h 274"/>
                <a:gd name="T38" fmla="*/ 26 w 366"/>
                <a:gd name="T39" fmla="*/ 176 h 274"/>
                <a:gd name="T40" fmla="*/ 20 w 366"/>
                <a:gd name="T41" fmla="*/ 170 h 274"/>
                <a:gd name="T42" fmla="*/ 12 w 366"/>
                <a:gd name="T43" fmla="*/ 166 h 274"/>
                <a:gd name="T44" fmla="*/ 6 w 366"/>
                <a:gd name="T45" fmla="*/ 160 h 274"/>
                <a:gd name="T46" fmla="*/ 2 w 366"/>
                <a:gd name="T47" fmla="*/ 154 h 274"/>
                <a:gd name="T48" fmla="*/ 0 w 366"/>
                <a:gd name="T49" fmla="*/ 146 h 274"/>
                <a:gd name="T50" fmla="*/ 2 w 366"/>
                <a:gd name="T51" fmla="*/ 134 h 274"/>
                <a:gd name="T52" fmla="*/ 10 w 366"/>
                <a:gd name="T53" fmla="*/ 124 h 274"/>
                <a:gd name="T54" fmla="*/ 22 w 366"/>
                <a:gd name="T55" fmla="*/ 118 h 274"/>
                <a:gd name="T56" fmla="*/ 32 w 366"/>
                <a:gd name="T57" fmla="*/ 110 h 274"/>
                <a:gd name="T58" fmla="*/ 36 w 366"/>
                <a:gd name="T59" fmla="*/ 102 h 274"/>
                <a:gd name="T60" fmla="*/ 36 w 366"/>
                <a:gd name="T61" fmla="*/ 98 h 274"/>
                <a:gd name="T62" fmla="*/ 34 w 366"/>
                <a:gd name="T63" fmla="*/ 92 h 274"/>
                <a:gd name="T64" fmla="*/ 32 w 366"/>
                <a:gd name="T65" fmla="*/ 86 h 274"/>
                <a:gd name="T66" fmla="*/ 28 w 366"/>
                <a:gd name="T67" fmla="*/ 78 h 274"/>
                <a:gd name="T68" fmla="*/ 30 w 366"/>
                <a:gd name="T69" fmla="*/ 70 h 274"/>
                <a:gd name="T70" fmla="*/ 34 w 366"/>
                <a:gd name="T71" fmla="*/ 62 h 274"/>
                <a:gd name="T72" fmla="*/ 32 w 366"/>
                <a:gd name="T73" fmla="*/ 52 h 274"/>
                <a:gd name="T74" fmla="*/ 28 w 366"/>
                <a:gd name="T75" fmla="*/ 44 h 274"/>
                <a:gd name="T76" fmla="*/ 26 w 366"/>
                <a:gd name="T77" fmla="*/ 38 h 274"/>
                <a:gd name="T78" fmla="*/ 28 w 366"/>
                <a:gd name="T79" fmla="*/ 32 h 274"/>
                <a:gd name="T80" fmla="*/ 32 w 366"/>
                <a:gd name="T81" fmla="*/ 26 h 274"/>
                <a:gd name="T82" fmla="*/ 40 w 366"/>
                <a:gd name="T83" fmla="*/ 24 h 274"/>
                <a:gd name="T84" fmla="*/ 46 w 366"/>
                <a:gd name="T85" fmla="*/ 22 h 274"/>
                <a:gd name="T86" fmla="*/ 52 w 366"/>
                <a:gd name="T87" fmla="*/ 18 h 274"/>
                <a:gd name="T88" fmla="*/ 54 w 366"/>
                <a:gd name="T89" fmla="*/ 10 h 274"/>
                <a:gd name="T90" fmla="*/ 52 w 366"/>
                <a:gd name="T91" fmla="*/ 2 h 274"/>
                <a:gd name="T92" fmla="*/ 192 w 366"/>
                <a:gd name="T93" fmla="*/ 0 h 274"/>
                <a:gd name="T94" fmla="*/ 356 w 366"/>
                <a:gd name="T95" fmla="*/ 0 h 2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6"/>
                <a:gd name="T145" fmla="*/ 0 h 274"/>
                <a:gd name="T146" fmla="*/ 366 w 366"/>
                <a:gd name="T147" fmla="*/ 274 h 2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6" h="274">
                  <a:moveTo>
                    <a:pt x="356" y="0"/>
                  </a:moveTo>
                  <a:lnTo>
                    <a:pt x="356" y="74"/>
                  </a:lnTo>
                  <a:lnTo>
                    <a:pt x="354" y="148"/>
                  </a:lnTo>
                  <a:lnTo>
                    <a:pt x="366" y="148"/>
                  </a:lnTo>
                  <a:lnTo>
                    <a:pt x="364" y="212"/>
                  </a:lnTo>
                  <a:lnTo>
                    <a:pt x="364" y="274"/>
                  </a:lnTo>
                  <a:lnTo>
                    <a:pt x="222" y="272"/>
                  </a:lnTo>
                  <a:lnTo>
                    <a:pt x="90" y="270"/>
                  </a:lnTo>
                  <a:lnTo>
                    <a:pt x="94" y="266"/>
                  </a:lnTo>
                  <a:lnTo>
                    <a:pt x="98" y="262"/>
                  </a:lnTo>
                  <a:lnTo>
                    <a:pt x="98" y="258"/>
                  </a:lnTo>
                  <a:lnTo>
                    <a:pt x="98" y="254"/>
                  </a:lnTo>
                  <a:lnTo>
                    <a:pt x="98" y="250"/>
                  </a:lnTo>
                  <a:lnTo>
                    <a:pt x="98" y="248"/>
                  </a:lnTo>
                  <a:lnTo>
                    <a:pt x="98" y="246"/>
                  </a:lnTo>
                  <a:lnTo>
                    <a:pt x="98" y="242"/>
                  </a:lnTo>
                  <a:lnTo>
                    <a:pt x="94" y="238"/>
                  </a:lnTo>
                  <a:lnTo>
                    <a:pt x="92" y="236"/>
                  </a:lnTo>
                  <a:lnTo>
                    <a:pt x="90" y="234"/>
                  </a:lnTo>
                  <a:lnTo>
                    <a:pt x="86" y="230"/>
                  </a:lnTo>
                  <a:lnTo>
                    <a:pt x="84" y="226"/>
                  </a:lnTo>
                  <a:lnTo>
                    <a:pt x="82" y="224"/>
                  </a:lnTo>
                  <a:lnTo>
                    <a:pt x="80" y="220"/>
                  </a:lnTo>
                  <a:lnTo>
                    <a:pt x="78" y="218"/>
                  </a:lnTo>
                  <a:lnTo>
                    <a:pt x="76" y="216"/>
                  </a:lnTo>
                  <a:lnTo>
                    <a:pt x="74" y="212"/>
                  </a:lnTo>
                  <a:lnTo>
                    <a:pt x="72" y="210"/>
                  </a:lnTo>
                  <a:lnTo>
                    <a:pt x="66" y="206"/>
                  </a:lnTo>
                  <a:lnTo>
                    <a:pt x="62" y="204"/>
                  </a:lnTo>
                  <a:lnTo>
                    <a:pt x="58" y="202"/>
                  </a:lnTo>
                  <a:lnTo>
                    <a:pt x="54" y="200"/>
                  </a:lnTo>
                  <a:lnTo>
                    <a:pt x="50" y="200"/>
                  </a:lnTo>
                  <a:lnTo>
                    <a:pt x="44" y="198"/>
                  </a:lnTo>
                  <a:lnTo>
                    <a:pt x="40" y="196"/>
                  </a:lnTo>
                  <a:lnTo>
                    <a:pt x="36" y="194"/>
                  </a:lnTo>
                  <a:lnTo>
                    <a:pt x="32" y="192"/>
                  </a:lnTo>
                  <a:lnTo>
                    <a:pt x="32" y="188"/>
                  </a:lnTo>
                  <a:lnTo>
                    <a:pt x="30" y="184"/>
                  </a:lnTo>
                  <a:lnTo>
                    <a:pt x="28" y="180"/>
                  </a:lnTo>
                  <a:lnTo>
                    <a:pt x="26" y="176"/>
                  </a:lnTo>
                  <a:lnTo>
                    <a:pt x="24" y="172"/>
                  </a:lnTo>
                  <a:lnTo>
                    <a:pt x="20" y="170"/>
                  </a:lnTo>
                  <a:lnTo>
                    <a:pt x="16" y="168"/>
                  </a:lnTo>
                  <a:lnTo>
                    <a:pt x="12" y="166"/>
                  </a:lnTo>
                  <a:lnTo>
                    <a:pt x="10" y="162"/>
                  </a:lnTo>
                  <a:lnTo>
                    <a:pt x="6" y="160"/>
                  </a:lnTo>
                  <a:lnTo>
                    <a:pt x="4" y="158"/>
                  </a:lnTo>
                  <a:lnTo>
                    <a:pt x="2" y="154"/>
                  </a:lnTo>
                  <a:lnTo>
                    <a:pt x="0" y="150"/>
                  </a:lnTo>
                  <a:lnTo>
                    <a:pt x="0" y="146"/>
                  </a:lnTo>
                  <a:lnTo>
                    <a:pt x="0" y="142"/>
                  </a:lnTo>
                  <a:lnTo>
                    <a:pt x="2" y="134"/>
                  </a:lnTo>
                  <a:lnTo>
                    <a:pt x="4" y="130"/>
                  </a:lnTo>
                  <a:lnTo>
                    <a:pt x="10" y="124"/>
                  </a:lnTo>
                  <a:lnTo>
                    <a:pt x="16" y="120"/>
                  </a:lnTo>
                  <a:lnTo>
                    <a:pt x="22" y="118"/>
                  </a:lnTo>
                  <a:lnTo>
                    <a:pt x="28" y="114"/>
                  </a:lnTo>
                  <a:lnTo>
                    <a:pt x="32" y="110"/>
                  </a:lnTo>
                  <a:lnTo>
                    <a:pt x="34" y="108"/>
                  </a:lnTo>
                  <a:lnTo>
                    <a:pt x="36" y="102"/>
                  </a:lnTo>
                  <a:lnTo>
                    <a:pt x="36" y="100"/>
                  </a:lnTo>
                  <a:lnTo>
                    <a:pt x="36" y="98"/>
                  </a:lnTo>
                  <a:lnTo>
                    <a:pt x="36" y="96"/>
                  </a:lnTo>
                  <a:lnTo>
                    <a:pt x="34" y="92"/>
                  </a:lnTo>
                  <a:lnTo>
                    <a:pt x="32" y="88"/>
                  </a:lnTo>
                  <a:lnTo>
                    <a:pt x="32" y="86"/>
                  </a:lnTo>
                  <a:lnTo>
                    <a:pt x="30" y="82"/>
                  </a:lnTo>
                  <a:lnTo>
                    <a:pt x="28" y="78"/>
                  </a:lnTo>
                  <a:lnTo>
                    <a:pt x="30" y="74"/>
                  </a:lnTo>
                  <a:lnTo>
                    <a:pt x="30" y="70"/>
                  </a:lnTo>
                  <a:lnTo>
                    <a:pt x="32" y="66"/>
                  </a:lnTo>
                  <a:lnTo>
                    <a:pt x="34" y="62"/>
                  </a:lnTo>
                  <a:lnTo>
                    <a:pt x="32" y="56"/>
                  </a:lnTo>
                  <a:lnTo>
                    <a:pt x="32" y="52"/>
                  </a:lnTo>
                  <a:lnTo>
                    <a:pt x="30" y="48"/>
                  </a:lnTo>
                  <a:lnTo>
                    <a:pt x="28" y="44"/>
                  </a:lnTo>
                  <a:lnTo>
                    <a:pt x="28" y="40"/>
                  </a:lnTo>
                  <a:lnTo>
                    <a:pt x="26" y="38"/>
                  </a:lnTo>
                  <a:lnTo>
                    <a:pt x="28" y="34"/>
                  </a:lnTo>
                  <a:lnTo>
                    <a:pt x="28" y="32"/>
                  </a:lnTo>
                  <a:lnTo>
                    <a:pt x="30" y="28"/>
                  </a:lnTo>
                  <a:lnTo>
                    <a:pt x="32" y="26"/>
                  </a:lnTo>
                  <a:lnTo>
                    <a:pt x="36" y="26"/>
                  </a:lnTo>
                  <a:lnTo>
                    <a:pt x="40" y="24"/>
                  </a:lnTo>
                  <a:lnTo>
                    <a:pt x="44" y="24"/>
                  </a:lnTo>
                  <a:lnTo>
                    <a:pt x="46" y="22"/>
                  </a:lnTo>
                  <a:lnTo>
                    <a:pt x="48" y="20"/>
                  </a:lnTo>
                  <a:lnTo>
                    <a:pt x="52" y="18"/>
                  </a:lnTo>
                  <a:lnTo>
                    <a:pt x="54" y="12"/>
                  </a:lnTo>
                  <a:lnTo>
                    <a:pt x="54" y="10"/>
                  </a:lnTo>
                  <a:lnTo>
                    <a:pt x="54" y="4"/>
                  </a:lnTo>
                  <a:lnTo>
                    <a:pt x="52" y="2"/>
                  </a:lnTo>
                  <a:lnTo>
                    <a:pt x="112" y="2"/>
                  </a:lnTo>
                  <a:lnTo>
                    <a:pt x="192" y="0"/>
                  </a:lnTo>
                  <a:lnTo>
                    <a:pt x="274" y="0"/>
                  </a:lnTo>
                  <a:lnTo>
                    <a:pt x="356" y="0"/>
                  </a:lnTo>
                  <a:close/>
                </a:path>
              </a:pathLst>
            </a:custGeom>
            <a:solidFill>
              <a:srgbClr val="CCEBC5"/>
            </a:solidFill>
            <a:ln w="3175" cmpd="sng">
              <a:solidFill>
                <a:srgbClr val="000000"/>
              </a:solidFill>
              <a:round/>
              <a:headEnd/>
              <a:tailEnd/>
            </a:ln>
          </p:spPr>
          <p:txBody>
            <a:bodyPr/>
            <a:lstStyle/>
            <a:p>
              <a:endParaRPr lang="en-US"/>
            </a:p>
          </p:txBody>
        </p:sp>
        <p:sp>
          <p:nvSpPr>
            <p:cNvPr id="118892" name="Freeform 94"/>
            <p:cNvSpPr>
              <a:spLocks/>
            </p:cNvSpPr>
            <p:nvPr/>
          </p:nvSpPr>
          <p:spPr bwMode="auto">
            <a:xfrm>
              <a:off x="1460" y="3041"/>
              <a:ext cx="334" cy="280"/>
            </a:xfrm>
            <a:custGeom>
              <a:avLst/>
              <a:gdLst>
                <a:gd name="T0" fmla="*/ 2 w 334"/>
                <a:gd name="T1" fmla="*/ 0 h 280"/>
                <a:gd name="T2" fmla="*/ 82 w 334"/>
                <a:gd name="T3" fmla="*/ 0 h 280"/>
                <a:gd name="T4" fmla="*/ 162 w 334"/>
                <a:gd name="T5" fmla="*/ 0 h 280"/>
                <a:gd name="T6" fmla="*/ 244 w 334"/>
                <a:gd name="T7" fmla="*/ 0 h 280"/>
                <a:gd name="T8" fmla="*/ 324 w 334"/>
                <a:gd name="T9" fmla="*/ 2 h 280"/>
                <a:gd name="T10" fmla="*/ 324 w 334"/>
                <a:gd name="T11" fmla="*/ 76 h 280"/>
                <a:gd name="T12" fmla="*/ 324 w 334"/>
                <a:gd name="T13" fmla="*/ 150 h 280"/>
                <a:gd name="T14" fmla="*/ 334 w 334"/>
                <a:gd name="T15" fmla="*/ 150 h 280"/>
                <a:gd name="T16" fmla="*/ 334 w 334"/>
                <a:gd name="T17" fmla="*/ 216 h 280"/>
                <a:gd name="T18" fmla="*/ 334 w 334"/>
                <a:gd name="T19" fmla="*/ 280 h 280"/>
                <a:gd name="T20" fmla="*/ 248 w 334"/>
                <a:gd name="T21" fmla="*/ 278 h 280"/>
                <a:gd name="T22" fmla="*/ 130 w 334"/>
                <a:gd name="T23" fmla="*/ 276 h 280"/>
                <a:gd name="T24" fmla="*/ 58 w 334"/>
                <a:gd name="T25" fmla="*/ 274 h 280"/>
                <a:gd name="T26" fmla="*/ 10 w 334"/>
                <a:gd name="T27" fmla="*/ 274 h 280"/>
                <a:gd name="T28" fmla="*/ 10 w 334"/>
                <a:gd name="T29" fmla="*/ 212 h 280"/>
                <a:gd name="T30" fmla="*/ 12 w 334"/>
                <a:gd name="T31" fmla="*/ 148 h 280"/>
                <a:gd name="T32" fmla="*/ 0 w 334"/>
                <a:gd name="T33" fmla="*/ 148 h 280"/>
                <a:gd name="T34" fmla="*/ 2 w 334"/>
                <a:gd name="T35" fmla="*/ 74 h 280"/>
                <a:gd name="T36" fmla="*/ 2 w 334"/>
                <a:gd name="T37" fmla="*/ 0 h 280"/>
                <a:gd name="T38" fmla="*/ 2 w 334"/>
                <a:gd name="T39" fmla="*/ 0 h 2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4"/>
                <a:gd name="T61" fmla="*/ 0 h 280"/>
                <a:gd name="T62" fmla="*/ 334 w 334"/>
                <a:gd name="T63" fmla="*/ 280 h 2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4" h="280">
                  <a:moveTo>
                    <a:pt x="2" y="0"/>
                  </a:moveTo>
                  <a:lnTo>
                    <a:pt x="82" y="0"/>
                  </a:lnTo>
                  <a:lnTo>
                    <a:pt x="162" y="0"/>
                  </a:lnTo>
                  <a:lnTo>
                    <a:pt x="244" y="0"/>
                  </a:lnTo>
                  <a:lnTo>
                    <a:pt x="324" y="2"/>
                  </a:lnTo>
                  <a:lnTo>
                    <a:pt x="324" y="76"/>
                  </a:lnTo>
                  <a:lnTo>
                    <a:pt x="324" y="150"/>
                  </a:lnTo>
                  <a:lnTo>
                    <a:pt x="334" y="150"/>
                  </a:lnTo>
                  <a:lnTo>
                    <a:pt x="334" y="216"/>
                  </a:lnTo>
                  <a:lnTo>
                    <a:pt x="334" y="280"/>
                  </a:lnTo>
                  <a:lnTo>
                    <a:pt x="248" y="278"/>
                  </a:lnTo>
                  <a:lnTo>
                    <a:pt x="130" y="276"/>
                  </a:lnTo>
                  <a:lnTo>
                    <a:pt x="58" y="274"/>
                  </a:lnTo>
                  <a:lnTo>
                    <a:pt x="10" y="274"/>
                  </a:lnTo>
                  <a:lnTo>
                    <a:pt x="10" y="212"/>
                  </a:lnTo>
                  <a:lnTo>
                    <a:pt x="12" y="148"/>
                  </a:lnTo>
                  <a:lnTo>
                    <a:pt x="0" y="148"/>
                  </a:lnTo>
                  <a:lnTo>
                    <a:pt x="2" y="74"/>
                  </a:lnTo>
                  <a:lnTo>
                    <a:pt x="2" y="0"/>
                  </a:lnTo>
                  <a:close/>
                </a:path>
              </a:pathLst>
            </a:custGeom>
            <a:solidFill>
              <a:srgbClr val="FDCDB8"/>
            </a:solidFill>
            <a:ln w="3175" cmpd="sng">
              <a:solidFill>
                <a:srgbClr val="000000"/>
              </a:solidFill>
              <a:round/>
              <a:headEnd/>
              <a:tailEnd/>
            </a:ln>
          </p:spPr>
          <p:txBody>
            <a:bodyPr/>
            <a:lstStyle/>
            <a:p>
              <a:endParaRPr lang="en-US"/>
            </a:p>
          </p:txBody>
        </p:sp>
        <p:sp>
          <p:nvSpPr>
            <p:cNvPr id="118893" name="Freeform 95"/>
            <p:cNvSpPr>
              <a:spLocks/>
            </p:cNvSpPr>
            <p:nvPr/>
          </p:nvSpPr>
          <p:spPr bwMode="auto">
            <a:xfrm>
              <a:off x="1784" y="3043"/>
              <a:ext cx="324" cy="282"/>
            </a:xfrm>
            <a:custGeom>
              <a:avLst/>
              <a:gdLst>
                <a:gd name="T0" fmla="*/ 0 w 324"/>
                <a:gd name="T1" fmla="*/ 0 h 282"/>
                <a:gd name="T2" fmla="*/ 80 w 324"/>
                <a:gd name="T3" fmla="*/ 0 h 282"/>
                <a:gd name="T4" fmla="*/ 162 w 324"/>
                <a:gd name="T5" fmla="*/ 0 h 282"/>
                <a:gd name="T6" fmla="*/ 242 w 324"/>
                <a:gd name="T7" fmla="*/ 2 h 282"/>
                <a:gd name="T8" fmla="*/ 324 w 324"/>
                <a:gd name="T9" fmla="*/ 2 h 282"/>
                <a:gd name="T10" fmla="*/ 324 w 324"/>
                <a:gd name="T11" fmla="*/ 76 h 282"/>
                <a:gd name="T12" fmla="*/ 324 w 324"/>
                <a:gd name="T13" fmla="*/ 150 h 282"/>
                <a:gd name="T14" fmla="*/ 324 w 324"/>
                <a:gd name="T15" fmla="*/ 224 h 282"/>
                <a:gd name="T16" fmla="*/ 324 w 324"/>
                <a:gd name="T17" fmla="*/ 282 h 282"/>
                <a:gd name="T18" fmla="*/ 308 w 324"/>
                <a:gd name="T19" fmla="*/ 282 h 282"/>
                <a:gd name="T20" fmla="*/ 210 w 324"/>
                <a:gd name="T21" fmla="*/ 280 h 282"/>
                <a:gd name="T22" fmla="*/ 116 w 324"/>
                <a:gd name="T23" fmla="*/ 280 h 282"/>
                <a:gd name="T24" fmla="*/ 10 w 324"/>
                <a:gd name="T25" fmla="*/ 278 h 282"/>
                <a:gd name="T26" fmla="*/ 10 w 324"/>
                <a:gd name="T27" fmla="*/ 214 h 282"/>
                <a:gd name="T28" fmla="*/ 10 w 324"/>
                <a:gd name="T29" fmla="*/ 148 h 282"/>
                <a:gd name="T30" fmla="*/ 0 w 324"/>
                <a:gd name="T31" fmla="*/ 148 h 282"/>
                <a:gd name="T32" fmla="*/ 0 w 324"/>
                <a:gd name="T33" fmla="*/ 74 h 282"/>
                <a:gd name="T34" fmla="*/ 0 w 324"/>
                <a:gd name="T35" fmla="*/ 0 h 282"/>
                <a:gd name="T36" fmla="*/ 0 w 324"/>
                <a:gd name="T37" fmla="*/ 0 h 2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4"/>
                <a:gd name="T58" fmla="*/ 0 h 282"/>
                <a:gd name="T59" fmla="*/ 324 w 324"/>
                <a:gd name="T60" fmla="*/ 282 h 2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4" h="282">
                  <a:moveTo>
                    <a:pt x="0" y="0"/>
                  </a:moveTo>
                  <a:lnTo>
                    <a:pt x="80" y="0"/>
                  </a:lnTo>
                  <a:lnTo>
                    <a:pt x="162" y="0"/>
                  </a:lnTo>
                  <a:lnTo>
                    <a:pt x="242" y="2"/>
                  </a:lnTo>
                  <a:lnTo>
                    <a:pt x="324" y="2"/>
                  </a:lnTo>
                  <a:lnTo>
                    <a:pt x="324" y="76"/>
                  </a:lnTo>
                  <a:lnTo>
                    <a:pt x="324" y="150"/>
                  </a:lnTo>
                  <a:lnTo>
                    <a:pt x="324" y="224"/>
                  </a:lnTo>
                  <a:lnTo>
                    <a:pt x="324" y="282"/>
                  </a:lnTo>
                  <a:lnTo>
                    <a:pt x="308" y="282"/>
                  </a:lnTo>
                  <a:lnTo>
                    <a:pt x="210" y="280"/>
                  </a:lnTo>
                  <a:lnTo>
                    <a:pt x="116" y="280"/>
                  </a:lnTo>
                  <a:lnTo>
                    <a:pt x="10" y="278"/>
                  </a:lnTo>
                  <a:lnTo>
                    <a:pt x="10" y="214"/>
                  </a:lnTo>
                  <a:lnTo>
                    <a:pt x="10" y="148"/>
                  </a:lnTo>
                  <a:lnTo>
                    <a:pt x="0" y="148"/>
                  </a:lnTo>
                  <a:lnTo>
                    <a:pt x="0" y="74"/>
                  </a:lnTo>
                  <a:lnTo>
                    <a:pt x="0" y="0"/>
                  </a:lnTo>
                  <a:close/>
                </a:path>
              </a:pathLst>
            </a:custGeom>
            <a:solidFill>
              <a:srgbClr val="CCEBC5"/>
            </a:solidFill>
            <a:ln w="3175" cmpd="sng">
              <a:solidFill>
                <a:srgbClr val="000000"/>
              </a:solidFill>
              <a:round/>
              <a:headEnd/>
              <a:tailEnd/>
            </a:ln>
          </p:spPr>
          <p:txBody>
            <a:bodyPr/>
            <a:lstStyle/>
            <a:p>
              <a:endParaRPr lang="en-US"/>
            </a:p>
          </p:txBody>
        </p:sp>
        <p:sp>
          <p:nvSpPr>
            <p:cNvPr id="118894" name="Freeform 96"/>
            <p:cNvSpPr>
              <a:spLocks/>
            </p:cNvSpPr>
            <p:nvPr/>
          </p:nvSpPr>
          <p:spPr bwMode="auto">
            <a:xfrm>
              <a:off x="3735" y="3043"/>
              <a:ext cx="330" cy="256"/>
            </a:xfrm>
            <a:custGeom>
              <a:avLst/>
              <a:gdLst>
                <a:gd name="T0" fmla="*/ 0 w 330"/>
                <a:gd name="T1" fmla="*/ 2 h 256"/>
                <a:gd name="T2" fmla="*/ 82 w 330"/>
                <a:gd name="T3" fmla="*/ 0 h 256"/>
                <a:gd name="T4" fmla="*/ 162 w 330"/>
                <a:gd name="T5" fmla="*/ 0 h 256"/>
                <a:gd name="T6" fmla="*/ 246 w 330"/>
                <a:gd name="T7" fmla="*/ 0 h 256"/>
                <a:gd name="T8" fmla="*/ 328 w 330"/>
                <a:gd name="T9" fmla="*/ 2 h 256"/>
                <a:gd name="T10" fmla="*/ 328 w 330"/>
                <a:gd name="T11" fmla="*/ 74 h 256"/>
                <a:gd name="T12" fmla="*/ 328 w 330"/>
                <a:gd name="T13" fmla="*/ 150 h 256"/>
                <a:gd name="T14" fmla="*/ 326 w 330"/>
                <a:gd name="T15" fmla="*/ 224 h 256"/>
                <a:gd name="T16" fmla="*/ 326 w 330"/>
                <a:gd name="T17" fmla="*/ 244 h 256"/>
                <a:gd name="T18" fmla="*/ 330 w 330"/>
                <a:gd name="T19" fmla="*/ 244 h 256"/>
                <a:gd name="T20" fmla="*/ 328 w 330"/>
                <a:gd name="T21" fmla="*/ 256 h 256"/>
                <a:gd name="T22" fmla="*/ 328 w 330"/>
                <a:gd name="T23" fmla="*/ 254 h 256"/>
                <a:gd name="T24" fmla="*/ 322 w 330"/>
                <a:gd name="T25" fmla="*/ 248 h 256"/>
                <a:gd name="T26" fmla="*/ 320 w 330"/>
                <a:gd name="T27" fmla="*/ 244 h 256"/>
                <a:gd name="T28" fmla="*/ 310 w 330"/>
                <a:gd name="T29" fmla="*/ 244 h 256"/>
                <a:gd name="T30" fmla="*/ 276 w 330"/>
                <a:gd name="T31" fmla="*/ 246 h 256"/>
                <a:gd name="T32" fmla="*/ 200 w 330"/>
                <a:gd name="T33" fmla="*/ 250 h 256"/>
                <a:gd name="T34" fmla="*/ 168 w 330"/>
                <a:gd name="T35" fmla="*/ 250 h 256"/>
                <a:gd name="T36" fmla="*/ 84 w 330"/>
                <a:gd name="T37" fmla="*/ 254 h 256"/>
                <a:gd name="T38" fmla="*/ 0 w 330"/>
                <a:gd name="T39" fmla="*/ 256 h 256"/>
                <a:gd name="T40" fmla="*/ 0 w 330"/>
                <a:gd name="T41" fmla="*/ 248 h 256"/>
                <a:gd name="T42" fmla="*/ 0 w 330"/>
                <a:gd name="T43" fmla="*/ 224 h 256"/>
                <a:gd name="T44" fmla="*/ 0 w 330"/>
                <a:gd name="T45" fmla="*/ 150 h 256"/>
                <a:gd name="T46" fmla="*/ 0 w 330"/>
                <a:gd name="T47" fmla="*/ 74 h 256"/>
                <a:gd name="T48" fmla="*/ 0 w 330"/>
                <a:gd name="T49" fmla="*/ 2 h 256"/>
                <a:gd name="T50" fmla="*/ 0 w 330"/>
                <a:gd name="T51" fmla="*/ 2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0"/>
                <a:gd name="T79" fmla="*/ 0 h 256"/>
                <a:gd name="T80" fmla="*/ 330 w 330"/>
                <a:gd name="T81" fmla="*/ 256 h 2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0" h="256">
                  <a:moveTo>
                    <a:pt x="0" y="2"/>
                  </a:moveTo>
                  <a:lnTo>
                    <a:pt x="82" y="0"/>
                  </a:lnTo>
                  <a:lnTo>
                    <a:pt x="162" y="0"/>
                  </a:lnTo>
                  <a:lnTo>
                    <a:pt x="246" y="0"/>
                  </a:lnTo>
                  <a:lnTo>
                    <a:pt x="328" y="2"/>
                  </a:lnTo>
                  <a:lnTo>
                    <a:pt x="328" y="74"/>
                  </a:lnTo>
                  <a:lnTo>
                    <a:pt x="328" y="150"/>
                  </a:lnTo>
                  <a:lnTo>
                    <a:pt x="326" y="224"/>
                  </a:lnTo>
                  <a:lnTo>
                    <a:pt x="326" y="244"/>
                  </a:lnTo>
                  <a:lnTo>
                    <a:pt x="330" y="244"/>
                  </a:lnTo>
                  <a:lnTo>
                    <a:pt x="328" y="256"/>
                  </a:lnTo>
                  <a:lnTo>
                    <a:pt x="328" y="254"/>
                  </a:lnTo>
                  <a:lnTo>
                    <a:pt x="322" y="248"/>
                  </a:lnTo>
                  <a:lnTo>
                    <a:pt x="320" y="244"/>
                  </a:lnTo>
                  <a:lnTo>
                    <a:pt x="310" y="244"/>
                  </a:lnTo>
                  <a:lnTo>
                    <a:pt x="276" y="246"/>
                  </a:lnTo>
                  <a:lnTo>
                    <a:pt x="200" y="250"/>
                  </a:lnTo>
                  <a:lnTo>
                    <a:pt x="168" y="250"/>
                  </a:lnTo>
                  <a:lnTo>
                    <a:pt x="84" y="254"/>
                  </a:lnTo>
                  <a:lnTo>
                    <a:pt x="0" y="256"/>
                  </a:lnTo>
                  <a:lnTo>
                    <a:pt x="0" y="248"/>
                  </a:lnTo>
                  <a:lnTo>
                    <a:pt x="0" y="224"/>
                  </a:lnTo>
                  <a:lnTo>
                    <a:pt x="0" y="150"/>
                  </a:lnTo>
                  <a:lnTo>
                    <a:pt x="0" y="74"/>
                  </a:lnTo>
                  <a:lnTo>
                    <a:pt x="0" y="2"/>
                  </a:lnTo>
                  <a:close/>
                </a:path>
              </a:pathLst>
            </a:custGeom>
            <a:solidFill>
              <a:srgbClr val="CCEBC5"/>
            </a:solidFill>
            <a:ln w="3175" cmpd="sng">
              <a:solidFill>
                <a:srgbClr val="000000"/>
              </a:solidFill>
              <a:round/>
              <a:headEnd/>
              <a:tailEnd/>
            </a:ln>
          </p:spPr>
          <p:txBody>
            <a:bodyPr/>
            <a:lstStyle/>
            <a:p>
              <a:endParaRPr lang="en-US"/>
            </a:p>
          </p:txBody>
        </p:sp>
        <p:sp>
          <p:nvSpPr>
            <p:cNvPr id="118895" name="Freeform 97"/>
            <p:cNvSpPr>
              <a:spLocks/>
            </p:cNvSpPr>
            <p:nvPr/>
          </p:nvSpPr>
          <p:spPr bwMode="auto">
            <a:xfrm>
              <a:off x="3409" y="3045"/>
              <a:ext cx="326" cy="262"/>
            </a:xfrm>
            <a:custGeom>
              <a:avLst/>
              <a:gdLst>
                <a:gd name="T0" fmla="*/ 326 w 326"/>
                <a:gd name="T1" fmla="*/ 0 h 262"/>
                <a:gd name="T2" fmla="*/ 326 w 326"/>
                <a:gd name="T3" fmla="*/ 72 h 262"/>
                <a:gd name="T4" fmla="*/ 326 w 326"/>
                <a:gd name="T5" fmla="*/ 148 h 262"/>
                <a:gd name="T6" fmla="*/ 326 w 326"/>
                <a:gd name="T7" fmla="*/ 222 h 262"/>
                <a:gd name="T8" fmla="*/ 326 w 326"/>
                <a:gd name="T9" fmla="*/ 246 h 262"/>
                <a:gd name="T10" fmla="*/ 326 w 326"/>
                <a:gd name="T11" fmla="*/ 254 h 262"/>
                <a:gd name="T12" fmla="*/ 218 w 326"/>
                <a:gd name="T13" fmla="*/ 256 h 262"/>
                <a:gd name="T14" fmla="*/ 202 w 326"/>
                <a:gd name="T15" fmla="*/ 256 h 262"/>
                <a:gd name="T16" fmla="*/ 26 w 326"/>
                <a:gd name="T17" fmla="*/ 262 h 262"/>
                <a:gd name="T18" fmla="*/ 0 w 326"/>
                <a:gd name="T19" fmla="*/ 262 h 262"/>
                <a:gd name="T20" fmla="*/ 0 w 326"/>
                <a:gd name="T21" fmla="*/ 222 h 262"/>
                <a:gd name="T22" fmla="*/ 0 w 326"/>
                <a:gd name="T23" fmla="*/ 148 h 262"/>
                <a:gd name="T24" fmla="*/ 0 w 326"/>
                <a:gd name="T25" fmla="*/ 74 h 262"/>
                <a:gd name="T26" fmla="*/ 0 w 326"/>
                <a:gd name="T27" fmla="*/ 0 h 262"/>
                <a:gd name="T28" fmla="*/ 82 w 326"/>
                <a:gd name="T29" fmla="*/ 0 h 262"/>
                <a:gd name="T30" fmla="*/ 164 w 326"/>
                <a:gd name="T31" fmla="*/ 0 h 262"/>
                <a:gd name="T32" fmla="*/ 244 w 326"/>
                <a:gd name="T33" fmla="*/ 0 h 262"/>
                <a:gd name="T34" fmla="*/ 326 w 326"/>
                <a:gd name="T35" fmla="*/ 0 h 262"/>
                <a:gd name="T36" fmla="*/ 326 w 326"/>
                <a:gd name="T37" fmla="*/ 0 h 2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6"/>
                <a:gd name="T58" fmla="*/ 0 h 262"/>
                <a:gd name="T59" fmla="*/ 326 w 326"/>
                <a:gd name="T60" fmla="*/ 262 h 2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6" h="262">
                  <a:moveTo>
                    <a:pt x="326" y="0"/>
                  </a:moveTo>
                  <a:lnTo>
                    <a:pt x="326" y="72"/>
                  </a:lnTo>
                  <a:lnTo>
                    <a:pt x="326" y="148"/>
                  </a:lnTo>
                  <a:lnTo>
                    <a:pt x="326" y="222"/>
                  </a:lnTo>
                  <a:lnTo>
                    <a:pt x="326" y="246"/>
                  </a:lnTo>
                  <a:lnTo>
                    <a:pt x="326" y="254"/>
                  </a:lnTo>
                  <a:lnTo>
                    <a:pt x="218" y="256"/>
                  </a:lnTo>
                  <a:lnTo>
                    <a:pt x="202" y="256"/>
                  </a:lnTo>
                  <a:lnTo>
                    <a:pt x="26" y="262"/>
                  </a:lnTo>
                  <a:lnTo>
                    <a:pt x="0" y="262"/>
                  </a:lnTo>
                  <a:lnTo>
                    <a:pt x="0" y="222"/>
                  </a:lnTo>
                  <a:lnTo>
                    <a:pt x="0" y="148"/>
                  </a:lnTo>
                  <a:lnTo>
                    <a:pt x="0" y="74"/>
                  </a:lnTo>
                  <a:lnTo>
                    <a:pt x="0" y="0"/>
                  </a:lnTo>
                  <a:lnTo>
                    <a:pt x="82" y="0"/>
                  </a:lnTo>
                  <a:lnTo>
                    <a:pt x="164" y="0"/>
                  </a:lnTo>
                  <a:lnTo>
                    <a:pt x="244" y="0"/>
                  </a:lnTo>
                  <a:lnTo>
                    <a:pt x="326" y="0"/>
                  </a:lnTo>
                  <a:close/>
                </a:path>
              </a:pathLst>
            </a:custGeom>
            <a:solidFill>
              <a:srgbClr val="FDCDB8"/>
            </a:solidFill>
            <a:ln w="3175" cmpd="sng">
              <a:solidFill>
                <a:srgbClr val="000000"/>
              </a:solidFill>
              <a:round/>
              <a:headEnd/>
              <a:tailEnd/>
            </a:ln>
          </p:spPr>
          <p:txBody>
            <a:bodyPr/>
            <a:lstStyle/>
            <a:p>
              <a:endParaRPr lang="en-US"/>
            </a:p>
          </p:txBody>
        </p:sp>
        <p:sp>
          <p:nvSpPr>
            <p:cNvPr id="118896" name="Freeform 98"/>
            <p:cNvSpPr>
              <a:spLocks/>
            </p:cNvSpPr>
            <p:nvPr/>
          </p:nvSpPr>
          <p:spPr bwMode="auto">
            <a:xfrm>
              <a:off x="2108" y="3045"/>
              <a:ext cx="326" cy="280"/>
            </a:xfrm>
            <a:custGeom>
              <a:avLst/>
              <a:gdLst>
                <a:gd name="T0" fmla="*/ 0 w 326"/>
                <a:gd name="T1" fmla="*/ 0 h 280"/>
                <a:gd name="T2" fmla="*/ 82 w 326"/>
                <a:gd name="T3" fmla="*/ 0 h 280"/>
                <a:gd name="T4" fmla="*/ 110 w 326"/>
                <a:gd name="T5" fmla="*/ 0 h 280"/>
                <a:gd name="T6" fmla="*/ 162 w 326"/>
                <a:gd name="T7" fmla="*/ 0 h 280"/>
                <a:gd name="T8" fmla="*/ 244 w 326"/>
                <a:gd name="T9" fmla="*/ 2 h 280"/>
                <a:gd name="T10" fmla="*/ 326 w 326"/>
                <a:gd name="T11" fmla="*/ 2 h 280"/>
                <a:gd name="T12" fmla="*/ 324 w 326"/>
                <a:gd name="T13" fmla="*/ 76 h 280"/>
                <a:gd name="T14" fmla="*/ 324 w 326"/>
                <a:gd name="T15" fmla="*/ 150 h 280"/>
                <a:gd name="T16" fmla="*/ 324 w 326"/>
                <a:gd name="T17" fmla="*/ 222 h 280"/>
                <a:gd name="T18" fmla="*/ 324 w 326"/>
                <a:gd name="T19" fmla="*/ 276 h 280"/>
                <a:gd name="T20" fmla="*/ 174 w 326"/>
                <a:gd name="T21" fmla="*/ 280 h 280"/>
                <a:gd name="T22" fmla="*/ 170 w 326"/>
                <a:gd name="T23" fmla="*/ 280 h 280"/>
                <a:gd name="T24" fmla="*/ 0 w 326"/>
                <a:gd name="T25" fmla="*/ 280 h 280"/>
                <a:gd name="T26" fmla="*/ 0 w 326"/>
                <a:gd name="T27" fmla="*/ 222 h 280"/>
                <a:gd name="T28" fmla="*/ 0 w 326"/>
                <a:gd name="T29" fmla="*/ 148 h 280"/>
                <a:gd name="T30" fmla="*/ 0 w 326"/>
                <a:gd name="T31" fmla="*/ 74 h 280"/>
                <a:gd name="T32" fmla="*/ 0 w 326"/>
                <a:gd name="T33" fmla="*/ 0 h 280"/>
                <a:gd name="T34" fmla="*/ 0 w 326"/>
                <a:gd name="T35" fmla="*/ 0 h 2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6"/>
                <a:gd name="T55" fmla="*/ 0 h 280"/>
                <a:gd name="T56" fmla="*/ 326 w 326"/>
                <a:gd name="T57" fmla="*/ 280 h 2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6" h="280">
                  <a:moveTo>
                    <a:pt x="0" y="0"/>
                  </a:moveTo>
                  <a:lnTo>
                    <a:pt x="82" y="0"/>
                  </a:lnTo>
                  <a:lnTo>
                    <a:pt x="110" y="0"/>
                  </a:lnTo>
                  <a:lnTo>
                    <a:pt x="162" y="0"/>
                  </a:lnTo>
                  <a:lnTo>
                    <a:pt x="244" y="2"/>
                  </a:lnTo>
                  <a:lnTo>
                    <a:pt x="326" y="2"/>
                  </a:lnTo>
                  <a:lnTo>
                    <a:pt x="324" y="76"/>
                  </a:lnTo>
                  <a:lnTo>
                    <a:pt x="324" y="150"/>
                  </a:lnTo>
                  <a:lnTo>
                    <a:pt x="324" y="222"/>
                  </a:lnTo>
                  <a:lnTo>
                    <a:pt x="324" y="276"/>
                  </a:lnTo>
                  <a:lnTo>
                    <a:pt x="174" y="280"/>
                  </a:lnTo>
                  <a:lnTo>
                    <a:pt x="170" y="280"/>
                  </a:lnTo>
                  <a:lnTo>
                    <a:pt x="0" y="280"/>
                  </a:lnTo>
                  <a:lnTo>
                    <a:pt x="0" y="222"/>
                  </a:lnTo>
                  <a:lnTo>
                    <a:pt x="0" y="148"/>
                  </a:lnTo>
                  <a:lnTo>
                    <a:pt x="0" y="74"/>
                  </a:lnTo>
                  <a:lnTo>
                    <a:pt x="0" y="0"/>
                  </a:lnTo>
                  <a:close/>
                </a:path>
              </a:pathLst>
            </a:custGeom>
            <a:solidFill>
              <a:srgbClr val="FDCDB8"/>
            </a:solidFill>
            <a:ln w="3175" cmpd="sng">
              <a:solidFill>
                <a:srgbClr val="000000"/>
              </a:solidFill>
              <a:round/>
              <a:headEnd/>
              <a:tailEnd/>
            </a:ln>
          </p:spPr>
          <p:txBody>
            <a:bodyPr/>
            <a:lstStyle/>
            <a:p>
              <a:endParaRPr lang="en-US"/>
            </a:p>
          </p:txBody>
        </p:sp>
        <p:sp>
          <p:nvSpPr>
            <p:cNvPr id="118897" name="Freeform 99"/>
            <p:cNvSpPr>
              <a:spLocks/>
            </p:cNvSpPr>
            <p:nvPr/>
          </p:nvSpPr>
          <p:spPr bwMode="auto">
            <a:xfrm>
              <a:off x="2432" y="3045"/>
              <a:ext cx="328" cy="276"/>
            </a:xfrm>
            <a:custGeom>
              <a:avLst/>
              <a:gdLst>
                <a:gd name="T0" fmla="*/ 2 w 328"/>
                <a:gd name="T1" fmla="*/ 2 h 276"/>
                <a:gd name="T2" fmla="*/ 82 w 328"/>
                <a:gd name="T3" fmla="*/ 2 h 276"/>
                <a:gd name="T4" fmla="*/ 162 w 328"/>
                <a:gd name="T5" fmla="*/ 0 h 276"/>
                <a:gd name="T6" fmla="*/ 244 w 328"/>
                <a:gd name="T7" fmla="*/ 0 h 276"/>
                <a:gd name="T8" fmla="*/ 288 w 328"/>
                <a:gd name="T9" fmla="*/ 0 h 276"/>
                <a:gd name="T10" fmla="*/ 326 w 328"/>
                <a:gd name="T11" fmla="*/ 0 h 276"/>
                <a:gd name="T12" fmla="*/ 326 w 328"/>
                <a:gd name="T13" fmla="*/ 74 h 276"/>
                <a:gd name="T14" fmla="*/ 326 w 328"/>
                <a:gd name="T15" fmla="*/ 148 h 276"/>
                <a:gd name="T16" fmla="*/ 328 w 328"/>
                <a:gd name="T17" fmla="*/ 222 h 276"/>
                <a:gd name="T18" fmla="*/ 328 w 328"/>
                <a:gd name="T19" fmla="*/ 272 h 276"/>
                <a:gd name="T20" fmla="*/ 234 w 328"/>
                <a:gd name="T21" fmla="*/ 272 h 276"/>
                <a:gd name="T22" fmla="*/ 170 w 328"/>
                <a:gd name="T23" fmla="*/ 274 h 276"/>
                <a:gd name="T24" fmla="*/ 42 w 328"/>
                <a:gd name="T25" fmla="*/ 276 h 276"/>
                <a:gd name="T26" fmla="*/ 0 w 328"/>
                <a:gd name="T27" fmla="*/ 276 h 276"/>
                <a:gd name="T28" fmla="*/ 0 w 328"/>
                <a:gd name="T29" fmla="*/ 222 h 276"/>
                <a:gd name="T30" fmla="*/ 0 w 328"/>
                <a:gd name="T31" fmla="*/ 150 h 276"/>
                <a:gd name="T32" fmla="*/ 0 w 328"/>
                <a:gd name="T33" fmla="*/ 76 h 276"/>
                <a:gd name="T34" fmla="*/ 2 w 328"/>
                <a:gd name="T35" fmla="*/ 2 h 276"/>
                <a:gd name="T36" fmla="*/ 2 w 328"/>
                <a:gd name="T37" fmla="*/ 2 h 2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276"/>
                <a:gd name="T59" fmla="*/ 328 w 328"/>
                <a:gd name="T60" fmla="*/ 276 h 2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276">
                  <a:moveTo>
                    <a:pt x="2" y="2"/>
                  </a:moveTo>
                  <a:lnTo>
                    <a:pt x="82" y="2"/>
                  </a:lnTo>
                  <a:lnTo>
                    <a:pt x="162" y="0"/>
                  </a:lnTo>
                  <a:lnTo>
                    <a:pt x="244" y="0"/>
                  </a:lnTo>
                  <a:lnTo>
                    <a:pt x="288" y="0"/>
                  </a:lnTo>
                  <a:lnTo>
                    <a:pt x="326" y="0"/>
                  </a:lnTo>
                  <a:lnTo>
                    <a:pt x="326" y="74"/>
                  </a:lnTo>
                  <a:lnTo>
                    <a:pt x="326" y="148"/>
                  </a:lnTo>
                  <a:lnTo>
                    <a:pt x="328" y="222"/>
                  </a:lnTo>
                  <a:lnTo>
                    <a:pt x="328" y="272"/>
                  </a:lnTo>
                  <a:lnTo>
                    <a:pt x="234" y="272"/>
                  </a:lnTo>
                  <a:lnTo>
                    <a:pt x="170" y="274"/>
                  </a:lnTo>
                  <a:lnTo>
                    <a:pt x="42" y="276"/>
                  </a:lnTo>
                  <a:lnTo>
                    <a:pt x="0" y="276"/>
                  </a:lnTo>
                  <a:lnTo>
                    <a:pt x="0" y="222"/>
                  </a:lnTo>
                  <a:lnTo>
                    <a:pt x="0" y="150"/>
                  </a:lnTo>
                  <a:lnTo>
                    <a:pt x="0" y="76"/>
                  </a:lnTo>
                  <a:lnTo>
                    <a:pt x="2" y="2"/>
                  </a:lnTo>
                  <a:close/>
                </a:path>
              </a:pathLst>
            </a:custGeom>
            <a:solidFill>
              <a:srgbClr val="CCEBC5"/>
            </a:solidFill>
            <a:ln w="3175" cmpd="sng">
              <a:solidFill>
                <a:srgbClr val="000000"/>
              </a:solidFill>
              <a:round/>
              <a:headEnd/>
              <a:tailEnd/>
            </a:ln>
          </p:spPr>
          <p:txBody>
            <a:bodyPr/>
            <a:lstStyle/>
            <a:p>
              <a:endParaRPr lang="en-US"/>
            </a:p>
          </p:txBody>
        </p:sp>
        <p:sp>
          <p:nvSpPr>
            <p:cNvPr id="118898" name="Freeform 100"/>
            <p:cNvSpPr>
              <a:spLocks/>
            </p:cNvSpPr>
            <p:nvPr/>
          </p:nvSpPr>
          <p:spPr bwMode="auto">
            <a:xfrm>
              <a:off x="2758" y="3045"/>
              <a:ext cx="325" cy="272"/>
            </a:xfrm>
            <a:custGeom>
              <a:avLst/>
              <a:gdLst>
                <a:gd name="T0" fmla="*/ 0 w 325"/>
                <a:gd name="T1" fmla="*/ 0 h 272"/>
                <a:gd name="T2" fmla="*/ 80 w 325"/>
                <a:gd name="T3" fmla="*/ 0 h 272"/>
                <a:gd name="T4" fmla="*/ 135 w 325"/>
                <a:gd name="T5" fmla="*/ 0 h 272"/>
                <a:gd name="T6" fmla="*/ 161 w 325"/>
                <a:gd name="T7" fmla="*/ 2 h 272"/>
                <a:gd name="T8" fmla="*/ 243 w 325"/>
                <a:gd name="T9" fmla="*/ 0 h 272"/>
                <a:gd name="T10" fmla="*/ 271 w 325"/>
                <a:gd name="T11" fmla="*/ 0 h 272"/>
                <a:gd name="T12" fmla="*/ 307 w 325"/>
                <a:gd name="T13" fmla="*/ 0 h 272"/>
                <a:gd name="T14" fmla="*/ 313 w 325"/>
                <a:gd name="T15" fmla="*/ 0 h 272"/>
                <a:gd name="T16" fmla="*/ 325 w 325"/>
                <a:gd name="T17" fmla="*/ 0 h 272"/>
                <a:gd name="T18" fmla="*/ 325 w 325"/>
                <a:gd name="T19" fmla="*/ 6 h 272"/>
                <a:gd name="T20" fmla="*/ 325 w 325"/>
                <a:gd name="T21" fmla="*/ 68 h 272"/>
                <a:gd name="T22" fmla="*/ 325 w 325"/>
                <a:gd name="T23" fmla="*/ 74 h 272"/>
                <a:gd name="T24" fmla="*/ 325 w 325"/>
                <a:gd name="T25" fmla="*/ 150 h 272"/>
                <a:gd name="T26" fmla="*/ 325 w 325"/>
                <a:gd name="T27" fmla="*/ 222 h 272"/>
                <a:gd name="T28" fmla="*/ 325 w 325"/>
                <a:gd name="T29" fmla="*/ 268 h 272"/>
                <a:gd name="T30" fmla="*/ 291 w 325"/>
                <a:gd name="T31" fmla="*/ 268 h 272"/>
                <a:gd name="T32" fmla="*/ 189 w 325"/>
                <a:gd name="T33" fmla="*/ 270 h 272"/>
                <a:gd name="T34" fmla="*/ 123 w 325"/>
                <a:gd name="T35" fmla="*/ 272 h 272"/>
                <a:gd name="T36" fmla="*/ 100 w 325"/>
                <a:gd name="T37" fmla="*/ 272 h 272"/>
                <a:gd name="T38" fmla="*/ 2 w 325"/>
                <a:gd name="T39" fmla="*/ 272 h 272"/>
                <a:gd name="T40" fmla="*/ 2 w 325"/>
                <a:gd name="T41" fmla="*/ 222 h 272"/>
                <a:gd name="T42" fmla="*/ 0 w 325"/>
                <a:gd name="T43" fmla="*/ 148 h 272"/>
                <a:gd name="T44" fmla="*/ 0 w 325"/>
                <a:gd name="T45" fmla="*/ 74 h 272"/>
                <a:gd name="T46" fmla="*/ 0 w 325"/>
                <a:gd name="T47" fmla="*/ 0 h 272"/>
                <a:gd name="T48" fmla="*/ 0 w 325"/>
                <a:gd name="T49" fmla="*/ 0 h 2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5"/>
                <a:gd name="T76" fmla="*/ 0 h 272"/>
                <a:gd name="T77" fmla="*/ 325 w 325"/>
                <a:gd name="T78" fmla="*/ 272 h 2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5" h="272">
                  <a:moveTo>
                    <a:pt x="0" y="0"/>
                  </a:moveTo>
                  <a:lnTo>
                    <a:pt x="80" y="0"/>
                  </a:lnTo>
                  <a:lnTo>
                    <a:pt x="135" y="0"/>
                  </a:lnTo>
                  <a:lnTo>
                    <a:pt x="161" y="2"/>
                  </a:lnTo>
                  <a:lnTo>
                    <a:pt x="243" y="0"/>
                  </a:lnTo>
                  <a:lnTo>
                    <a:pt x="271" y="0"/>
                  </a:lnTo>
                  <a:lnTo>
                    <a:pt x="307" y="0"/>
                  </a:lnTo>
                  <a:lnTo>
                    <a:pt x="313" y="0"/>
                  </a:lnTo>
                  <a:lnTo>
                    <a:pt x="325" y="0"/>
                  </a:lnTo>
                  <a:lnTo>
                    <a:pt x="325" y="6"/>
                  </a:lnTo>
                  <a:lnTo>
                    <a:pt x="325" y="68"/>
                  </a:lnTo>
                  <a:lnTo>
                    <a:pt x="325" y="74"/>
                  </a:lnTo>
                  <a:lnTo>
                    <a:pt x="325" y="150"/>
                  </a:lnTo>
                  <a:lnTo>
                    <a:pt x="325" y="222"/>
                  </a:lnTo>
                  <a:lnTo>
                    <a:pt x="325" y="268"/>
                  </a:lnTo>
                  <a:lnTo>
                    <a:pt x="291" y="268"/>
                  </a:lnTo>
                  <a:lnTo>
                    <a:pt x="189" y="270"/>
                  </a:lnTo>
                  <a:lnTo>
                    <a:pt x="123" y="272"/>
                  </a:lnTo>
                  <a:lnTo>
                    <a:pt x="100" y="272"/>
                  </a:lnTo>
                  <a:lnTo>
                    <a:pt x="2" y="272"/>
                  </a:lnTo>
                  <a:lnTo>
                    <a:pt x="2" y="222"/>
                  </a:lnTo>
                  <a:lnTo>
                    <a:pt x="0" y="148"/>
                  </a:lnTo>
                  <a:lnTo>
                    <a:pt x="0" y="74"/>
                  </a:lnTo>
                  <a:lnTo>
                    <a:pt x="0" y="0"/>
                  </a:lnTo>
                  <a:close/>
                </a:path>
              </a:pathLst>
            </a:custGeom>
            <a:solidFill>
              <a:srgbClr val="FDCDB8"/>
            </a:solidFill>
            <a:ln w="3175" cmpd="sng">
              <a:solidFill>
                <a:srgbClr val="000000"/>
              </a:solidFill>
              <a:round/>
              <a:headEnd/>
              <a:tailEnd/>
            </a:ln>
          </p:spPr>
          <p:txBody>
            <a:bodyPr/>
            <a:lstStyle/>
            <a:p>
              <a:endParaRPr lang="en-US"/>
            </a:p>
          </p:txBody>
        </p:sp>
        <p:sp>
          <p:nvSpPr>
            <p:cNvPr id="118899" name="Freeform 101"/>
            <p:cNvSpPr>
              <a:spLocks/>
            </p:cNvSpPr>
            <p:nvPr/>
          </p:nvSpPr>
          <p:spPr bwMode="auto">
            <a:xfrm>
              <a:off x="3083" y="3045"/>
              <a:ext cx="326" cy="268"/>
            </a:xfrm>
            <a:custGeom>
              <a:avLst/>
              <a:gdLst>
                <a:gd name="T0" fmla="*/ 326 w 326"/>
                <a:gd name="T1" fmla="*/ 0 h 268"/>
                <a:gd name="T2" fmla="*/ 326 w 326"/>
                <a:gd name="T3" fmla="*/ 74 h 268"/>
                <a:gd name="T4" fmla="*/ 326 w 326"/>
                <a:gd name="T5" fmla="*/ 148 h 268"/>
                <a:gd name="T6" fmla="*/ 326 w 326"/>
                <a:gd name="T7" fmla="*/ 222 h 268"/>
                <a:gd name="T8" fmla="*/ 326 w 326"/>
                <a:gd name="T9" fmla="*/ 262 h 268"/>
                <a:gd name="T10" fmla="*/ 272 w 326"/>
                <a:gd name="T11" fmla="*/ 262 h 268"/>
                <a:gd name="T12" fmla="*/ 160 w 326"/>
                <a:gd name="T13" fmla="*/ 264 h 268"/>
                <a:gd name="T14" fmla="*/ 0 w 326"/>
                <a:gd name="T15" fmla="*/ 268 h 268"/>
                <a:gd name="T16" fmla="*/ 0 w 326"/>
                <a:gd name="T17" fmla="*/ 222 h 268"/>
                <a:gd name="T18" fmla="*/ 0 w 326"/>
                <a:gd name="T19" fmla="*/ 150 h 268"/>
                <a:gd name="T20" fmla="*/ 0 w 326"/>
                <a:gd name="T21" fmla="*/ 74 h 268"/>
                <a:gd name="T22" fmla="*/ 0 w 326"/>
                <a:gd name="T23" fmla="*/ 68 h 268"/>
                <a:gd name="T24" fmla="*/ 0 w 326"/>
                <a:gd name="T25" fmla="*/ 6 h 268"/>
                <a:gd name="T26" fmla="*/ 0 w 326"/>
                <a:gd name="T27" fmla="*/ 0 h 268"/>
                <a:gd name="T28" fmla="*/ 6 w 326"/>
                <a:gd name="T29" fmla="*/ 0 h 268"/>
                <a:gd name="T30" fmla="*/ 68 w 326"/>
                <a:gd name="T31" fmla="*/ 0 h 268"/>
                <a:gd name="T32" fmla="*/ 80 w 326"/>
                <a:gd name="T33" fmla="*/ 0 h 268"/>
                <a:gd name="T34" fmla="*/ 80 w 326"/>
                <a:gd name="T35" fmla="*/ 0 h 268"/>
                <a:gd name="T36" fmla="*/ 162 w 326"/>
                <a:gd name="T37" fmla="*/ 0 h 268"/>
                <a:gd name="T38" fmla="*/ 244 w 326"/>
                <a:gd name="T39" fmla="*/ 0 h 268"/>
                <a:gd name="T40" fmla="*/ 326 w 326"/>
                <a:gd name="T41" fmla="*/ 0 h 268"/>
                <a:gd name="T42" fmla="*/ 326 w 326"/>
                <a:gd name="T43" fmla="*/ 0 h 2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6"/>
                <a:gd name="T67" fmla="*/ 0 h 268"/>
                <a:gd name="T68" fmla="*/ 326 w 326"/>
                <a:gd name="T69" fmla="*/ 268 h 2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6" h="268">
                  <a:moveTo>
                    <a:pt x="326" y="0"/>
                  </a:moveTo>
                  <a:lnTo>
                    <a:pt x="326" y="74"/>
                  </a:lnTo>
                  <a:lnTo>
                    <a:pt x="326" y="148"/>
                  </a:lnTo>
                  <a:lnTo>
                    <a:pt x="326" y="222"/>
                  </a:lnTo>
                  <a:lnTo>
                    <a:pt x="326" y="262"/>
                  </a:lnTo>
                  <a:lnTo>
                    <a:pt x="272" y="262"/>
                  </a:lnTo>
                  <a:lnTo>
                    <a:pt x="160" y="264"/>
                  </a:lnTo>
                  <a:lnTo>
                    <a:pt x="0" y="268"/>
                  </a:lnTo>
                  <a:lnTo>
                    <a:pt x="0" y="222"/>
                  </a:lnTo>
                  <a:lnTo>
                    <a:pt x="0" y="150"/>
                  </a:lnTo>
                  <a:lnTo>
                    <a:pt x="0" y="74"/>
                  </a:lnTo>
                  <a:lnTo>
                    <a:pt x="0" y="68"/>
                  </a:lnTo>
                  <a:lnTo>
                    <a:pt x="0" y="6"/>
                  </a:lnTo>
                  <a:lnTo>
                    <a:pt x="0" y="0"/>
                  </a:lnTo>
                  <a:lnTo>
                    <a:pt x="6" y="0"/>
                  </a:lnTo>
                  <a:lnTo>
                    <a:pt x="68" y="0"/>
                  </a:lnTo>
                  <a:lnTo>
                    <a:pt x="80" y="0"/>
                  </a:lnTo>
                  <a:lnTo>
                    <a:pt x="162" y="0"/>
                  </a:lnTo>
                  <a:lnTo>
                    <a:pt x="244" y="0"/>
                  </a:lnTo>
                  <a:lnTo>
                    <a:pt x="326" y="0"/>
                  </a:lnTo>
                  <a:close/>
                </a:path>
              </a:pathLst>
            </a:custGeom>
            <a:solidFill>
              <a:srgbClr val="CCEBC5"/>
            </a:solidFill>
            <a:ln w="3175" cmpd="sng">
              <a:solidFill>
                <a:srgbClr val="000000"/>
              </a:solidFill>
              <a:round/>
              <a:headEnd/>
              <a:tailEnd/>
            </a:ln>
          </p:spPr>
          <p:txBody>
            <a:bodyPr/>
            <a:lstStyle/>
            <a:p>
              <a:endParaRPr lang="en-US"/>
            </a:p>
          </p:txBody>
        </p:sp>
        <p:sp>
          <p:nvSpPr>
            <p:cNvPr id="118900" name="Freeform 102"/>
            <p:cNvSpPr>
              <a:spLocks/>
            </p:cNvSpPr>
            <p:nvPr/>
          </p:nvSpPr>
          <p:spPr bwMode="auto">
            <a:xfrm>
              <a:off x="4061" y="3117"/>
              <a:ext cx="432" cy="374"/>
            </a:xfrm>
            <a:custGeom>
              <a:avLst/>
              <a:gdLst>
                <a:gd name="T0" fmla="*/ 234 w 432"/>
                <a:gd name="T1" fmla="*/ 4 h 374"/>
                <a:gd name="T2" fmla="*/ 262 w 432"/>
                <a:gd name="T3" fmla="*/ 18 h 374"/>
                <a:gd name="T4" fmla="*/ 286 w 432"/>
                <a:gd name="T5" fmla="*/ 28 h 374"/>
                <a:gd name="T6" fmla="*/ 300 w 432"/>
                <a:gd name="T7" fmla="*/ 34 h 374"/>
                <a:gd name="T8" fmla="*/ 312 w 432"/>
                <a:gd name="T9" fmla="*/ 52 h 374"/>
                <a:gd name="T10" fmla="*/ 338 w 432"/>
                <a:gd name="T11" fmla="*/ 56 h 374"/>
                <a:gd name="T12" fmla="*/ 362 w 432"/>
                <a:gd name="T13" fmla="*/ 76 h 374"/>
                <a:gd name="T14" fmla="*/ 372 w 432"/>
                <a:gd name="T15" fmla="*/ 80 h 374"/>
                <a:gd name="T16" fmla="*/ 382 w 432"/>
                <a:gd name="T17" fmla="*/ 86 h 374"/>
                <a:gd name="T18" fmla="*/ 392 w 432"/>
                <a:gd name="T19" fmla="*/ 80 h 374"/>
                <a:gd name="T20" fmla="*/ 404 w 432"/>
                <a:gd name="T21" fmla="*/ 92 h 374"/>
                <a:gd name="T22" fmla="*/ 426 w 432"/>
                <a:gd name="T23" fmla="*/ 96 h 374"/>
                <a:gd name="T24" fmla="*/ 428 w 432"/>
                <a:gd name="T25" fmla="*/ 116 h 374"/>
                <a:gd name="T26" fmla="*/ 418 w 432"/>
                <a:gd name="T27" fmla="*/ 128 h 374"/>
                <a:gd name="T28" fmla="*/ 398 w 432"/>
                <a:gd name="T29" fmla="*/ 140 h 374"/>
                <a:gd name="T30" fmla="*/ 380 w 432"/>
                <a:gd name="T31" fmla="*/ 150 h 374"/>
                <a:gd name="T32" fmla="*/ 362 w 432"/>
                <a:gd name="T33" fmla="*/ 150 h 374"/>
                <a:gd name="T34" fmla="*/ 348 w 432"/>
                <a:gd name="T35" fmla="*/ 148 h 374"/>
                <a:gd name="T36" fmla="*/ 328 w 432"/>
                <a:gd name="T37" fmla="*/ 152 h 374"/>
                <a:gd name="T38" fmla="*/ 290 w 432"/>
                <a:gd name="T39" fmla="*/ 166 h 374"/>
                <a:gd name="T40" fmla="*/ 262 w 432"/>
                <a:gd name="T41" fmla="*/ 178 h 374"/>
                <a:gd name="T42" fmla="*/ 244 w 432"/>
                <a:gd name="T43" fmla="*/ 194 h 374"/>
                <a:gd name="T44" fmla="*/ 224 w 432"/>
                <a:gd name="T45" fmla="*/ 210 h 374"/>
                <a:gd name="T46" fmla="*/ 218 w 432"/>
                <a:gd name="T47" fmla="*/ 228 h 374"/>
                <a:gd name="T48" fmla="*/ 230 w 432"/>
                <a:gd name="T49" fmla="*/ 236 h 374"/>
                <a:gd name="T50" fmla="*/ 244 w 432"/>
                <a:gd name="T51" fmla="*/ 248 h 374"/>
                <a:gd name="T52" fmla="*/ 252 w 432"/>
                <a:gd name="T53" fmla="*/ 264 h 374"/>
                <a:gd name="T54" fmla="*/ 252 w 432"/>
                <a:gd name="T55" fmla="*/ 284 h 374"/>
                <a:gd name="T56" fmla="*/ 244 w 432"/>
                <a:gd name="T57" fmla="*/ 308 h 374"/>
                <a:gd name="T58" fmla="*/ 244 w 432"/>
                <a:gd name="T59" fmla="*/ 328 h 374"/>
                <a:gd name="T60" fmla="*/ 252 w 432"/>
                <a:gd name="T61" fmla="*/ 348 h 374"/>
                <a:gd name="T62" fmla="*/ 244 w 432"/>
                <a:gd name="T63" fmla="*/ 362 h 374"/>
                <a:gd name="T64" fmla="*/ 228 w 432"/>
                <a:gd name="T65" fmla="*/ 368 h 374"/>
                <a:gd name="T66" fmla="*/ 210 w 432"/>
                <a:gd name="T67" fmla="*/ 368 h 374"/>
                <a:gd name="T68" fmla="*/ 196 w 432"/>
                <a:gd name="T69" fmla="*/ 366 h 374"/>
                <a:gd name="T70" fmla="*/ 190 w 432"/>
                <a:gd name="T71" fmla="*/ 374 h 374"/>
                <a:gd name="T72" fmla="*/ 182 w 432"/>
                <a:gd name="T73" fmla="*/ 370 h 374"/>
                <a:gd name="T74" fmla="*/ 180 w 432"/>
                <a:gd name="T75" fmla="*/ 364 h 374"/>
                <a:gd name="T76" fmla="*/ 172 w 432"/>
                <a:gd name="T77" fmla="*/ 366 h 374"/>
                <a:gd name="T78" fmla="*/ 164 w 432"/>
                <a:gd name="T79" fmla="*/ 360 h 374"/>
                <a:gd name="T80" fmla="*/ 158 w 432"/>
                <a:gd name="T81" fmla="*/ 352 h 374"/>
                <a:gd name="T82" fmla="*/ 140 w 432"/>
                <a:gd name="T83" fmla="*/ 342 h 374"/>
                <a:gd name="T84" fmla="*/ 140 w 432"/>
                <a:gd name="T85" fmla="*/ 332 h 374"/>
                <a:gd name="T86" fmla="*/ 140 w 432"/>
                <a:gd name="T87" fmla="*/ 324 h 374"/>
                <a:gd name="T88" fmla="*/ 134 w 432"/>
                <a:gd name="T89" fmla="*/ 318 h 374"/>
                <a:gd name="T90" fmla="*/ 140 w 432"/>
                <a:gd name="T91" fmla="*/ 310 h 374"/>
                <a:gd name="T92" fmla="*/ 138 w 432"/>
                <a:gd name="T93" fmla="*/ 302 h 374"/>
                <a:gd name="T94" fmla="*/ 116 w 432"/>
                <a:gd name="T95" fmla="*/ 302 h 374"/>
                <a:gd name="T96" fmla="*/ 100 w 432"/>
                <a:gd name="T97" fmla="*/ 288 h 374"/>
                <a:gd name="T98" fmla="*/ 88 w 432"/>
                <a:gd name="T99" fmla="*/ 270 h 374"/>
                <a:gd name="T100" fmla="*/ 76 w 432"/>
                <a:gd name="T101" fmla="*/ 262 h 374"/>
                <a:gd name="T102" fmla="*/ 72 w 432"/>
                <a:gd name="T103" fmla="*/ 250 h 374"/>
                <a:gd name="T104" fmla="*/ 74 w 432"/>
                <a:gd name="T105" fmla="*/ 238 h 374"/>
                <a:gd name="T106" fmla="*/ 64 w 432"/>
                <a:gd name="T107" fmla="*/ 230 h 374"/>
                <a:gd name="T108" fmla="*/ 30 w 432"/>
                <a:gd name="T109" fmla="*/ 222 h 374"/>
                <a:gd name="T110" fmla="*/ 24 w 432"/>
                <a:gd name="T111" fmla="*/ 212 h 374"/>
                <a:gd name="T112" fmla="*/ 24 w 432"/>
                <a:gd name="T113" fmla="*/ 200 h 374"/>
                <a:gd name="T114" fmla="*/ 16 w 432"/>
                <a:gd name="T115" fmla="*/ 190 h 374"/>
                <a:gd name="T116" fmla="*/ 0 w 432"/>
                <a:gd name="T117" fmla="*/ 170 h 374"/>
                <a:gd name="T118" fmla="*/ 84 w 432"/>
                <a:gd name="T119" fmla="*/ 0 h 3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2"/>
                <a:gd name="T181" fmla="*/ 0 h 374"/>
                <a:gd name="T182" fmla="*/ 432 w 432"/>
                <a:gd name="T183" fmla="*/ 374 h 3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2" h="374">
                  <a:moveTo>
                    <a:pt x="222" y="2"/>
                  </a:moveTo>
                  <a:lnTo>
                    <a:pt x="224" y="4"/>
                  </a:lnTo>
                  <a:lnTo>
                    <a:pt x="230" y="4"/>
                  </a:lnTo>
                  <a:lnTo>
                    <a:pt x="234" y="4"/>
                  </a:lnTo>
                  <a:lnTo>
                    <a:pt x="238" y="10"/>
                  </a:lnTo>
                  <a:lnTo>
                    <a:pt x="246" y="12"/>
                  </a:lnTo>
                  <a:lnTo>
                    <a:pt x="254" y="20"/>
                  </a:lnTo>
                  <a:lnTo>
                    <a:pt x="262" y="18"/>
                  </a:lnTo>
                  <a:lnTo>
                    <a:pt x="266" y="24"/>
                  </a:lnTo>
                  <a:lnTo>
                    <a:pt x="276" y="26"/>
                  </a:lnTo>
                  <a:lnTo>
                    <a:pt x="278" y="28"/>
                  </a:lnTo>
                  <a:lnTo>
                    <a:pt x="286" y="28"/>
                  </a:lnTo>
                  <a:lnTo>
                    <a:pt x="286" y="32"/>
                  </a:lnTo>
                  <a:lnTo>
                    <a:pt x="290" y="36"/>
                  </a:lnTo>
                  <a:lnTo>
                    <a:pt x="294" y="36"/>
                  </a:lnTo>
                  <a:lnTo>
                    <a:pt x="300" y="34"/>
                  </a:lnTo>
                  <a:lnTo>
                    <a:pt x="304" y="36"/>
                  </a:lnTo>
                  <a:lnTo>
                    <a:pt x="310" y="42"/>
                  </a:lnTo>
                  <a:lnTo>
                    <a:pt x="310" y="48"/>
                  </a:lnTo>
                  <a:lnTo>
                    <a:pt x="312" y="52"/>
                  </a:lnTo>
                  <a:lnTo>
                    <a:pt x="324" y="50"/>
                  </a:lnTo>
                  <a:lnTo>
                    <a:pt x="330" y="52"/>
                  </a:lnTo>
                  <a:lnTo>
                    <a:pt x="336" y="54"/>
                  </a:lnTo>
                  <a:lnTo>
                    <a:pt x="338" y="56"/>
                  </a:lnTo>
                  <a:lnTo>
                    <a:pt x="346" y="64"/>
                  </a:lnTo>
                  <a:lnTo>
                    <a:pt x="350" y="68"/>
                  </a:lnTo>
                  <a:lnTo>
                    <a:pt x="358" y="70"/>
                  </a:lnTo>
                  <a:lnTo>
                    <a:pt x="362" y="76"/>
                  </a:lnTo>
                  <a:lnTo>
                    <a:pt x="364" y="80"/>
                  </a:lnTo>
                  <a:lnTo>
                    <a:pt x="366" y="80"/>
                  </a:lnTo>
                  <a:lnTo>
                    <a:pt x="370" y="82"/>
                  </a:lnTo>
                  <a:lnTo>
                    <a:pt x="372" y="80"/>
                  </a:lnTo>
                  <a:lnTo>
                    <a:pt x="374" y="82"/>
                  </a:lnTo>
                  <a:lnTo>
                    <a:pt x="376" y="84"/>
                  </a:lnTo>
                  <a:lnTo>
                    <a:pt x="378" y="86"/>
                  </a:lnTo>
                  <a:lnTo>
                    <a:pt x="382" y="86"/>
                  </a:lnTo>
                  <a:lnTo>
                    <a:pt x="386" y="82"/>
                  </a:lnTo>
                  <a:lnTo>
                    <a:pt x="386" y="78"/>
                  </a:lnTo>
                  <a:lnTo>
                    <a:pt x="390" y="78"/>
                  </a:lnTo>
                  <a:lnTo>
                    <a:pt x="392" y="80"/>
                  </a:lnTo>
                  <a:lnTo>
                    <a:pt x="396" y="78"/>
                  </a:lnTo>
                  <a:lnTo>
                    <a:pt x="398" y="82"/>
                  </a:lnTo>
                  <a:lnTo>
                    <a:pt x="402" y="88"/>
                  </a:lnTo>
                  <a:lnTo>
                    <a:pt x="404" y="92"/>
                  </a:lnTo>
                  <a:lnTo>
                    <a:pt x="410" y="92"/>
                  </a:lnTo>
                  <a:lnTo>
                    <a:pt x="414" y="96"/>
                  </a:lnTo>
                  <a:lnTo>
                    <a:pt x="422" y="98"/>
                  </a:lnTo>
                  <a:lnTo>
                    <a:pt x="426" y="96"/>
                  </a:lnTo>
                  <a:lnTo>
                    <a:pt x="432" y="100"/>
                  </a:lnTo>
                  <a:lnTo>
                    <a:pt x="432" y="106"/>
                  </a:lnTo>
                  <a:lnTo>
                    <a:pt x="430" y="112"/>
                  </a:lnTo>
                  <a:lnTo>
                    <a:pt x="428" y="116"/>
                  </a:lnTo>
                  <a:lnTo>
                    <a:pt x="428" y="118"/>
                  </a:lnTo>
                  <a:lnTo>
                    <a:pt x="424" y="122"/>
                  </a:lnTo>
                  <a:lnTo>
                    <a:pt x="422" y="126"/>
                  </a:lnTo>
                  <a:lnTo>
                    <a:pt x="418" y="128"/>
                  </a:lnTo>
                  <a:lnTo>
                    <a:pt x="414" y="130"/>
                  </a:lnTo>
                  <a:lnTo>
                    <a:pt x="410" y="132"/>
                  </a:lnTo>
                  <a:lnTo>
                    <a:pt x="404" y="136"/>
                  </a:lnTo>
                  <a:lnTo>
                    <a:pt x="398" y="140"/>
                  </a:lnTo>
                  <a:lnTo>
                    <a:pt x="394" y="142"/>
                  </a:lnTo>
                  <a:lnTo>
                    <a:pt x="386" y="146"/>
                  </a:lnTo>
                  <a:lnTo>
                    <a:pt x="382" y="148"/>
                  </a:lnTo>
                  <a:lnTo>
                    <a:pt x="380" y="150"/>
                  </a:lnTo>
                  <a:lnTo>
                    <a:pt x="376" y="150"/>
                  </a:lnTo>
                  <a:lnTo>
                    <a:pt x="372" y="150"/>
                  </a:lnTo>
                  <a:lnTo>
                    <a:pt x="368" y="150"/>
                  </a:lnTo>
                  <a:lnTo>
                    <a:pt x="362" y="150"/>
                  </a:lnTo>
                  <a:lnTo>
                    <a:pt x="358" y="150"/>
                  </a:lnTo>
                  <a:lnTo>
                    <a:pt x="356" y="150"/>
                  </a:lnTo>
                  <a:lnTo>
                    <a:pt x="354" y="148"/>
                  </a:lnTo>
                  <a:lnTo>
                    <a:pt x="348" y="148"/>
                  </a:lnTo>
                  <a:lnTo>
                    <a:pt x="344" y="150"/>
                  </a:lnTo>
                  <a:lnTo>
                    <a:pt x="340" y="150"/>
                  </a:lnTo>
                  <a:lnTo>
                    <a:pt x="334" y="150"/>
                  </a:lnTo>
                  <a:lnTo>
                    <a:pt x="328" y="152"/>
                  </a:lnTo>
                  <a:lnTo>
                    <a:pt x="320" y="154"/>
                  </a:lnTo>
                  <a:lnTo>
                    <a:pt x="312" y="158"/>
                  </a:lnTo>
                  <a:lnTo>
                    <a:pt x="306" y="160"/>
                  </a:lnTo>
                  <a:lnTo>
                    <a:pt x="290" y="166"/>
                  </a:lnTo>
                  <a:lnTo>
                    <a:pt x="280" y="170"/>
                  </a:lnTo>
                  <a:lnTo>
                    <a:pt x="272" y="172"/>
                  </a:lnTo>
                  <a:lnTo>
                    <a:pt x="268" y="174"/>
                  </a:lnTo>
                  <a:lnTo>
                    <a:pt x="262" y="178"/>
                  </a:lnTo>
                  <a:lnTo>
                    <a:pt x="258" y="182"/>
                  </a:lnTo>
                  <a:lnTo>
                    <a:pt x="254" y="184"/>
                  </a:lnTo>
                  <a:lnTo>
                    <a:pt x="250" y="190"/>
                  </a:lnTo>
                  <a:lnTo>
                    <a:pt x="244" y="194"/>
                  </a:lnTo>
                  <a:lnTo>
                    <a:pt x="238" y="200"/>
                  </a:lnTo>
                  <a:lnTo>
                    <a:pt x="232" y="204"/>
                  </a:lnTo>
                  <a:lnTo>
                    <a:pt x="226" y="208"/>
                  </a:lnTo>
                  <a:lnTo>
                    <a:pt x="224" y="210"/>
                  </a:lnTo>
                  <a:lnTo>
                    <a:pt x="222" y="214"/>
                  </a:lnTo>
                  <a:lnTo>
                    <a:pt x="220" y="220"/>
                  </a:lnTo>
                  <a:lnTo>
                    <a:pt x="218" y="224"/>
                  </a:lnTo>
                  <a:lnTo>
                    <a:pt x="218" y="228"/>
                  </a:lnTo>
                  <a:lnTo>
                    <a:pt x="220" y="230"/>
                  </a:lnTo>
                  <a:lnTo>
                    <a:pt x="224" y="234"/>
                  </a:lnTo>
                  <a:lnTo>
                    <a:pt x="226" y="236"/>
                  </a:lnTo>
                  <a:lnTo>
                    <a:pt x="230" y="236"/>
                  </a:lnTo>
                  <a:lnTo>
                    <a:pt x="234" y="238"/>
                  </a:lnTo>
                  <a:lnTo>
                    <a:pt x="238" y="240"/>
                  </a:lnTo>
                  <a:lnTo>
                    <a:pt x="242" y="244"/>
                  </a:lnTo>
                  <a:lnTo>
                    <a:pt x="244" y="248"/>
                  </a:lnTo>
                  <a:lnTo>
                    <a:pt x="246" y="250"/>
                  </a:lnTo>
                  <a:lnTo>
                    <a:pt x="250" y="254"/>
                  </a:lnTo>
                  <a:lnTo>
                    <a:pt x="250" y="258"/>
                  </a:lnTo>
                  <a:lnTo>
                    <a:pt x="252" y="264"/>
                  </a:lnTo>
                  <a:lnTo>
                    <a:pt x="254" y="268"/>
                  </a:lnTo>
                  <a:lnTo>
                    <a:pt x="254" y="274"/>
                  </a:lnTo>
                  <a:lnTo>
                    <a:pt x="254" y="278"/>
                  </a:lnTo>
                  <a:lnTo>
                    <a:pt x="252" y="284"/>
                  </a:lnTo>
                  <a:lnTo>
                    <a:pt x="250" y="292"/>
                  </a:lnTo>
                  <a:lnTo>
                    <a:pt x="248" y="298"/>
                  </a:lnTo>
                  <a:lnTo>
                    <a:pt x="246" y="302"/>
                  </a:lnTo>
                  <a:lnTo>
                    <a:pt x="244" y="308"/>
                  </a:lnTo>
                  <a:lnTo>
                    <a:pt x="242" y="314"/>
                  </a:lnTo>
                  <a:lnTo>
                    <a:pt x="242" y="318"/>
                  </a:lnTo>
                  <a:lnTo>
                    <a:pt x="242" y="322"/>
                  </a:lnTo>
                  <a:lnTo>
                    <a:pt x="244" y="328"/>
                  </a:lnTo>
                  <a:lnTo>
                    <a:pt x="246" y="332"/>
                  </a:lnTo>
                  <a:lnTo>
                    <a:pt x="250" y="340"/>
                  </a:lnTo>
                  <a:lnTo>
                    <a:pt x="252" y="344"/>
                  </a:lnTo>
                  <a:lnTo>
                    <a:pt x="252" y="348"/>
                  </a:lnTo>
                  <a:lnTo>
                    <a:pt x="252" y="354"/>
                  </a:lnTo>
                  <a:lnTo>
                    <a:pt x="252" y="358"/>
                  </a:lnTo>
                  <a:lnTo>
                    <a:pt x="248" y="360"/>
                  </a:lnTo>
                  <a:lnTo>
                    <a:pt x="244" y="362"/>
                  </a:lnTo>
                  <a:lnTo>
                    <a:pt x="242" y="364"/>
                  </a:lnTo>
                  <a:lnTo>
                    <a:pt x="240" y="366"/>
                  </a:lnTo>
                  <a:lnTo>
                    <a:pt x="234" y="366"/>
                  </a:lnTo>
                  <a:lnTo>
                    <a:pt x="228" y="368"/>
                  </a:lnTo>
                  <a:lnTo>
                    <a:pt x="222" y="368"/>
                  </a:lnTo>
                  <a:lnTo>
                    <a:pt x="218" y="370"/>
                  </a:lnTo>
                  <a:lnTo>
                    <a:pt x="214" y="372"/>
                  </a:lnTo>
                  <a:lnTo>
                    <a:pt x="210" y="368"/>
                  </a:lnTo>
                  <a:lnTo>
                    <a:pt x="204" y="366"/>
                  </a:lnTo>
                  <a:lnTo>
                    <a:pt x="200" y="366"/>
                  </a:lnTo>
                  <a:lnTo>
                    <a:pt x="198" y="366"/>
                  </a:lnTo>
                  <a:lnTo>
                    <a:pt x="196" y="366"/>
                  </a:lnTo>
                  <a:lnTo>
                    <a:pt x="196" y="368"/>
                  </a:lnTo>
                  <a:lnTo>
                    <a:pt x="194" y="370"/>
                  </a:lnTo>
                  <a:lnTo>
                    <a:pt x="192" y="372"/>
                  </a:lnTo>
                  <a:lnTo>
                    <a:pt x="190" y="374"/>
                  </a:lnTo>
                  <a:lnTo>
                    <a:pt x="186" y="374"/>
                  </a:lnTo>
                  <a:lnTo>
                    <a:pt x="184" y="374"/>
                  </a:lnTo>
                  <a:lnTo>
                    <a:pt x="184" y="372"/>
                  </a:lnTo>
                  <a:lnTo>
                    <a:pt x="182" y="370"/>
                  </a:lnTo>
                  <a:lnTo>
                    <a:pt x="182" y="368"/>
                  </a:lnTo>
                  <a:lnTo>
                    <a:pt x="182" y="366"/>
                  </a:lnTo>
                  <a:lnTo>
                    <a:pt x="180" y="364"/>
                  </a:lnTo>
                  <a:lnTo>
                    <a:pt x="178" y="364"/>
                  </a:lnTo>
                  <a:lnTo>
                    <a:pt x="176" y="364"/>
                  </a:lnTo>
                  <a:lnTo>
                    <a:pt x="174" y="366"/>
                  </a:lnTo>
                  <a:lnTo>
                    <a:pt x="172" y="366"/>
                  </a:lnTo>
                  <a:lnTo>
                    <a:pt x="170" y="366"/>
                  </a:lnTo>
                  <a:lnTo>
                    <a:pt x="168" y="364"/>
                  </a:lnTo>
                  <a:lnTo>
                    <a:pt x="166" y="364"/>
                  </a:lnTo>
                  <a:lnTo>
                    <a:pt x="164" y="360"/>
                  </a:lnTo>
                  <a:lnTo>
                    <a:pt x="164" y="358"/>
                  </a:lnTo>
                  <a:lnTo>
                    <a:pt x="164" y="356"/>
                  </a:lnTo>
                  <a:lnTo>
                    <a:pt x="162" y="354"/>
                  </a:lnTo>
                  <a:lnTo>
                    <a:pt x="158" y="352"/>
                  </a:lnTo>
                  <a:lnTo>
                    <a:pt x="154" y="350"/>
                  </a:lnTo>
                  <a:lnTo>
                    <a:pt x="148" y="346"/>
                  </a:lnTo>
                  <a:lnTo>
                    <a:pt x="144" y="344"/>
                  </a:lnTo>
                  <a:lnTo>
                    <a:pt x="140" y="342"/>
                  </a:lnTo>
                  <a:lnTo>
                    <a:pt x="138" y="340"/>
                  </a:lnTo>
                  <a:lnTo>
                    <a:pt x="138" y="338"/>
                  </a:lnTo>
                  <a:lnTo>
                    <a:pt x="140" y="336"/>
                  </a:lnTo>
                  <a:lnTo>
                    <a:pt x="140" y="332"/>
                  </a:lnTo>
                  <a:lnTo>
                    <a:pt x="142" y="330"/>
                  </a:lnTo>
                  <a:lnTo>
                    <a:pt x="144" y="326"/>
                  </a:lnTo>
                  <a:lnTo>
                    <a:pt x="142" y="324"/>
                  </a:lnTo>
                  <a:lnTo>
                    <a:pt x="140" y="324"/>
                  </a:lnTo>
                  <a:lnTo>
                    <a:pt x="138" y="324"/>
                  </a:lnTo>
                  <a:lnTo>
                    <a:pt x="136" y="322"/>
                  </a:lnTo>
                  <a:lnTo>
                    <a:pt x="134" y="320"/>
                  </a:lnTo>
                  <a:lnTo>
                    <a:pt x="134" y="318"/>
                  </a:lnTo>
                  <a:lnTo>
                    <a:pt x="136" y="316"/>
                  </a:lnTo>
                  <a:lnTo>
                    <a:pt x="136" y="314"/>
                  </a:lnTo>
                  <a:lnTo>
                    <a:pt x="138" y="312"/>
                  </a:lnTo>
                  <a:lnTo>
                    <a:pt x="140" y="310"/>
                  </a:lnTo>
                  <a:lnTo>
                    <a:pt x="142" y="308"/>
                  </a:lnTo>
                  <a:lnTo>
                    <a:pt x="140" y="306"/>
                  </a:lnTo>
                  <a:lnTo>
                    <a:pt x="140" y="304"/>
                  </a:lnTo>
                  <a:lnTo>
                    <a:pt x="138" y="302"/>
                  </a:lnTo>
                  <a:lnTo>
                    <a:pt x="134" y="302"/>
                  </a:lnTo>
                  <a:lnTo>
                    <a:pt x="130" y="302"/>
                  </a:lnTo>
                  <a:lnTo>
                    <a:pt x="124" y="302"/>
                  </a:lnTo>
                  <a:lnTo>
                    <a:pt x="116" y="302"/>
                  </a:lnTo>
                  <a:lnTo>
                    <a:pt x="110" y="300"/>
                  </a:lnTo>
                  <a:lnTo>
                    <a:pt x="106" y="296"/>
                  </a:lnTo>
                  <a:lnTo>
                    <a:pt x="102" y="292"/>
                  </a:lnTo>
                  <a:lnTo>
                    <a:pt x="100" y="288"/>
                  </a:lnTo>
                  <a:lnTo>
                    <a:pt x="96" y="278"/>
                  </a:lnTo>
                  <a:lnTo>
                    <a:pt x="94" y="276"/>
                  </a:lnTo>
                  <a:lnTo>
                    <a:pt x="92" y="272"/>
                  </a:lnTo>
                  <a:lnTo>
                    <a:pt x="88" y="270"/>
                  </a:lnTo>
                  <a:lnTo>
                    <a:pt x="86" y="268"/>
                  </a:lnTo>
                  <a:lnTo>
                    <a:pt x="82" y="266"/>
                  </a:lnTo>
                  <a:lnTo>
                    <a:pt x="78" y="264"/>
                  </a:lnTo>
                  <a:lnTo>
                    <a:pt x="76" y="262"/>
                  </a:lnTo>
                  <a:lnTo>
                    <a:pt x="74" y="260"/>
                  </a:lnTo>
                  <a:lnTo>
                    <a:pt x="72" y="256"/>
                  </a:lnTo>
                  <a:lnTo>
                    <a:pt x="72" y="254"/>
                  </a:lnTo>
                  <a:lnTo>
                    <a:pt x="72" y="250"/>
                  </a:lnTo>
                  <a:lnTo>
                    <a:pt x="72" y="246"/>
                  </a:lnTo>
                  <a:lnTo>
                    <a:pt x="74" y="242"/>
                  </a:lnTo>
                  <a:lnTo>
                    <a:pt x="74" y="240"/>
                  </a:lnTo>
                  <a:lnTo>
                    <a:pt x="74" y="238"/>
                  </a:lnTo>
                  <a:lnTo>
                    <a:pt x="72" y="236"/>
                  </a:lnTo>
                  <a:lnTo>
                    <a:pt x="70" y="234"/>
                  </a:lnTo>
                  <a:lnTo>
                    <a:pt x="68" y="232"/>
                  </a:lnTo>
                  <a:lnTo>
                    <a:pt x="64" y="230"/>
                  </a:lnTo>
                  <a:lnTo>
                    <a:pt x="60" y="230"/>
                  </a:lnTo>
                  <a:lnTo>
                    <a:pt x="48" y="226"/>
                  </a:lnTo>
                  <a:lnTo>
                    <a:pt x="38" y="224"/>
                  </a:lnTo>
                  <a:lnTo>
                    <a:pt x="30" y="222"/>
                  </a:lnTo>
                  <a:lnTo>
                    <a:pt x="26" y="220"/>
                  </a:lnTo>
                  <a:lnTo>
                    <a:pt x="24" y="218"/>
                  </a:lnTo>
                  <a:lnTo>
                    <a:pt x="24" y="214"/>
                  </a:lnTo>
                  <a:lnTo>
                    <a:pt x="24" y="212"/>
                  </a:lnTo>
                  <a:lnTo>
                    <a:pt x="24" y="208"/>
                  </a:lnTo>
                  <a:lnTo>
                    <a:pt x="26" y="206"/>
                  </a:lnTo>
                  <a:lnTo>
                    <a:pt x="24" y="202"/>
                  </a:lnTo>
                  <a:lnTo>
                    <a:pt x="24" y="200"/>
                  </a:lnTo>
                  <a:lnTo>
                    <a:pt x="24" y="198"/>
                  </a:lnTo>
                  <a:lnTo>
                    <a:pt x="22" y="194"/>
                  </a:lnTo>
                  <a:lnTo>
                    <a:pt x="18" y="192"/>
                  </a:lnTo>
                  <a:lnTo>
                    <a:pt x="16" y="190"/>
                  </a:lnTo>
                  <a:lnTo>
                    <a:pt x="8" y="186"/>
                  </a:lnTo>
                  <a:lnTo>
                    <a:pt x="2" y="182"/>
                  </a:lnTo>
                  <a:lnTo>
                    <a:pt x="4" y="170"/>
                  </a:lnTo>
                  <a:lnTo>
                    <a:pt x="0" y="170"/>
                  </a:lnTo>
                  <a:lnTo>
                    <a:pt x="0" y="150"/>
                  </a:lnTo>
                  <a:lnTo>
                    <a:pt x="2" y="76"/>
                  </a:lnTo>
                  <a:lnTo>
                    <a:pt x="2" y="0"/>
                  </a:lnTo>
                  <a:lnTo>
                    <a:pt x="84" y="0"/>
                  </a:lnTo>
                  <a:lnTo>
                    <a:pt x="164" y="0"/>
                  </a:lnTo>
                  <a:lnTo>
                    <a:pt x="222" y="2"/>
                  </a:lnTo>
                  <a:close/>
                </a:path>
              </a:pathLst>
            </a:custGeom>
            <a:solidFill>
              <a:srgbClr val="FDCDB8"/>
            </a:solidFill>
            <a:ln w="3175" cmpd="sng">
              <a:solidFill>
                <a:srgbClr val="000000"/>
              </a:solidFill>
              <a:round/>
              <a:headEnd/>
              <a:tailEnd/>
            </a:ln>
          </p:spPr>
          <p:txBody>
            <a:bodyPr/>
            <a:lstStyle/>
            <a:p>
              <a:endParaRPr lang="en-US"/>
            </a:p>
          </p:txBody>
        </p:sp>
      </p:grpSp>
      <p:pic>
        <p:nvPicPr>
          <p:cNvPr id="118792" name="Picture 5"/>
          <p:cNvPicPr>
            <a:picLocks noGrp="1" noChangeAspect="1" noChangeArrowheads="1"/>
          </p:cNvPicPr>
          <p:nvPr>
            <p:ph type="body" idx="4294967295"/>
          </p:nvPr>
        </p:nvPicPr>
        <p:blipFill>
          <a:blip r:embed="rId4">
            <a:clrChange>
              <a:clrFrom>
                <a:srgbClr val="FFFFFF"/>
              </a:clrFrom>
              <a:clrTo>
                <a:srgbClr val="FFFFFF">
                  <a:alpha val="0"/>
                </a:srgbClr>
              </a:clrTo>
            </a:clrChange>
          </a:blip>
          <a:srcRect/>
          <a:stretch>
            <a:fillRect/>
          </a:stretch>
        </p:blipFill>
        <p:spPr>
          <a:xfrm>
            <a:off x="5334000" y="457200"/>
            <a:ext cx="3810000" cy="3633788"/>
          </a:xfrm>
        </p:spPr>
      </p:pic>
      <p:sp>
        <p:nvSpPr>
          <p:cNvPr id="118793" name="Line 104"/>
          <p:cNvSpPr>
            <a:spLocks noChangeShapeType="1"/>
          </p:cNvSpPr>
          <p:nvPr/>
        </p:nvSpPr>
        <p:spPr bwMode="auto">
          <a:xfrm flipH="1">
            <a:off x="5181600" y="1066800"/>
            <a:ext cx="838200" cy="990600"/>
          </a:xfrm>
          <a:prstGeom prst="line">
            <a:avLst/>
          </a:prstGeom>
          <a:noFill/>
          <a:ln w="38100">
            <a:solidFill>
              <a:schemeClr val="bg2"/>
            </a:solidFill>
            <a:round/>
            <a:headEnd type="oval" w="med" len="med"/>
            <a:tailEnd type="oval" w="med" len="med"/>
          </a:ln>
        </p:spPr>
        <p:txBody>
          <a:bodyPr/>
          <a:lstStyle/>
          <a:p>
            <a:endParaRPr lang="en-US"/>
          </a:p>
        </p:txBody>
      </p:sp>
      <p:sp>
        <p:nvSpPr>
          <p:cNvPr id="118794" name="Line 105"/>
          <p:cNvSpPr>
            <a:spLocks noChangeShapeType="1"/>
          </p:cNvSpPr>
          <p:nvPr/>
        </p:nvSpPr>
        <p:spPr bwMode="auto">
          <a:xfrm flipH="1">
            <a:off x="7010400" y="3657600"/>
            <a:ext cx="1219200" cy="457200"/>
          </a:xfrm>
          <a:prstGeom prst="line">
            <a:avLst/>
          </a:prstGeom>
          <a:noFill/>
          <a:ln w="38100">
            <a:solidFill>
              <a:schemeClr val="bg2"/>
            </a:solidFill>
            <a:round/>
            <a:headEnd type="oval" w="med" len="med"/>
            <a:tailEnd type="oval" w="med" len="med"/>
          </a:ln>
        </p:spPr>
        <p:txBody>
          <a:bodyPr/>
          <a:lstStyle/>
          <a:p>
            <a:endParaRPr lang="en-US"/>
          </a:p>
        </p:txBody>
      </p:sp>
      <p:sp>
        <p:nvSpPr>
          <p:cNvPr id="118795" name="Line 106"/>
          <p:cNvSpPr>
            <a:spLocks noChangeShapeType="1"/>
          </p:cNvSpPr>
          <p:nvPr/>
        </p:nvSpPr>
        <p:spPr bwMode="auto">
          <a:xfrm flipH="1">
            <a:off x="5562600" y="2590800"/>
            <a:ext cx="1066800" cy="685800"/>
          </a:xfrm>
          <a:prstGeom prst="line">
            <a:avLst/>
          </a:prstGeom>
          <a:noFill/>
          <a:ln w="38100">
            <a:solidFill>
              <a:schemeClr val="bg2"/>
            </a:solidFill>
            <a:round/>
            <a:headEnd type="oval" w="med" len="med"/>
            <a:tailEnd type="oval" w="med" len="med"/>
          </a:ln>
        </p:spPr>
        <p:txBody>
          <a:bodyPr/>
          <a:lstStyle/>
          <a:p>
            <a:endParaRPr lang="en-US"/>
          </a:p>
        </p:txBody>
      </p:sp>
      <p:sp>
        <p:nvSpPr>
          <p:cNvPr id="118796" name="Line 107"/>
          <p:cNvSpPr>
            <a:spLocks noChangeShapeType="1"/>
          </p:cNvSpPr>
          <p:nvPr/>
        </p:nvSpPr>
        <p:spPr bwMode="auto">
          <a:xfrm flipH="1">
            <a:off x="5410200" y="1981200"/>
            <a:ext cx="990600" cy="914400"/>
          </a:xfrm>
          <a:prstGeom prst="line">
            <a:avLst/>
          </a:prstGeom>
          <a:noFill/>
          <a:ln w="38100">
            <a:solidFill>
              <a:schemeClr val="bg2"/>
            </a:solidFill>
            <a:round/>
            <a:headEnd type="oval" w="med" len="med"/>
            <a:tailEnd type="oval" w="med" len="med"/>
          </a:ln>
        </p:spPr>
        <p:txBody>
          <a:bodyPr/>
          <a:lstStyle/>
          <a:p>
            <a:endParaRPr lang="en-US"/>
          </a:p>
        </p:txBody>
      </p:sp>
      <p:sp>
        <p:nvSpPr>
          <p:cNvPr id="118797" name="Line 108"/>
          <p:cNvSpPr>
            <a:spLocks noChangeShapeType="1"/>
          </p:cNvSpPr>
          <p:nvPr/>
        </p:nvSpPr>
        <p:spPr bwMode="auto">
          <a:xfrm flipH="1">
            <a:off x="6553200" y="2667000"/>
            <a:ext cx="1066800" cy="685800"/>
          </a:xfrm>
          <a:prstGeom prst="line">
            <a:avLst/>
          </a:prstGeom>
          <a:noFill/>
          <a:ln w="38100">
            <a:solidFill>
              <a:schemeClr val="bg2"/>
            </a:solidFill>
            <a:round/>
            <a:headEnd type="oval" w="med" len="med"/>
            <a:tailEnd type="oval" w="med" len="med"/>
          </a:ln>
        </p:spPr>
        <p:txBody>
          <a:bodyPr/>
          <a:lstStyle/>
          <a:p>
            <a:endParaRPr lang="en-US"/>
          </a:p>
        </p:txBody>
      </p:sp>
      <p:sp>
        <p:nvSpPr>
          <p:cNvPr id="118798" name="Line 109"/>
          <p:cNvSpPr>
            <a:spLocks noChangeShapeType="1"/>
          </p:cNvSpPr>
          <p:nvPr/>
        </p:nvSpPr>
        <p:spPr bwMode="auto">
          <a:xfrm>
            <a:off x="5410200" y="4419600"/>
            <a:ext cx="1676400" cy="609600"/>
          </a:xfrm>
          <a:prstGeom prst="line">
            <a:avLst/>
          </a:prstGeom>
          <a:noFill/>
          <a:ln w="28575">
            <a:solidFill>
              <a:schemeClr val="bg2"/>
            </a:solidFill>
            <a:round/>
            <a:headEnd type="oval" w="med" len="med"/>
            <a:tailEnd type="oval" w="med" len="med"/>
          </a:ln>
        </p:spPr>
        <p:txBody>
          <a:bodyPr/>
          <a:lstStyle/>
          <a:p>
            <a:endParaRPr lang="en-US"/>
          </a:p>
        </p:txBody>
      </p:sp>
      <p:sp>
        <p:nvSpPr>
          <p:cNvPr id="118799" name="Text Box 110"/>
          <p:cNvSpPr txBox="1">
            <a:spLocks noChangeArrowheads="1"/>
          </p:cNvSpPr>
          <p:nvPr/>
        </p:nvSpPr>
        <p:spPr bwMode="auto">
          <a:xfrm>
            <a:off x="7239000" y="4953000"/>
            <a:ext cx="1143000" cy="366713"/>
          </a:xfrm>
          <a:prstGeom prst="rect">
            <a:avLst/>
          </a:prstGeom>
          <a:noFill/>
          <a:ln w="9525">
            <a:noFill/>
            <a:miter lim="800000"/>
            <a:headEnd/>
            <a:tailEnd/>
          </a:ln>
        </p:spPr>
        <p:txBody>
          <a:bodyPr>
            <a:spAutoFit/>
          </a:bodyPr>
          <a:lstStyle/>
          <a:p>
            <a:pPr>
              <a:spcBef>
                <a:spcPct val="50000"/>
              </a:spcBef>
            </a:pPr>
            <a:r>
              <a:rPr lang="en-US"/>
              <a:t>Iowa City</a:t>
            </a:r>
          </a:p>
        </p:txBody>
      </p:sp>
      <p:sp>
        <p:nvSpPr>
          <p:cNvPr id="118800" name="Line 111"/>
          <p:cNvSpPr>
            <a:spLocks noChangeShapeType="1"/>
          </p:cNvSpPr>
          <p:nvPr/>
        </p:nvSpPr>
        <p:spPr bwMode="auto">
          <a:xfrm flipH="1" flipV="1">
            <a:off x="3200400" y="4419600"/>
            <a:ext cx="838200" cy="1828800"/>
          </a:xfrm>
          <a:prstGeom prst="line">
            <a:avLst/>
          </a:prstGeom>
          <a:noFill/>
          <a:ln w="28575">
            <a:solidFill>
              <a:schemeClr val="bg2"/>
            </a:solidFill>
            <a:round/>
            <a:headEnd/>
            <a:tailEnd type="oval" w="med" len="med"/>
          </a:ln>
        </p:spPr>
        <p:txBody>
          <a:bodyPr/>
          <a:lstStyle/>
          <a:p>
            <a:endParaRPr lang="en-US"/>
          </a:p>
        </p:txBody>
      </p:sp>
      <p:sp>
        <p:nvSpPr>
          <p:cNvPr id="118801" name="Text Box 112"/>
          <p:cNvSpPr txBox="1">
            <a:spLocks noChangeArrowheads="1"/>
          </p:cNvSpPr>
          <p:nvPr/>
        </p:nvSpPr>
        <p:spPr bwMode="auto">
          <a:xfrm>
            <a:off x="3657600" y="6248400"/>
            <a:ext cx="1524000" cy="366713"/>
          </a:xfrm>
          <a:prstGeom prst="rect">
            <a:avLst/>
          </a:prstGeom>
          <a:noFill/>
          <a:ln w="9525">
            <a:noFill/>
            <a:miter lim="800000"/>
            <a:headEnd/>
            <a:tailEnd/>
          </a:ln>
        </p:spPr>
        <p:txBody>
          <a:bodyPr>
            <a:spAutoFit/>
          </a:bodyPr>
          <a:lstStyle/>
          <a:p>
            <a:pPr>
              <a:spcBef>
                <a:spcPct val="50000"/>
              </a:spcBef>
            </a:pPr>
            <a:r>
              <a:rPr lang="en-US" b="1"/>
              <a:t>* Des Moines</a:t>
            </a:r>
          </a:p>
        </p:txBody>
      </p:sp>
      <p:graphicFrame>
        <p:nvGraphicFramePr>
          <p:cNvPr id="118788" name="Object 4"/>
          <p:cNvGraphicFramePr>
            <a:graphicFrameLocks noChangeAspect="1"/>
          </p:cNvGraphicFramePr>
          <p:nvPr/>
        </p:nvGraphicFramePr>
        <p:xfrm>
          <a:off x="7772400" y="152400"/>
          <a:ext cx="1143000" cy="1143000"/>
        </p:xfrm>
        <a:graphic>
          <a:graphicData uri="http://schemas.openxmlformats.org/presentationml/2006/ole">
            <mc:AlternateContent xmlns:mc="http://schemas.openxmlformats.org/markup-compatibility/2006">
              <mc:Choice xmlns:v="urn:schemas-microsoft-com:vml" Requires="v">
                <p:oleObj spid="_x0000_s118791" name="Acrobat Document" r:id="rId5" imgW="4114800" imgH="4114800" progId="AcroExch.Document.7">
                  <p:embed/>
                </p:oleObj>
              </mc:Choice>
              <mc:Fallback>
                <p:oleObj name="Acrobat Document" r:id="rId5" imgW="4114800" imgH="4114800" progId="AcroExch.Document.7">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1524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Rot="1" noChangeArrowheads="1"/>
          </p:cNvSpPr>
          <p:nvPr>
            <p:ph type="title"/>
          </p:nvPr>
        </p:nvSpPr>
        <p:spPr/>
        <p:txBody>
          <a:bodyPr/>
          <a:lstStyle/>
          <a:p>
            <a:pPr eaLnBrk="1" hangingPunct="1"/>
            <a:r>
              <a:rPr lang="en-US" smtClean="0"/>
              <a:t>System of Care Values</a:t>
            </a:r>
          </a:p>
        </p:txBody>
      </p:sp>
      <p:sp>
        <p:nvSpPr>
          <p:cNvPr id="288770" name="Rectangle 3"/>
          <p:cNvSpPr>
            <a:spLocks noGrp="1" noChangeArrowheads="1"/>
          </p:cNvSpPr>
          <p:nvPr>
            <p:ph idx="1"/>
          </p:nvPr>
        </p:nvSpPr>
        <p:spPr/>
        <p:txBody>
          <a:bodyPr/>
          <a:lstStyle/>
          <a:p>
            <a:pPr eaLnBrk="1" hangingPunct="1">
              <a:buFont typeface="Wingdings" pitchFamily="2" charset="2"/>
              <a:buNone/>
            </a:pPr>
            <a:r>
              <a:rPr lang="en-US" b="1" smtClean="0">
                <a:solidFill>
                  <a:schemeClr val="hlink"/>
                </a:solidFill>
              </a:rPr>
              <a:t>Outcome Based/Data Driven</a:t>
            </a:r>
          </a:p>
        </p:txBody>
      </p:sp>
      <p:sp>
        <p:nvSpPr>
          <p:cNvPr id="288771" name="Rectangle 4"/>
          <p:cNvSpPr>
            <a:spLocks noChangeArrowheads="1"/>
          </p:cNvSpPr>
          <p:nvPr/>
        </p:nvSpPr>
        <p:spPr bwMode="auto">
          <a:xfrm rot="10800000" flipV="1">
            <a:off x="303213" y="2632075"/>
            <a:ext cx="8307387" cy="2041525"/>
          </a:xfrm>
          <a:prstGeom prst="rect">
            <a:avLst/>
          </a:prstGeom>
          <a:noFill/>
          <a:ln w="9525">
            <a:noFill/>
            <a:miter lim="800000"/>
            <a:headEnd/>
            <a:tailEnd/>
          </a:ln>
        </p:spPr>
        <p:txBody>
          <a:bodyPr anchor="ctr">
            <a:spAutoFit/>
          </a:bodyPr>
          <a:lstStyle/>
          <a:p>
            <a:r>
              <a:rPr lang="en-US" sz="3200"/>
              <a:t>Refers to the continual assessment of practice, organizational, and financial outcomes to determine the system of care's effectiveness in meeting the needs of children and families. </a:t>
            </a:r>
          </a:p>
        </p:txBody>
      </p:sp>
      <p:sp>
        <p:nvSpPr>
          <p:cNvPr id="288772" name="Rectangle 5"/>
          <p:cNvSpPr>
            <a:spLocks noChangeArrowheads="1"/>
          </p:cNvSpPr>
          <p:nvPr/>
        </p:nvSpPr>
        <p:spPr bwMode="auto">
          <a:xfrm>
            <a:off x="914400" y="5400675"/>
            <a:ext cx="7239000" cy="641350"/>
          </a:xfrm>
          <a:prstGeom prst="rect">
            <a:avLst/>
          </a:prstGeom>
          <a:noFill/>
          <a:ln w="9525">
            <a:noFill/>
            <a:miter lim="800000"/>
            <a:headEnd/>
            <a:tailEnd/>
          </a:ln>
        </p:spPr>
        <p:txBody>
          <a:bodyPr anchor="ctr">
            <a:spAutoFit/>
          </a:bodyPr>
          <a:lstStyle/>
          <a:p>
            <a:pPr algn="ctr"/>
            <a:endParaRPr lang="en-US"/>
          </a:p>
          <a:p>
            <a:pPr algn="ctr" eaLnBrk="0" hangingPunct="0"/>
            <a:endParaRPr lang="en-US">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rrowheads="1"/>
          </p:cNvSpPr>
          <p:nvPr>
            <p:ph type="title"/>
          </p:nvPr>
        </p:nvSpPr>
        <p:spPr/>
        <p:txBody>
          <a:bodyPr/>
          <a:lstStyle/>
          <a:p>
            <a:pPr eaLnBrk="1" hangingPunct="1"/>
            <a:r>
              <a:rPr lang="en-US" sz="4800" smtClean="0"/>
              <a:t>System of Care Values</a:t>
            </a:r>
          </a:p>
        </p:txBody>
      </p:sp>
      <p:sp>
        <p:nvSpPr>
          <p:cNvPr id="290818" name="Rectangle 3"/>
          <p:cNvSpPr>
            <a:spLocks noGrp="1" noChangeArrowheads="1"/>
          </p:cNvSpPr>
          <p:nvPr>
            <p:ph idx="1"/>
          </p:nvPr>
        </p:nvSpPr>
        <p:spPr/>
        <p:txBody>
          <a:bodyPr/>
          <a:lstStyle/>
          <a:p>
            <a:pPr marL="552450" indent="-552450" eaLnBrk="1" hangingPunct="1">
              <a:buFont typeface="Wingdings" pitchFamily="2" charset="2"/>
              <a:buNone/>
            </a:pPr>
            <a:r>
              <a:rPr lang="en-US" b="1" smtClean="0">
                <a:solidFill>
                  <a:schemeClr val="hlink"/>
                </a:solidFill>
              </a:rPr>
              <a:t>	</a:t>
            </a:r>
          </a:p>
          <a:p>
            <a:pPr marL="552450" indent="-552450" eaLnBrk="1" hangingPunct="1">
              <a:buFont typeface="Wingdings" pitchFamily="2" charset="2"/>
              <a:buNone/>
            </a:pPr>
            <a:r>
              <a:rPr lang="en-US" b="1" smtClean="0">
                <a:solidFill>
                  <a:schemeClr val="hlink"/>
                </a:solidFill>
              </a:rPr>
              <a:t>	Team Based  </a:t>
            </a:r>
            <a:r>
              <a:rPr lang="en-US" smtClean="0"/>
              <a:t>The SOC team consists of individuals agreed upon by the family and committed to the family through informal, formal and community supports and service relations.</a:t>
            </a:r>
            <a:endParaRPr lang="en-US" smtClean="0">
              <a:solidFill>
                <a:schemeClr val="hlink"/>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Rot="1" noChangeArrowheads="1"/>
          </p:cNvSpPr>
          <p:nvPr>
            <p:ph type="title"/>
          </p:nvPr>
        </p:nvSpPr>
        <p:spPr/>
        <p:txBody>
          <a:bodyPr/>
          <a:lstStyle/>
          <a:p>
            <a:pPr eaLnBrk="1" hangingPunct="1"/>
            <a:r>
              <a:rPr lang="en-US" sz="4800" smtClean="0"/>
              <a:t>System of Care Values</a:t>
            </a:r>
          </a:p>
        </p:txBody>
      </p:sp>
      <p:sp>
        <p:nvSpPr>
          <p:cNvPr id="292866" name="Rectangle 3"/>
          <p:cNvSpPr>
            <a:spLocks noGrp="1" noChangeArrowheads="1"/>
          </p:cNvSpPr>
          <p:nvPr>
            <p:ph idx="1"/>
          </p:nvPr>
        </p:nvSpPr>
        <p:spPr/>
        <p:txBody>
          <a:bodyPr/>
          <a:lstStyle/>
          <a:p>
            <a:pPr eaLnBrk="1" hangingPunct="1">
              <a:buFont typeface="Wingdings" pitchFamily="2" charset="2"/>
              <a:buNone/>
            </a:pPr>
            <a:r>
              <a:rPr lang="en-US" smtClean="0"/>
              <a:t>	</a:t>
            </a:r>
            <a:r>
              <a:rPr lang="en-US" b="1" smtClean="0">
                <a:solidFill>
                  <a:schemeClr val="hlink"/>
                </a:solidFill>
              </a:rPr>
              <a:t>Natural Supports</a:t>
            </a:r>
            <a:r>
              <a:rPr lang="en-US" smtClean="0"/>
              <a:t>  The team actively seeks out and encourages the full participation of non paid supports drawn from family members networks of interpersonal and community relationships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Rot="1" noChangeArrowheads="1"/>
          </p:cNvSpPr>
          <p:nvPr>
            <p:ph type="title"/>
          </p:nvPr>
        </p:nvSpPr>
        <p:spPr/>
        <p:txBody>
          <a:bodyPr/>
          <a:lstStyle/>
          <a:p>
            <a:pPr eaLnBrk="1" hangingPunct="1"/>
            <a:r>
              <a:rPr lang="en-US" sz="4800" smtClean="0"/>
              <a:t>System of Care Values</a:t>
            </a:r>
          </a:p>
        </p:txBody>
      </p:sp>
      <p:sp>
        <p:nvSpPr>
          <p:cNvPr id="294914" name="Rectangle 3"/>
          <p:cNvSpPr>
            <a:spLocks noGrp="1" noChangeArrowheads="1"/>
          </p:cNvSpPr>
          <p:nvPr>
            <p:ph idx="1"/>
          </p:nvPr>
        </p:nvSpPr>
        <p:spPr/>
        <p:txBody>
          <a:bodyPr/>
          <a:lstStyle/>
          <a:p>
            <a:pPr eaLnBrk="1" hangingPunct="1">
              <a:buFont typeface="Wingdings" pitchFamily="2" charset="2"/>
              <a:buNone/>
            </a:pPr>
            <a:r>
              <a:rPr lang="en-US" smtClean="0"/>
              <a:t>	</a:t>
            </a:r>
            <a:r>
              <a:rPr lang="en-US" b="1" smtClean="0">
                <a:solidFill>
                  <a:schemeClr val="hlink"/>
                </a:solidFill>
              </a:rPr>
              <a:t>Collaboration </a:t>
            </a:r>
            <a:r>
              <a:rPr lang="en-US" smtClean="0"/>
              <a:t> Team members, including those from a variety of agencies work cooperatively and share responsibility for developing, implementing, monitoring, and evaluating a single wrap around plan.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Rot="1" noChangeArrowheads="1"/>
          </p:cNvSpPr>
          <p:nvPr>
            <p:ph type="title"/>
          </p:nvPr>
        </p:nvSpPr>
        <p:spPr/>
        <p:txBody>
          <a:bodyPr/>
          <a:lstStyle/>
          <a:p>
            <a:pPr eaLnBrk="1" hangingPunct="1"/>
            <a:r>
              <a:rPr lang="en-US" sz="4800" smtClean="0"/>
              <a:t>System of Care Values</a:t>
            </a:r>
          </a:p>
        </p:txBody>
      </p:sp>
      <p:sp>
        <p:nvSpPr>
          <p:cNvPr id="296962" name="Rectangle 3"/>
          <p:cNvSpPr>
            <a:spLocks noGrp="1" noChangeArrowheads="1"/>
          </p:cNvSpPr>
          <p:nvPr>
            <p:ph idx="1"/>
          </p:nvPr>
        </p:nvSpPr>
        <p:spPr/>
        <p:txBody>
          <a:bodyPr/>
          <a:lstStyle/>
          <a:p>
            <a:pPr eaLnBrk="1" hangingPunct="1">
              <a:buFont typeface="Wingdings" pitchFamily="2" charset="2"/>
              <a:buNone/>
            </a:pPr>
            <a:r>
              <a:rPr lang="en-US" smtClean="0"/>
              <a:t>	</a:t>
            </a:r>
            <a:r>
              <a:rPr lang="en-US" b="1" smtClean="0">
                <a:solidFill>
                  <a:schemeClr val="hlink"/>
                </a:solidFill>
              </a:rPr>
              <a:t>Community-Based  </a:t>
            </a:r>
            <a:r>
              <a:rPr lang="en-US" smtClean="0"/>
              <a:t>The wraparound team implements service and support strategies that take place in the most inclusive, most responsive, most accessible, and least restrictive setting possible; and that safely promotes child and family integration into home and community life.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Rot="1" noChangeArrowheads="1"/>
          </p:cNvSpPr>
          <p:nvPr>
            <p:ph type="title"/>
          </p:nvPr>
        </p:nvSpPr>
        <p:spPr/>
        <p:txBody>
          <a:bodyPr/>
          <a:lstStyle/>
          <a:p>
            <a:pPr eaLnBrk="1" hangingPunct="1"/>
            <a:r>
              <a:rPr lang="en-US" smtClean="0"/>
              <a:t>System of Care Values</a:t>
            </a:r>
          </a:p>
        </p:txBody>
      </p:sp>
      <p:sp>
        <p:nvSpPr>
          <p:cNvPr id="299010" name="Rectangle 3"/>
          <p:cNvSpPr>
            <a:spLocks noGrp="1" noChangeArrowheads="1"/>
          </p:cNvSpPr>
          <p:nvPr>
            <p:ph idx="1"/>
          </p:nvPr>
        </p:nvSpPr>
        <p:spPr/>
        <p:txBody>
          <a:bodyPr/>
          <a:lstStyle/>
          <a:p>
            <a:pPr eaLnBrk="1" hangingPunct="1"/>
            <a:r>
              <a:rPr lang="en-US" b="1" smtClean="0">
                <a:solidFill>
                  <a:schemeClr val="hlink"/>
                </a:solidFill>
              </a:rPr>
              <a:t>Persistence</a:t>
            </a:r>
          </a:p>
          <a:p>
            <a:pPr eaLnBrk="1" hangingPunct="1"/>
            <a:endParaRPr lang="en-US" b="1" smtClean="0">
              <a:solidFill>
                <a:schemeClr val="hlink"/>
              </a:solidFill>
            </a:endParaRPr>
          </a:p>
          <a:p>
            <a:pPr eaLnBrk="1" hangingPunct="1">
              <a:buFont typeface="Wingdings" pitchFamily="2" charset="2"/>
              <a:buNone/>
            </a:pPr>
            <a:r>
              <a:rPr lang="en-US" smtClean="0"/>
              <a:t>		</a:t>
            </a:r>
            <a:r>
              <a:rPr lang="en-US" b="1" smtClean="0"/>
              <a:t>Never Give Up!!!</a:t>
            </a:r>
          </a:p>
        </p:txBody>
      </p:sp>
      <p:pic>
        <p:nvPicPr>
          <p:cNvPr id="299011" name="Picture 10" descr="MC900078744[1]"/>
          <p:cNvPicPr>
            <a:picLocks noChangeAspect="1" noChangeArrowheads="1"/>
          </p:cNvPicPr>
          <p:nvPr/>
        </p:nvPicPr>
        <p:blipFill>
          <a:blip r:embed="rId3"/>
          <a:srcRect/>
          <a:stretch>
            <a:fillRect/>
          </a:stretch>
        </p:blipFill>
        <p:spPr bwMode="auto">
          <a:xfrm>
            <a:off x="4343400" y="2514600"/>
            <a:ext cx="4514850" cy="392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en-US" sz="4000"/>
              <a:t>Lesson’s  Learned: The process of developing a SOC takes time</a:t>
            </a:r>
          </a:p>
        </p:txBody>
      </p:sp>
      <p:sp>
        <p:nvSpPr>
          <p:cNvPr id="301058" name="Rectangle 3"/>
          <p:cNvSpPr>
            <a:spLocks noGrp="1" noChangeArrowheads="1"/>
          </p:cNvSpPr>
          <p:nvPr>
            <p:ph type="body" idx="1"/>
          </p:nvPr>
        </p:nvSpPr>
        <p:spPr/>
        <p:txBody>
          <a:bodyPr/>
          <a:lstStyle/>
          <a:p>
            <a:pPr eaLnBrk="1" hangingPunct="1"/>
            <a:r>
              <a:rPr lang="en-US" sz="2800" smtClean="0"/>
              <a:t>Time consuming processes</a:t>
            </a:r>
          </a:p>
          <a:p>
            <a:pPr lvl="1" eaLnBrk="1" hangingPunct="1"/>
            <a:r>
              <a:rPr lang="en-US" sz="2400" smtClean="0"/>
              <a:t>Building relationships with individuals, agencies, communities and statewide partners </a:t>
            </a:r>
          </a:p>
          <a:p>
            <a:pPr lvl="1" eaLnBrk="1" hangingPunct="1"/>
            <a:r>
              <a:rPr lang="en-US" sz="2400" smtClean="0"/>
              <a:t>Gathering Community Stakeholders and creating a vision</a:t>
            </a:r>
          </a:p>
          <a:p>
            <a:pPr lvl="1" eaLnBrk="1" hangingPunct="1"/>
            <a:r>
              <a:rPr lang="en-US" sz="2400" smtClean="0"/>
              <a:t>Spreading the vision to all levels of stakeholders</a:t>
            </a:r>
          </a:p>
          <a:p>
            <a:pPr lvl="1" eaLnBrk="1" hangingPunct="1"/>
            <a:r>
              <a:rPr lang="en-US" sz="2400" smtClean="0"/>
              <a:t>Hiring those who strongly identify with SOC values and principles, and who have the resourcefulness to grow a grassroots initiative </a:t>
            </a:r>
          </a:p>
          <a:p>
            <a:pPr lvl="1" eaLnBrk="1" hangingPunct="1"/>
            <a:endParaRPr lang="en-US" sz="2400" smtClean="0"/>
          </a:p>
        </p:txBody>
      </p:sp>
      <p:pic>
        <p:nvPicPr>
          <p:cNvPr id="301059" name="Picture 4" descr="800px-Colosseum_in_Rome%2C_Italy_-_April_2007"/>
          <p:cNvPicPr>
            <a:picLocks noChangeAspect="1" noChangeArrowheads="1"/>
          </p:cNvPicPr>
          <p:nvPr/>
        </p:nvPicPr>
        <p:blipFill>
          <a:blip r:embed="rId3"/>
          <a:srcRect/>
          <a:stretch>
            <a:fillRect/>
          </a:stretch>
        </p:blipFill>
        <p:spPr bwMode="auto">
          <a:xfrm>
            <a:off x="5334000" y="5154613"/>
            <a:ext cx="2971800" cy="1703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en-US" sz="4000"/>
              <a:t>Lessons Learned - Community Based Resources</a:t>
            </a:r>
          </a:p>
        </p:txBody>
      </p:sp>
      <p:sp>
        <p:nvSpPr>
          <p:cNvPr id="62467" name="Rectangle 3"/>
          <p:cNvSpPr>
            <a:spLocks noGrp="1" noChangeArrowheads="1"/>
          </p:cNvSpPr>
          <p:nvPr>
            <p:ph type="body" idx="4294967295"/>
          </p:nvPr>
        </p:nvSpPr>
        <p:spPr>
          <a:xfrm>
            <a:off x="0" y="1600200"/>
            <a:ext cx="4495800" cy="4525963"/>
          </a:xfrm>
        </p:spPr>
        <p:txBody>
          <a:bodyPr rtlCol="0">
            <a:normAutofit fontScale="92500" lnSpcReduction="10000"/>
          </a:bodyPr>
          <a:lstStyle/>
          <a:p>
            <a:pPr eaLnBrk="1" fontAlgn="auto" hangingPunct="1">
              <a:lnSpc>
                <a:spcPct val="90000"/>
              </a:lnSpc>
              <a:spcAft>
                <a:spcPts val="0"/>
              </a:spcAft>
              <a:buFont typeface="Arial" pitchFamily="34" charset="0"/>
              <a:buChar char="•"/>
              <a:defRPr/>
            </a:pPr>
            <a:r>
              <a:rPr lang="en-US" sz="2000" smtClean="0"/>
              <a:t>Building on existing Community Based Services is:</a:t>
            </a:r>
          </a:p>
          <a:p>
            <a:pPr lvl="1" eaLnBrk="1" fontAlgn="auto" hangingPunct="1">
              <a:lnSpc>
                <a:spcPct val="90000"/>
              </a:lnSpc>
              <a:spcAft>
                <a:spcPts val="0"/>
              </a:spcAft>
              <a:buFont typeface="Arial" pitchFamily="34" charset="0"/>
              <a:buChar char="–"/>
              <a:defRPr/>
            </a:pPr>
            <a:r>
              <a:rPr lang="en-US" sz="2000" smtClean="0"/>
              <a:t>Empowering to the agency providing the service</a:t>
            </a:r>
          </a:p>
          <a:p>
            <a:pPr lvl="1" eaLnBrk="1" fontAlgn="auto" hangingPunct="1">
              <a:lnSpc>
                <a:spcPct val="90000"/>
              </a:lnSpc>
              <a:spcAft>
                <a:spcPts val="0"/>
              </a:spcAft>
              <a:buFont typeface="Arial" pitchFamily="34" charset="0"/>
              <a:buChar char="–"/>
              <a:defRPr/>
            </a:pPr>
            <a:r>
              <a:rPr lang="en-US" sz="2000" smtClean="0"/>
              <a:t>Better for youth and families (fewer out of town trips saves gas, energy, and time).  Local resources are familiar to the family.</a:t>
            </a:r>
          </a:p>
          <a:p>
            <a:pPr lvl="1" eaLnBrk="1" fontAlgn="auto" hangingPunct="1">
              <a:lnSpc>
                <a:spcPct val="90000"/>
              </a:lnSpc>
              <a:spcAft>
                <a:spcPts val="0"/>
              </a:spcAft>
              <a:buFont typeface="Arial" pitchFamily="34" charset="0"/>
              <a:buChar char="–"/>
              <a:defRPr/>
            </a:pPr>
            <a:r>
              <a:rPr lang="en-US" sz="2000" smtClean="0"/>
              <a:t>Creates better relationships with the service agencies and forces communication among providers and the SOC which results in less duplication of efforts.</a:t>
            </a:r>
          </a:p>
          <a:p>
            <a:pPr lvl="1" eaLnBrk="1" fontAlgn="auto" hangingPunct="1">
              <a:lnSpc>
                <a:spcPct val="90000"/>
              </a:lnSpc>
              <a:spcAft>
                <a:spcPts val="0"/>
              </a:spcAft>
              <a:buFont typeface="Arial" pitchFamily="34" charset="0"/>
              <a:buChar char="–"/>
              <a:defRPr/>
            </a:pPr>
            <a:r>
              <a:rPr lang="en-US" sz="2000" b="1" smtClean="0"/>
              <a:t>SOC values and principals are taught and applied on a local level, creating a common thread between service entities</a:t>
            </a:r>
          </a:p>
        </p:txBody>
      </p:sp>
      <p:pic>
        <p:nvPicPr>
          <p:cNvPr id="303107" name="Picture 4" descr="j0402377"/>
          <p:cNvPicPr>
            <a:picLocks noChangeAspect="1" noChangeArrowheads="1"/>
          </p:cNvPicPr>
          <p:nvPr/>
        </p:nvPicPr>
        <p:blipFill>
          <a:blip r:embed="rId3"/>
          <a:srcRect/>
          <a:stretch>
            <a:fillRect/>
          </a:stretch>
        </p:blipFill>
        <p:spPr bwMode="auto">
          <a:xfrm>
            <a:off x="5257800" y="1828800"/>
            <a:ext cx="3441700" cy="4303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Rot="1" noChangeArrowheads="1"/>
          </p:cNvSpPr>
          <p:nvPr>
            <p:ph type="title"/>
          </p:nvPr>
        </p:nvSpPr>
        <p:spPr/>
        <p:txBody>
          <a:bodyPr/>
          <a:lstStyle/>
          <a:p>
            <a:pPr eaLnBrk="1" hangingPunct="1"/>
            <a:r>
              <a:rPr lang="en-US" smtClean="0"/>
              <a:t>Lessons learned - workforce</a:t>
            </a:r>
          </a:p>
        </p:txBody>
      </p:sp>
      <p:sp>
        <p:nvSpPr>
          <p:cNvPr id="305154" name="Rectangle 3"/>
          <p:cNvSpPr>
            <a:spLocks noGrp="1" noChangeArrowheads="1"/>
          </p:cNvSpPr>
          <p:nvPr>
            <p:ph type="body" idx="1"/>
          </p:nvPr>
        </p:nvSpPr>
        <p:spPr/>
        <p:txBody>
          <a:bodyPr/>
          <a:lstStyle/>
          <a:p>
            <a:pPr eaLnBrk="1" hangingPunct="1"/>
            <a:r>
              <a:rPr lang="en-US" smtClean="0"/>
              <a:t>Workforce issue</a:t>
            </a:r>
          </a:p>
          <a:p>
            <a:pPr lvl="1" eaLnBrk="1" hangingPunct="1"/>
            <a:r>
              <a:rPr lang="en-US" smtClean="0"/>
              <a:t>Lack of Psychiatry time</a:t>
            </a:r>
          </a:p>
          <a:p>
            <a:pPr lvl="1" eaLnBrk="1" hangingPunct="1"/>
            <a:r>
              <a:rPr lang="en-US" smtClean="0"/>
              <a:t>Lack of Psychiatrists, ARNP’s, and MH professionals specializing in the care of children in Iowa.</a:t>
            </a:r>
          </a:p>
          <a:p>
            <a:pPr lvl="1" eaLnBrk="1" hangingPunct="1"/>
            <a:r>
              <a:rPr lang="en-US" smtClean="0"/>
              <a:t>The Iowa board of medicine website lists 34 licensed child/adol psychiatrists in Iowa.  </a:t>
            </a:r>
            <a:r>
              <a:rPr lang="en-US" smtClean="0">
                <a:hlinkClick r:id="rId3"/>
              </a:rPr>
              <a:t>www.medicalboard.iowa.gov</a:t>
            </a:r>
            <a:endParaRPr lang="en-US"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nvPr>
        </p:nvSpPr>
        <p:spPr/>
        <p:txBody>
          <a:bodyPr/>
          <a:lstStyle/>
          <a:p>
            <a:pPr eaLnBrk="1" hangingPunct="1"/>
            <a:endParaRPr lang="en-US" smtClean="0"/>
          </a:p>
        </p:txBody>
      </p:sp>
      <p:pic>
        <p:nvPicPr>
          <p:cNvPr id="4" name="Content Placeholder 3" descr="CYC-I logo.JPG"/>
          <p:cNvPicPr>
            <a:picLocks noGrp="1" noChangeAspect="1"/>
          </p:cNvPicPr>
          <p:nvPr>
            <p:ph idx="1"/>
          </p:nvPr>
        </p:nvPicPr>
        <p:blipFill>
          <a:blip r:embed="rId3" cstate="print"/>
          <a:stretch>
            <a:fillRect/>
          </a:stretch>
        </p:blipFill>
        <p:spPr>
          <a:xfrm>
            <a:off x="61366" y="228600"/>
            <a:ext cx="8836750" cy="6400800"/>
          </a:xfrm>
          <a:ln w="228600" cap="sq" cmpd="thickThin">
            <a:solidFill>
              <a:srgbClr val="000000"/>
            </a:solidFill>
          </a:ln>
          <a:effectLst>
            <a:innerShdw blurRad="76200">
              <a:srgbClr val="000000"/>
            </a:inn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4" descr="mp00319_"/>
          <p:cNvPicPr>
            <a:picLocks noGrp="1" noChangeAspect="1" noChangeArrowheads="1"/>
          </p:cNvPicPr>
          <p:nvPr>
            <p:ph type="title"/>
          </p:nvPr>
        </p:nvPicPr>
        <p:blipFill>
          <a:blip r:embed="rId3"/>
          <a:srcRect/>
          <a:stretch>
            <a:fillRect/>
          </a:stretch>
        </p:blipFill>
        <p:spPr>
          <a:xfrm>
            <a:off x="7426325" y="1447800"/>
            <a:ext cx="1717675" cy="1143000"/>
          </a:xfrm>
        </p:spPr>
      </p:pic>
      <p:sp>
        <p:nvSpPr>
          <p:cNvPr id="143362" name="Rectangle 3"/>
          <p:cNvSpPr>
            <a:spLocks noGrp="1" noChangeArrowheads="1"/>
          </p:cNvSpPr>
          <p:nvPr>
            <p:ph type="body" idx="4294967295"/>
          </p:nvPr>
        </p:nvSpPr>
        <p:spPr>
          <a:xfrm>
            <a:off x="228600" y="1752600"/>
            <a:ext cx="8229600" cy="4724400"/>
          </a:xfrm>
        </p:spPr>
        <p:txBody>
          <a:bodyPr/>
          <a:lstStyle/>
          <a:p>
            <a:pPr eaLnBrk="1" hangingPunct="1">
              <a:lnSpc>
                <a:spcPct val="90000"/>
              </a:lnSpc>
              <a:spcBef>
                <a:spcPct val="0"/>
              </a:spcBef>
              <a:buFont typeface="Arial" charset="0"/>
              <a:buNone/>
            </a:pPr>
            <a:endParaRPr lang="en-US" sz="2400" smtClean="0"/>
          </a:p>
          <a:p>
            <a:pPr eaLnBrk="1" hangingPunct="1">
              <a:lnSpc>
                <a:spcPct val="90000"/>
              </a:lnSpc>
              <a:spcBef>
                <a:spcPct val="0"/>
              </a:spcBef>
            </a:pPr>
            <a:r>
              <a:rPr lang="en-US" sz="2400" smtClean="0"/>
              <a:t>2005 – Legislature mandates the MH/MR/DD/BI Commission redesign the children’s system.  Commission creates workgroup (Children’s Oversight Committee) to make recommendations for improvement.</a:t>
            </a:r>
          </a:p>
          <a:p>
            <a:pPr eaLnBrk="1" hangingPunct="1">
              <a:lnSpc>
                <a:spcPct val="90000"/>
              </a:lnSpc>
              <a:spcBef>
                <a:spcPct val="0"/>
              </a:spcBef>
            </a:pPr>
            <a:r>
              <a:rPr lang="en-US" sz="2400" smtClean="0"/>
              <a:t>2006 - Mental Health and Disability Services Division recreated at DHS.</a:t>
            </a:r>
          </a:p>
          <a:p>
            <a:pPr eaLnBrk="1" hangingPunct="1">
              <a:lnSpc>
                <a:spcPct val="90000"/>
              </a:lnSpc>
              <a:spcBef>
                <a:spcPct val="0"/>
              </a:spcBef>
            </a:pPr>
            <a:r>
              <a:rPr lang="en-US" sz="2400" smtClean="0"/>
              <a:t>2006 – Oversight Committee finalizes recommendations for a System of Care (SOC) for Iowa’s children. </a:t>
            </a:r>
          </a:p>
          <a:p>
            <a:pPr eaLnBrk="1" hangingPunct="1">
              <a:lnSpc>
                <a:spcPct val="90000"/>
              </a:lnSpc>
              <a:spcBef>
                <a:spcPct val="0"/>
              </a:spcBef>
            </a:pPr>
            <a:r>
              <a:rPr lang="en-US" sz="2400" smtClean="0"/>
              <a:t>2006 – DHS receives SAMHSA SOC award. </a:t>
            </a:r>
          </a:p>
          <a:p>
            <a:pPr eaLnBrk="1" hangingPunct="1">
              <a:lnSpc>
                <a:spcPct val="90000"/>
              </a:lnSpc>
              <a:spcBef>
                <a:spcPct val="0"/>
              </a:spcBef>
            </a:pPr>
            <a:r>
              <a:rPr lang="en-US" sz="2400" smtClean="0"/>
              <a:t>2007 – Community Circle of Care launched.</a:t>
            </a:r>
          </a:p>
          <a:p>
            <a:pPr eaLnBrk="1" hangingPunct="1">
              <a:lnSpc>
                <a:spcPct val="90000"/>
              </a:lnSpc>
              <a:spcBef>
                <a:spcPct val="0"/>
              </a:spcBef>
            </a:pPr>
            <a:r>
              <a:rPr lang="en-US" sz="2400" smtClean="0"/>
              <a:t>2010 - DHS budget cuts lead to some restructuring (e.g. elimination of Children’s Bureau in MHDS), but DHS commitment to Olmstead implementation reinforced.</a:t>
            </a:r>
          </a:p>
          <a:p>
            <a:pPr eaLnBrk="1" hangingPunct="1">
              <a:lnSpc>
                <a:spcPct val="90000"/>
              </a:lnSpc>
            </a:pPr>
            <a:endParaRPr lang="en-US" sz="2400" smtClean="0"/>
          </a:p>
        </p:txBody>
      </p:sp>
      <p:sp>
        <p:nvSpPr>
          <p:cNvPr id="143363" name="Text Box 5"/>
          <p:cNvSpPr txBox="1">
            <a:spLocks noChangeArrowheads="1"/>
          </p:cNvSpPr>
          <p:nvPr/>
        </p:nvSpPr>
        <p:spPr bwMode="auto">
          <a:xfrm>
            <a:off x="533400" y="457200"/>
            <a:ext cx="8305800" cy="1311275"/>
          </a:xfrm>
          <a:prstGeom prst="rect">
            <a:avLst/>
          </a:prstGeom>
          <a:noFill/>
          <a:ln w="9525">
            <a:noFill/>
            <a:miter lim="800000"/>
            <a:headEnd/>
            <a:tailEnd/>
          </a:ln>
        </p:spPr>
        <p:txBody>
          <a:bodyPr>
            <a:spAutoFit/>
          </a:bodyPr>
          <a:lstStyle/>
          <a:p>
            <a:pPr algn="ctr">
              <a:spcBef>
                <a:spcPct val="50000"/>
              </a:spcBef>
            </a:pPr>
            <a:r>
              <a:rPr lang="en-US" sz="4000" b="1"/>
              <a:t> Progression of State of Iowa and  Children’s Mental Health</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Slide Number Placeholder 3"/>
          <p:cNvSpPr>
            <a:spLocks noGrp="1"/>
          </p:cNvSpPr>
          <p:nvPr>
            <p:ph type="sldNum" sz="quarter" idx="12"/>
          </p:nvPr>
        </p:nvSpPr>
        <p:spPr>
          <a:noFill/>
        </p:spPr>
        <p:txBody>
          <a:bodyPr/>
          <a:lstStyle/>
          <a:p>
            <a:pPr defTabSz="744538"/>
            <a:fld id="{4DB8E3E2-F112-4514-B1A7-7C750AA475D8}" type="slidenum">
              <a:rPr lang="en-US" smtClean="0"/>
              <a:pPr defTabSz="744538"/>
              <a:t>40</a:t>
            </a:fld>
            <a:endParaRPr lang="en-US" smtClean="0"/>
          </a:p>
        </p:txBody>
      </p:sp>
      <p:grpSp>
        <p:nvGrpSpPr>
          <p:cNvPr id="309251" name="Group 2"/>
          <p:cNvGrpSpPr>
            <a:grpSpLocks/>
          </p:cNvGrpSpPr>
          <p:nvPr/>
        </p:nvGrpSpPr>
        <p:grpSpPr bwMode="auto">
          <a:xfrm>
            <a:off x="152400" y="381000"/>
            <a:ext cx="8991600" cy="5791200"/>
            <a:chOff x="572" y="827"/>
            <a:chExt cx="4613" cy="2664"/>
          </a:xfrm>
        </p:grpSpPr>
        <p:sp>
          <p:nvSpPr>
            <p:cNvPr id="309354" name="Freeform 3"/>
            <p:cNvSpPr>
              <a:spLocks/>
            </p:cNvSpPr>
            <p:nvPr/>
          </p:nvSpPr>
          <p:spPr bwMode="auto">
            <a:xfrm>
              <a:off x="2466" y="827"/>
              <a:ext cx="336" cy="210"/>
            </a:xfrm>
            <a:custGeom>
              <a:avLst/>
              <a:gdLst>
                <a:gd name="T0" fmla="*/ 228 w 336"/>
                <a:gd name="T1" fmla="*/ 0 h 210"/>
                <a:gd name="T2" fmla="*/ 336 w 336"/>
                <a:gd name="T3" fmla="*/ 0 h 210"/>
                <a:gd name="T4" fmla="*/ 336 w 336"/>
                <a:gd name="T5" fmla="*/ 60 h 210"/>
                <a:gd name="T6" fmla="*/ 336 w 336"/>
                <a:gd name="T7" fmla="*/ 136 h 210"/>
                <a:gd name="T8" fmla="*/ 334 w 336"/>
                <a:gd name="T9" fmla="*/ 210 h 210"/>
                <a:gd name="T10" fmla="*/ 250 w 336"/>
                <a:gd name="T11" fmla="*/ 210 h 210"/>
                <a:gd name="T12" fmla="*/ 166 w 336"/>
                <a:gd name="T13" fmla="*/ 210 h 210"/>
                <a:gd name="T14" fmla="*/ 82 w 336"/>
                <a:gd name="T15" fmla="*/ 210 h 210"/>
                <a:gd name="T16" fmla="*/ 0 w 336"/>
                <a:gd name="T17" fmla="*/ 210 h 210"/>
                <a:gd name="T18" fmla="*/ 0 w 336"/>
                <a:gd name="T19" fmla="*/ 136 h 210"/>
                <a:gd name="T20" fmla="*/ 0 w 336"/>
                <a:gd name="T21" fmla="*/ 60 h 210"/>
                <a:gd name="T22" fmla="*/ 0 w 336"/>
                <a:gd name="T23" fmla="*/ 0 h 210"/>
                <a:gd name="T24" fmla="*/ 206 w 336"/>
                <a:gd name="T25" fmla="*/ 0 h 210"/>
                <a:gd name="T26" fmla="*/ 228 w 336"/>
                <a:gd name="T27" fmla="*/ 0 h 210"/>
                <a:gd name="T28" fmla="*/ 228 w 336"/>
                <a:gd name="T29" fmla="*/ 0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6"/>
                <a:gd name="T46" fmla="*/ 0 h 210"/>
                <a:gd name="T47" fmla="*/ 336 w 336"/>
                <a:gd name="T48" fmla="*/ 210 h 2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6" h="210">
                  <a:moveTo>
                    <a:pt x="228" y="0"/>
                  </a:moveTo>
                  <a:lnTo>
                    <a:pt x="336" y="0"/>
                  </a:lnTo>
                  <a:lnTo>
                    <a:pt x="336" y="60"/>
                  </a:lnTo>
                  <a:lnTo>
                    <a:pt x="336" y="136"/>
                  </a:lnTo>
                  <a:lnTo>
                    <a:pt x="334" y="210"/>
                  </a:lnTo>
                  <a:lnTo>
                    <a:pt x="250" y="210"/>
                  </a:lnTo>
                  <a:lnTo>
                    <a:pt x="166" y="210"/>
                  </a:lnTo>
                  <a:lnTo>
                    <a:pt x="82" y="210"/>
                  </a:lnTo>
                  <a:lnTo>
                    <a:pt x="0" y="210"/>
                  </a:lnTo>
                  <a:lnTo>
                    <a:pt x="0" y="136"/>
                  </a:lnTo>
                  <a:lnTo>
                    <a:pt x="0" y="60"/>
                  </a:lnTo>
                  <a:lnTo>
                    <a:pt x="0" y="0"/>
                  </a:lnTo>
                  <a:lnTo>
                    <a:pt x="206" y="0"/>
                  </a:lnTo>
                  <a:lnTo>
                    <a:pt x="228" y="0"/>
                  </a:lnTo>
                  <a:close/>
                </a:path>
              </a:pathLst>
            </a:custGeom>
            <a:noFill/>
            <a:ln w="3175" cmpd="sng">
              <a:solidFill>
                <a:srgbClr val="000000"/>
              </a:solidFill>
              <a:round/>
              <a:headEnd/>
              <a:tailEnd/>
            </a:ln>
          </p:spPr>
          <p:txBody>
            <a:bodyPr/>
            <a:lstStyle/>
            <a:p>
              <a:endParaRPr lang="en-US"/>
            </a:p>
          </p:txBody>
        </p:sp>
        <p:sp>
          <p:nvSpPr>
            <p:cNvPr id="309355" name="Freeform 4"/>
            <p:cNvSpPr>
              <a:spLocks/>
            </p:cNvSpPr>
            <p:nvPr/>
          </p:nvSpPr>
          <p:spPr bwMode="auto">
            <a:xfrm>
              <a:off x="2128" y="827"/>
              <a:ext cx="338" cy="510"/>
            </a:xfrm>
            <a:custGeom>
              <a:avLst/>
              <a:gdLst>
                <a:gd name="T0" fmla="*/ 338 w 338"/>
                <a:gd name="T1" fmla="*/ 0 h 510"/>
                <a:gd name="T2" fmla="*/ 338 w 338"/>
                <a:gd name="T3" fmla="*/ 60 h 510"/>
                <a:gd name="T4" fmla="*/ 338 w 338"/>
                <a:gd name="T5" fmla="*/ 136 h 510"/>
                <a:gd name="T6" fmla="*/ 338 w 338"/>
                <a:gd name="T7" fmla="*/ 210 h 510"/>
                <a:gd name="T8" fmla="*/ 338 w 338"/>
                <a:gd name="T9" fmla="*/ 286 h 510"/>
                <a:gd name="T10" fmla="*/ 336 w 338"/>
                <a:gd name="T11" fmla="*/ 360 h 510"/>
                <a:gd name="T12" fmla="*/ 336 w 338"/>
                <a:gd name="T13" fmla="*/ 436 h 510"/>
                <a:gd name="T14" fmla="*/ 336 w 338"/>
                <a:gd name="T15" fmla="*/ 510 h 510"/>
                <a:gd name="T16" fmla="*/ 250 w 338"/>
                <a:gd name="T17" fmla="*/ 508 h 510"/>
                <a:gd name="T18" fmla="*/ 166 w 338"/>
                <a:gd name="T19" fmla="*/ 508 h 510"/>
                <a:gd name="T20" fmla="*/ 84 w 338"/>
                <a:gd name="T21" fmla="*/ 508 h 510"/>
                <a:gd name="T22" fmla="*/ 0 w 338"/>
                <a:gd name="T23" fmla="*/ 510 h 510"/>
                <a:gd name="T24" fmla="*/ 0 w 338"/>
                <a:gd name="T25" fmla="*/ 436 h 510"/>
                <a:gd name="T26" fmla="*/ 0 w 338"/>
                <a:gd name="T27" fmla="*/ 360 h 510"/>
                <a:gd name="T28" fmla="*/ 0 w 338"/>
                <a:gd name="T29" fmla="*/ 286 h 510"/>
                <a:gd name="T30" fmla="*/ 2 w 338"/>
                <a:gd name="T31" fmla="*/ 212 h 510"/>
                <a:gd name="T32" fmla="*/ 2 w 338"/>
                <a:gd name="T33" fmla="*/ 136 h 510"/>
                <a:gd name="T34" fmla="*/ 2 w 338"/>
                <a:gd name="T35" fmla="*/ 60 h 510"/>
                <a:gd name="T36" fmla="*/ 2 w 338"/>
                <a:gd name="T37" fmla="*/ 0 h 510"/>
                <a:gd name="T38" fmla="*/ 140 w 338"/>
                <a:gd name="T39" fmla="*/ 0 h 510"/>
                <a:gd name="T40" fmla="*/ 260 w 338"/>
                <a:gd name="T41" fmla="*/ 0 h 510"/>
                <a:gd name="T42" fmla="*/ 338 w 338"/>
                <a:gd name="T43" fmla="*/ 0 h 510"/>
                <a:gd name="T44" fmla="*/ 338 w 338"/>
                <a:gd name="T45" fmla="*/ 0 h 5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8"/>
                <a:gd name="T70" fmla="*/ 0 h 510"/>
                <a:gd name="T71" fmla="*/ 338 w 338"/>
                <a:gd name="T72" fmla="*/ 510 h 5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8" h="510">
                  <a:moveTo>
                    <a:pt x="338" y="0"/>
                  </a:moveTo>
                  <a:lnTo>
                    <a:pt x="338" y="60"/>
                  </a:lnTo>
                  <a:lnTo>
                    <a:pt x="338" y="136"/>
                  </a:lnTo>
                  <a:lnTo>
                    <a:pt x="338" y="210"/>
                  </a:lnTo>
                  <a:lnTo>
                    <a:pt x="338" y="286"/>
                  </a:lnTo>
                  <a:lnTo>
                    <a:pt x="336" y="360"/>
                  </a:lnTo>
                  <a:lnTo>
                    <a:pt x="336" y="436"/>
                  </a:lnTo>
                  <a:lnTo>
                    <a:pt x="336" y="510"/>
                  </a:lnTo>
                  <a:lnTo>
                    <a:pt x="250" y="508"/>
                  </a:lnTo>
                  <a:lnTo>
                    <a:pt x="166" y="508"/>
                  </a:lnTo>
                  <a:lnTo>
                    <a:pt x="84" y="508"/>
                  </a:lnTo>
                  <a:lnTo>
                    <a:pt x="0" y="510"/>
                  </a:lnTo>
                  <a:lnTo>
                    <a:pt x="0" y="436"/>
                  </a:lnTo>
                  <a:lnTo>
                    <a:pt x="0" y="360"/>
                  </a:lnTo>
                  <a:lnTo>
                    <a:pt x="0" y="286"/>
                  </a:lnTo>
                  <a:lnTo>
                    <a:pt x="2" y="212"/>
                  </a:lnTo>
                  <a:lnTo>
                    <a:pt x="2" y="136"/>
                  </a:lnTo>
                  <a:lnTo>
                    <a:pt x="2" y="60"/>
                  </a:lnTo>
                  <a:lnTo>
                    <a:pt x="2" y="0"/>
                  </a:lnTo>
                  <a:lnTo>
                    <a:pt x="140" y="0"/>
                  </a:lnTo>
                  <a:lnTo>
                    <a:pt x="260" y="0"/>
                  </a:lnTo>
                  <a:lnTo>
                    <a:pt x="338" y="0"/>
                  </a:lnTo>
                  <a:close/>
                </a:path>
              </a:pathLst>
            </a:custGeom>
            <a:noFill/>
            <a:ln w="3175" cmpd="sng">
              <a:solidFill>
                <a:srgbClr val="000000"/>
              </a:solidFill>
              <a:round/>
              <a:headEnd/>
              <a:tailEnd/>
            </a:ln>
          </p:spPr>
          <p:txBody>
            <a:bodyPr/>
            <a:lstStyle/>
            <a:p>
              <a:endParaRPr lang="en-US"/>
            </a:p>
          </p:txBody>
        </p:sp>
        <p:sp>
          <p:nvSpPr>
            <p:cNvPr id="309356" name="Freeform 5"/>
            <p:cNvSpPr>
              <a:spLocks/>
            </p:cNvSpPr>
            <p:nvPr/>
          </p:nvSpPr>
          <p:spPr bwMode="auto">
            <a:xfrm>
              <a:off x="1458" y="827"/>
              <a:ext cx="338" cy="212"/>
            </a:xfrm>
            <a:custGeom>
              <a:avLst/>
              <a:gdLst>
                <a:gd name="T0" fmla="*/ 338 w 338"/>
                <a:gd name="T1" fmla="*/ 0 h 212"/>
                <a:gd name="T2" fmla="*/ 338 w 338"/>
                <a:gd name="T3" fmla="*/ 62 h 212"/>
                <a:gd name="T4" fmla="*/ 338 w 338"/>
                <a:gd name="T5" fmla="*/ 138 h 212"/>
                <a:gd name="T6" fmla="*/ 338 w 338"/>
                <a:gd name="T7" fmla="*/ 212 h 212"/>
                <a:gd name="T8" fmla="*/ 282 w 338"/>
                <a:gd name="T9" fmla="*/ 212 h 212"/>
                <a:gd name="T10" fmla="*/ 252 w 338"/>
                <a:gd name="T11" fmla="*/ 212 h 212"/>
                <a:gd name="T12" fmla="*/ 170 w 338"/>
                <a:gd name="T13" fmla="*/ 212 h 212"/>
                <a:gd name="T14" fmla="*/ 86 w 338"/>
                <a:gd name="T15" fmla="*/ 212 h 212"/>
                <a:gd name="T16" fmla="*/ 0 w 338"/>
                <a:gd name="T17" fmla="*/ 212 h 212"/>
                <a:gd name="T18" fmla="*/ 2 w 338"/>
                <a:gd name="T19" fmla="*/ 138 h 212"/>
                <a:gd name="T20" fmla="*/ 2 w 338"/>
                <a:gd name="T21" fmla="*/ 62 h 212"/>
                <a:gd name="T22" fmla="*/ 2 w 338"/>
                <a:gd name="T23" fmla="*/ 0 h 212"/>
                <a:gd name="T24" fmla="*/ 76 w 338"/>
                <a:gd name="T25" fmla="*/ 0 h 212"/>
                <a:gd name="T26" fmla="*/ 338 w 338"/>
                <a:gd name="T27" fmla="*/ 0 h 212"/>
                <a:gd name="T28" fmla="*/ 338 w 338"/>
                <a:gd name="T29" fmla="*/ 0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8"/>
                <a:gd name="T46" fmla="*/ 0 h 212"/>
                <a:gd name="T47" fmla="*/ 338 w 338"/>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8" h="212">
                  <a:moveTo>
                    <a:pt x="338" y="0"/>
                  </a:moveTo>
                  <a:lnTo>
                    <a:pt x="338" y="62"/>
                  </a:lnTo>
                  <a:lnTo>
                    <a:pt x="338" y="138"/>
                  </a:lnTo>
                  <a:lnTo>
                    <a:pt x="338" y="212"/>
                  </a:lnTo>
                  <a:lnTo>
                    <a:pt x="282" y="212"/>
                  </a:lnTo>
                  <a:lnTo>
                    <a:pt x="252" y="212"/>
                  </a:lnTo>
                  <a:lnTo>
                    <a:pt x="170" y="212"/>
                  </a:lnTo>
                  <a:lnTo>
                    <a:pt x="86" y="212"/>
                  </a:lnTo>
                  <a:lnTo>
                    <a:pt x="0" y="212"/>
                  </a:lnTo>
                  <a:lnTo>
                    <a:pt x="2" y="138"/>
                  </a:lnTo>
                  <a:lnTo>
                    <a:pt x="2" y="62"/>
                  </a:lnTo>
                  <a:lnTo>
                    <a:pt x="2" y="0"/>
                  </a:lnTo>
                  <a:lnTo>
                    <a:pt x="76" y="0"/>
                  </a:lnTo>
                  <a:lnTo>
                    <a:pt x="338" y="0"/>
                  </a:lnTo>
                  <a:close/>
                </a:path>
              </a:pathLst>
            </a:custGeom>
            <a:noFill/>
            <a:ln w="3175" cmpd="sng">
              <a:solidFill>
                <a:srgbClr val="000000"/>
              </a:solidFill>
              <a:round/>
              <a:headEnd/>
              <a:tailEnd/>
            </a:ln>
          </p:spPr>
          <p:txBody>
            <a:bodyPr/>
            <a:lstStyle/>
            <a:p>
              <a:endParaRPr lang="en-US"/>
            </a:p>
          </p:txBody>
        </p:sp>
        <p:sp>
          <p:nvSpPr>
            <p:cNvPr id="309357" name="Freeform 6"/>
            <p:cNvSpPr>
              <a:spLocks/>
            </p:cNvSpPr>
            <p:nvPr/>
          </p:nvSpPr>
          <p:spPr bwMode="auto">
            <a:xfrm>
              <a:off x="1796" y="827"/>
              <a:ext cx="334" cy="212"/>
            </a:xfrm>
            <a:custGeom>
              <a:avLst/>
              <a:gdLst>
                <a:gd name="T0" fmla="*/ 40 w 334"/>
                <a:gd name="T1" fmla="*/ 0 h 212"/>
                <a:gd name="T2" fmla="*/ 308 w 334"/>
                <a:gd name="T3" fmla="*/ 0 h 212"/>
                <a:gd name="T4" fmla="*/ 334 w 334"/>
                <a:gd name="T5" fmla="*/ 0 h 212"/>
                <a:gd name="T6" fmla="*/ 334 w 334"/>
                <a:gd name="T7" fmla="*/ 60 h 212"/>
                <a:gd name="T8" fmla="*/ 334 w 334"/>
                <a:gd name="T9" fmla="*/ 136 h 212"/>
                <a:gd name="T10" fmla="*/ 334 w 334"/>
                <a:gd name="T11" fmla="*/ 212 h 212"/>
                <a:gd name="T12" fmla="*/ 250 w 334"/>
                <a:gd name="T13" fmla="*/ 212 h 212"/>
                <a:gd name="T14" fmla="*/ 166 w 334"/>
                <a:gd name="T15" fmla="*/ 212 h 212"/>
                <a:gd name="T16" fmla="*/ 80 w 334"/>
                <a:gd name="T17" fmla="*/ 212 h 212"/>
                <a:gd name="T18" fmla="*/ 0 w 334"/>
                <a:gd name="T19" fmla="*/ 212 h 212"/>
                <a:gd name="T20" fmla="*/ 0 w 334"/>
                <a:gd name="T21" fmla="*/ 138 h 212"/>
                <a:gd name="T22" fmla="*/ 0 w 334"/>
                <a:gd name="T23" fmla="*/ 62 h 212"/>
                <a:gd name="T24" fmla="*/ 0 w 334"/>
                <a:gd name="T25" fmla="*/ 0 h 212"/>
                <a:gd name="T26" fmla="*/ 22 w 334"/>
                <a:gd name="T27" fmla="*/ 0 h 212"/>
                <a:gd name="T28" fmla="*/ 40 w 334"/>
                <a:gd name="T29" fmla="*/ 0 h 212"/>
                <a:gd name="T30" fmla="*/ 40 w 334"/>
                <a:gd name="T31" fmla="*/ 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4"/>
                <a:gd name="T49" fmla="*/ 0 h 212"/>
                <a:gd name="T50" fmla="*/ 334 w 334"/>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4" h="212">
                  <a:moveTo>
                    <a:pt x="40" y="0"/>
                  </a:moveTo>
                  <a:lnTo>
                    <a:pt x="308" y="0"/>
                  </a:lnTo>
                  <a:lnTo>
                    <a:pt x="334" y="0"/>
                  </a:lnTo>
                  <a:lnTo>
                    <a:pt x="334" y="60"/>
                  </a:lnTo>
                  <a:lnTo>
                    <a:pt x="334" y="136"/>
                  </a:lnTo>
                  <a:lnTo>
                    <a:pt x="334" y="212"/>
                  </a:lnTo>
                  <a:lnTo>
                    <a:pt x="250" y="212"/>
                  </a:lnTo>
                  <a:lnTo>
                    <a:pt x="166" y="212"/>
                  </a:lnTo>
                  <a:lnTo>
                    <a:pt x="80" y="212"/>
                  </a:lnTo>
                  <a:lnTo>
                    <a:pt x="0" y="212"/>
                  </a:lnTo>
                  <a:lnTo>
                    <a:pt x="0" y="138"/>
                  </a:lnTo>
                  <a:lnTo>
                    <a:pt x="0" y="62"/>
                  </a:lnTo>
                  <a:lnTo>
                    <a:pt x="0" y="0"/>
                  </a:lnTo>
                  <a:lnTo>
                    <a:pt x="22" y="0"/>
                  </a:lnTo>
                  <a:lnTo>
                    <a:pt x="40" y="0"/>
                  </a:lnTo>
                  <a:close/>
                </a:path>
              </a:pathLst>
            </a:custGeom>
            <a:noFill/>
            <a:ln w="3175" cmpd="sng">
              <a:solidFill>
                <a:srgbClr val="000000"/>
              </a:solidFill>
              <a:round/>
              <a:headEnd/>
              <a:tailEnd/>
            </a:ln>
          </p:spPr>
          <p:txBody>
            <a:bodyPr/>
            <a:lstStyle/>
            <a:p>
              <a:endParaRPr lang="en-US"/>
            </a:p>
          </p:txBody>
        </p:sp>
        <p:sp>
          <p:nvSpPr>
            <p:cNvPr id="309358" name="Freeform 7"/>
            <p:cNvSpPr>
              <a:spLocks/>
            </p:cNvSpPr>
            <p:nvPr/>
          </p:nvSpPr>
          <p:spPr bwMode="auto">
            <a:xfrm>
              <a:off x="2800" y="827"/>
              <a:ext cx="337" cy="212"/>
            </a:xfrm>
            <a:custGeom>
              <a:avLst/>
              <a:gdLst>
                <a:gd name="T0" fmla="*/ 337 w 337"/>
                <a:gd name="T1" fmla="*/ 0 h 212"/>
                <a:gd name="T2" fmla="*/ 335 w 337"/>
                <a:gd name="T3" fmla="*/ 62 h 212"/>
                <a:gd name="T4" fmla="*/ 335 w 337"/>
                <a:gd name="T5" fmla="*/ 136 h 212"/>
                <a:gd name="T6" fmla="*/ 335 w 337"/>
                <a:gd name="T7" fmla="*/ 212 h 212"/>
                <a:gd name="T8" fmla="*/ 251 w 337"/>
                <a:gd name="T9" fmla="*/ 210 h 212"/>
                <a:gd name="T10" fmla="*/ 167 w 337"/>
                <a:gd name="T11" fmla="*/ 212 h 212"/>
                <a:gd name="T12" fmla="*/ 83 w 337"/>
                <a:gd name="T13" fmla="*/ 210 h 212"/>
                <a:gd name="T14" fmla="*/ 0 w 337"/>
                <a:gd name="T15" fmla="*/ 210 h 212"/>
                <a:gd name="T16" fmla="*/ 2 w 337"/>
                <a:gd name="T17" fmla="*/ 136 h 212"/>
                <a:gd name="T18" fmla="*/ 2 w 337"/>
                <a:gd name="T19" fmla="*/ 60 h 212"/>
                <a:gd name="T20" fmla="*/ 2 w 337"/>
                <a:gd name="T21" fmla="*/ 0 h 212"/>
                <a:gd name="T22" fmla="*/ 151 w 337"/>
                <a:gd name="T23" fmla="*/ 2 h 212"/>
                <a:gd name="T24" fmla="*/ 317 w 337"/>
                <a:gd name="T25" fmla="*/ 0 h 212"/>
                <a:gd name="T26" fmla="*/ 337 w 337"/>
                <a:gd name="T27" fmla="*/ 0 h 212"/>
                <a:gd name="T28" fmla="*/ 337 w 337"/>
                <a:gd name="T29" fmla="*/ 0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7"/>
                <a:gd name="T46" fmla="*/ 0 h 212"/>
                <a:gd name="T47" fmla="*/ 337 w 337"/>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7" h="212">
                  <a:moveTo>
                    <a:pt x="337" y="0"/>
                  </a:moveTo>
                  <a:lnTo>
                    <a:pt x="335" y="62"/>
                  </a:lnTo>
                  <a:lnTo>
                    <a:pt x="335" y="136"/>
                  </a:lnTo>
                  <a:lnTo>
                    <a:pt x="335" y="212"/>
                  </a:lnTo>
                  <a:lnTo>
                    <a:pt x="251" y="210"/>
                  </a:lnTo>
                  <a:lnTo>
                    <a:pt x="167" y="212"/>
                  </a:lnTo>
                  <a:lnTo>
                    <a:pt x="83" y="210"/>
                  </a:lnTo>
                  <a:lnTo>
                    <a:pt x="0" y="210"/>
                  </a:lnTo>
                  <a:lnTo>
                    <a:pt x="2" y="136"/>
                  </a:lnTo>
                  <a:lnTo>
                    <a:pt x="2" y="60"/>
                  </a:lnTo>
                  <a:lnTo>
                    <a:pt x="2" y="0"/>
                  </a:lnTo>
                  <a:lnTo>
                    <a:pt x="151" y="2"/>
                  </a:lnTo>
                  <a:lnTo>
                    <a:pt x="317" y="0"/>
                  </a:lnTo>
                  <a:lnTo>
                    <a:pt x="337" y="0"/>
                  </a:lnTo>
                  <a:close/>
                </a:path>
              </a:pathLst>
            </a:custGeom>
            <a:noFill/>
            <a:ln w="3175" cmpd="sng">
              <a:solidFill>
                <a:srgbClr val="000000"/>
              </a:solidFill>
              <a:round/>
              <a:headEnd/>
              <a:tailEnd/>
            </a:ln>
          </p:spPr>
          <p:txBody>
            <a:bodyPr/>
            <a:lstStyle/>
            <a:p>
              <a:endParaRPr lang="en-US"/>
            </a:p>
          </p:txBody>
        </p:sp>
        <p:sp>
          <p:nvSpPr>
            <p:cNvPr id="309359" name="Freeform 8"/>
            <p:cNvSpPr>
              <a:spLocks/>
            </p:cNvSpPr>
            <p:nvPr/>
          </p:nvSpPr>
          <p:spPr bwMode="auto">
            <a:xfrm>
              <a:off x="1122" y="827"/>
              <a:ext cx="338" cy="212"/>
            </a:xfrm>
            <a:custGeom>
              <a:avLst/>
              <a:gdLst>
                <a:gd name="T0" fmla="*/ 338 w 338"/>
                <a:gd name="T1" fmla="*/ 0 h 212"/>
                <a:gd name="T2" fmla="*/ 338 w 338"/>
                <a:gd name="T3" fmla="*/ 62 h 212"/>
                <a:gd name="T4" fmla="*/ 338 w 338"/>
                <a:gd name="T5" fmla="*/ 138 h 212"/>
                <a:gd name="T6" fmla="*/ 336 w 338"/>
                <a:gd name="T7" fmla="*/ 212 h 212"/>
                <a:gd name="T8" fmla="*/ 252 w 338"/>
                <a:gd name="T9" fmla="*/ 210 h 212"/>
                <a:gd name="T10" fmla="*/ 168 w 338"/>
                <a:gd name="T11" fmla="*/ 208 h 212"/>
                <a:gd name="T12" fmla="*/ 84 w 338"/>
                <a:gd name="T13" fmla="*/ 208 h 212"/>
                <a:gd name="T14" fmla="*/ 0 w 338"/>
                <a:gd name="T15" fmla="*/ 208 h 212"/>
                <a:gd name="T16" fmla="*/ 2 w 338"/>
                <a:gd name="T17" fmla="*/ 134 h 212"/>
                <a:gd name="T18" fmla="*/ 2 w 338"/>
                <a:gd name="T19" fmla="*/ 60 h 212"/>
                <a:gd name="T20" fmla="*/ 2 w 338"/>
                <a:gd name="T21" fmla="*/ 0 h 212"/>
                <a:gd name="T22" fmla="*/ 124 w 338"/>
                <a:gd name="T23" fmla="*/ 0 h 212"/>
                <a:gd name="T24" fmla="*/ 290 w 338"/>
                <a:gd name="T25" fmla="*/ 0 h 212"/>
                <a:gd name="T26" fmla="*/ 338 w 338"/>
                <a:gd name="T27" fmla="*/ 0 h 212"/>
                <a:gd name="T28" fmla="*/ 338 w 338"/>
                <a:gd name="T29" fmla="*/ 0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8"/>
                <a:gd name="T46" fmla="*/ 0 h 212"/>
                <a:gd name="T47" fmla="*/ 338 w 338"/>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8" h="212">
                  <a:moveTo>
                    <a:pt x="338" y="0"/>
                  </a:moveTo>
                  <a:lnTo>
                    <a:pt x="338" y="62"/>
                  </a:lnTo>
                  <a:lnTo>
                    <a:pt x="338" y="138"/>
                  </a:lnTo>
                  <a:lnTo>
                    <a:pt x="336" y="212"/>
                  </a:lnTo>
                  <a:lnTo>
                    <a:pt x="252" y="210"/>
                  </a:lnTo>
                  <a:lnTo>
                    <a:pt x="168" y="208"/>
                  </a:lnTo>
                  <a:lnTo>
                    <a:pt x="84" y="208"/>
                  </a:lnTo>
                  <a:lnTo>
                    <a:pt x="0" y="208"/>
                  </a:lnTo>
                  <a:lnTo>
                    <a:pt x="2" y="134"/>
                  </a:lnTo>
                  <a:lnTo>
                    <a:pt x="2" y="60"/>
                  </a:lnTo>
                  <a:lnTo>
                    <a:pt x="2" y="0"/>
                  </a:lnTo>
                  <a:lnTo>
                    <a:pt x="124" y="0"/>
                  </a:lnTo>
                  <a:lnTo>
                    <a:pt x="290" y="0"/>
                  </a:lnTo>
                  <a:lnTo>
                    <a:pt x="338" y="0"/>
                  </a:lnTo>
                  <a:close/>
                </a:path>
              </a:pathLst>
            </a:custGeom>
            <a:noFill/>
            <a:ln w="3175" cmpd="sng">
              <a:solidFill>
                <a:srgbClr val="000000"/>
              </a:solidFill>
              <a:round/>
              <a:headEnd/>
              <a:tailEnd/>
            </a:ln>
          </p:spPr>
          <p:txBody>
            <a:bodyPr/>
            <a:lstStyle/>
            <a:p>
              <a:endParaRPr lang="en-US"/>
            </a:p>
          </p:txBody>
        </p:sp>
        <p:sp>
          <p:nvSpPr>
            <p:cNvPr id="309360" name="Freeform 9"/>
            <p:cNvSpPr>
              <a:spLocks/>
            </p:cNvSpPr>
            <p:nvPr/>
          </p:nvSpPr>
          <p:spPr bwMode="auto">
            <a:xfrm>
              <a:off x="3135" y="827"/>
              <a:ext cx="336" cy="248"/>
            </a:xfrm>
            <a:custGeom>
              <a:avLst/>
              <a:gdLst>
                <a:gd name="T0" fmla="*/ 336 w 336"/>
                <a:gd name="T1" fmla="*/ 2 h 248"/>
                <a:gd name="T2" fmla="*/ 334 w 336"/>
                <a:gd name="T3" fmla="*/ 64 h 248"/>
                <a:gd name="T4" fmla="*/ 334 w 336"/>
                <a:gd name="T5" fmla="*/ 138 h 248"/>
                <a:gd name="T6" fmla="*/ 334 w 336"/>
                <a:gd name="T7" fmla="*/ 212 h 248"/>
                <a:gd name="T8" fmla="*/ 334 w 336"/>
                <a:gd name="T9" fmla="*/ 248 h 248"/>
                <a:gd name="T10" fmla="*/ 0 w 336"/>
                <a:gd name="T11" fmla="*/ 248 h 248"/>
                <a:gd name="T12" fmla="*/ 0 w 336"/>
                <a:gd name="T13" fmla="*/ 212 h 248"/>
                <a:gd name="T14" fmla="*/ 0 w 336"/>
                <a:gd name="T15" fmla="*/ 136 h 248"/>
                <a:gd name="T16" fmla="*/ 0 w 336"/>
                <a:gd name="T17" fmla="*/ 62 h 248"/>
                <a:gd name="T18" fmla="*/ 2 w 336"/>
                <a:gd name="T19" fmla="*/ 0 h 248"/>
                <a:gd name="T20" fmla="*/ 104 w 336"/>
                <a:gd name="T21" fmla="*/ 0 h 248"/>
                <a:gd name="T22" fmla="*/ 336 w 336"/>
                <a:gd name="T23" fmla="*/ 2 h 248"/>
                <a:gd name="T24" fmla="*/ 336 w 336"/>
                <a:gd name="T25" fmla="*/ 2 h 2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248"/>
                <a:gd name="T41" fmla="*/ 336 w 336"/>
                <a:gd name="T42" fmla="*/ 248 h 2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248">
                  <a:moveTo>
                    <a:pt x="336" y="2"/>
                  </a:moveTo>
                  <a:lnTo>
                    <a:pt x="334" y="64"/>
                  </a:lnTo>
                  <a:lnTo>
                    <a:pt x="334" y="138"/>
                  </a:lnTo>
                  <a:lnTo>
                    <a:pt x="334" y="212"/>
                  </a:lnTo>
                  <a:lnTo>
                    <a:pt x="334" y="248"/>
                  </a:lnTo>
                  <a:lnTo>
                    <a:pt x="0" y="248"/>
                  </a:lnTo>
                  <a:lnTo>
                    <a:pt x="0" y="212"/>
                  </a:lnTo>
                  <a:lnTo>
                    <a:pt x="0" y="136"/>
                  </a:lnTo>
                  <a:lnTo>
                    <a:pt x="0" y="62"/>
                  </a:lnTo>
                  <a:lnTo>
                    <a:pt x="2" y="0"/>
                  </a:lnTo>
                  <a:lnTo>
                    <a:pt x="104" y="0"/>
                  </a:lnTo>
                  <a:lnTo>
                    <a:pt x="336" y="2"/>
                  </a:lnTo>
                  <a:close/>
                </a:path>
              </a:pathLst>
            </a:custGeom>
            <a:noFill/>
            <a:ln w="3175" cmpd="sng">
              <a:solidFill>
                <a:srgbClr val="000000"/>
              </a:solidFill>
              <a:round/>
              <a:headEnd/>
              <a:tailEnd/>
            </a:ln>
          </p:spPr>
          <p:txBody>
            <a:bodyPr/>
            <a:lstStyle/>
            <a:p>
              <a:endParaRPr lang="en-US"/>
            </a:p>
          </p:txBody>
        </p:sp>
        <p:sp>
          <p:nvSpPr>
            <p:cNvPr id="309361" name="Freeform 10"/>
            <p:cNvSpPr>
              <a:spLocks/>
            </p:cNvSpPr>
            <p:nvPr/>
          </p:nvSpPr>
          <p:spPr bwMode="auto">
            <a:xfrm>
              <a:off x="600" y="827"/>
              <a:ext cx="524" cy="210"/>
            </a:xfrm>
            <a:custGeom>
              <a:avLst/>
              <a:gdLst>
                <a:gd name="T0" fmla="*/ 524 w 524"/>
                <a:gd name="T1" fmla="*/ 60 h 210"/>
                <a:gd name="T2" fmla="*/ 522 w 524"/>
                <a:gd name="T3" fmla="*/ 208 h 210"/>
                <a:gd name="T4" fmla="*/ 396 w 524"/>
                <a:gd name="T5" fmla="*/ 210 h 210"/>
                <a:gd name="T6" fmla="*/ 270 w 524"/>
                <a:gd name="T7" fmla="*/ 210 h 210"/>
                <a:gd name="T8" fmla="*/ 104 w 524"/>
                <a:gd name="T9" fmla="*/ 208 h 210"/>
                <a:gd name="T10" fmla="*/ 28 w 524"/>
                <a:gd name="T11" fmla="*/ 206 h 210"/>
                <a:gd name="T12" fmla="*/ 22 w 524"/>
                <a:gd name="T13" fmla="*/ 202 h 210"/>
                <a:gd name="T14" fmla="*/ 12 w 524"/>
                <a:gd name="T15" fmla="*/ 198 h 210"/>
                <a:gd name="T16" fmla="*/ 14 w 524"/>
                <a:gd name="T17" fmla="*/ 190 h 210"/>
                <a:gd name="T18" fmla="*/ 14 w 524"/>
                <a:gd name="T19" fmla="*/ 180 h 210"/>
                <a:gd name="T20" fmla="*/ 8 w 524"/>
                <a:gd name="T21" fmla="*/ 178 h 210"/>
                <a:gd name="T22" fmla="*/ 20 w 524"/>
                <a:gd name="T23" fmla="*/ 176 h 210"/>
                <a:gd name="T24" fmla="*/ 38 w 524"/>
                <a:gd name="T25" fmla="*/ 176 h 210"/>
                <a:gd name="T26" fmla="*/ 50 w 524"/>
                <a:gd name="T27" fmla="*/ 164 h 210"/>
                <a:gd name="T28" fmla="*/ 48 w 524"/>
                <a:gd name="T29" fmla="*/ 142 h 210"/>
                <a:gd name="T30" fmla="*/ 52 w 524"/>
                <a:gd name="T31" fmla="*/ 128 h 210"/>
                <a:gd name="T32" fmla="*/ 54 w 524"/>
                <a:gd name="T33" fmla="*/ 112 h 210"/>
                <a:gd name="T34" fmla="*/ 56 w 524"/>
                <a:gd name="T35" fmla="*/ 96 h 210"/>
                <a:gd name="T36" fmla="*/ 44 w 524"/>
                <a:gd name="T37" fmla="*/ 92 h 210"/>
                <a:gd name="T38" fmla="*/ 38 w 524"/>
                <a:gd name="T39" fmla="*/ 86 h 210"/>
                <a:gd name="T40" fmla="*/ 30 w 524"/>
                <a:gd name="T41" fmla="*/ 82 h 210"/>
                <a:gd name="T42" fmla="*/ 22 w 524"/>
                <a:gd name="T43" fmla="*/ 74 h 210"/>
                <a:gd name="T44" fmla="*/ 18 w 524"/>
                <a:gd name="T45" fmla="*/ 66 h 210"/>
                <a:gd name="T46" fmla="*/ 20 w 524"/>
                <a:gd name="T47" fmla="*/ 62 h 210"/>
                <a:gd name="T48" fmla="*/ 4 w 524"/>
                <a:gd name="T49" fmla="*/ 56 h 210"/>
                <a:gd name="T50" fmla="*/ 0 w 524"/>
                <a:gd name="T51" fmla="*/ 46 h 210"/>
                <a:gd name="T52" fmla="*/ 6 w 524"/>
                <a:gd name="T53" fmla="*/ 36 h 210"/>
                <a:gd name="T54" fmla="*/ 12 w 524"/>
                <a:gd name="T55" fmla="*/ 24 h 210"/>
                <a:gd name="T56" fmla="*/ 2 w 524"/>
                <a:gd name="T57" fmla="*/ 8 h 210"/>
                <a:gd name="T58" fmla="*/ 0 w 524"/>
                <a:gd name="T59" fmla="*/ 4 h 210"/>
                <a:gd name="T60" fmla="*/ 102 w 524"/>
                <a:gd name="T61" fmla="*/ 2 h 210"/>
                <a:gd name="T62" fmla="*/ 386 w 524"/>
                <a:gd name="T63" fmla="*/ 2 h 210"/>
                <a:gd name="T64" fmla="*/ 524 w 524"/>
                <a:gd name="T65" fmla="*/ 0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4"/>
                <a:gd name="T100" fmla="*/ 0 h 210"/>
                <a:gd name="T101" fmla="*/ 524 w 524"/>
                <a:gd name="T102" fmla="*/ 210 h 2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4" h="210">
                  <a:moveTo>
                    <a:pt x="524" y="0"/>
                  </a:moveTo>
                  <a:lnTo>
                    <a:pt x="524" y="60"/>
                  </a:lnTo>
                  <a:lnTo>
                    <a:pt x="524" y="134"/>
                  </a:lnTo>
                  <a:lnTo>
                    <a:pt x="522" y="208"/>
                  </a:lnTo>
                  <a:lnTo>
                    <a:pt x="438" y="208"/>
                  </a:lnTo>
                  <a:lnTo>
                    <a:pt x="396" y="210"/>
                  </a:lnTo>
                  <a:lnTo>
                    <a:pt x="354" y="210"/>
                  </a:lnTo>
                  <a:lnTo>
                    <a:pt x="270" y="210"/>
                  </a:lnTo>
                  <a:lnTo>
                    <a:pt x="186" y="208"/>
                  </a:lnTo>
                  <a:lnTo>
                    <a:pt x="104" y="208"/>
                  </a:lnTo>
                  <a:lnTo>
                    <a:pt x="28" y="206"/>
                  </a:lnTo>
                  <a:lnTo>
                    <a:pt x="22" y="204"/>
                  </a:lnTo>
                  <a:lnTo>
                    <a:pt x="22" y="202"/>
                  </a:lnTo>
                  <a:lnTo>
                    <a:pt x="18" y="200"/>
                  </a:lnTo>
                  <a:lnTo>
                    <a:pt x="12" y="198"/>
                  </a:lnTo>
                  <a:lnTo>
                    <a:pt x="10" y="194"/>
                  </a:lnTo>
                  <a:lnTo>
                    <a:pt x="14" y="190"/>
                  </a:lnTo>
                  <a:lnTo>
                    <a:pt x="14" y="188"/>
                  </a:lnTo>
                  <a:lnTo>
                    <a:pt x="14" y="180"/>
                  </a:lnTo>
                  <a:lnTo>
                    <a:pt x="12" y="180"/>
                  </a:lnTo>
                  <a:lnTo>
                    <a:pt x="8" y="178"/>
                  </a:lnTo>
                  <a:lnTo>
                    <a:pt x="14" y="176"/>
                  </a:lnTo>
                  <a:lnTo>
                    <a:pt x="20" y="176"/>
                  </a:lnTo>
                  <a:lnTo>
                    <a:pt x="30" y="176"/>
                  </a:lnTo>
                  <a:lnTo>
                    <a:pt x="38" y="176"/>
                  </a:lnTo>
                  <a:lnTo>
                    <a:pt x="46" y="174"/>
                  </a:lnTo>
                  <a:lnTo>
                    <a:pt x="50" y="164"/>
                  </a:lnTo>
                  <a:lnTo>
                    <a:pt x="48" y="158"/>
                  </a:lnTo>
                  <a:lnTo>
                    <a:pt x="48" y="142"/>
                  </a:lnTo>
                  <a:lnTo>
                    <a:pt x="52" y="136"/>
                  </a:lnTo>
                  <a:lnTo>
                    <a:pt x="52" y="128"/>
                  </a:lnTo>
                  <a:lnTo>
                    <a:pt x="50" y="114"/>
                  </a:lnTo>
                  <a:lnTo>
                    <a:pt x="54" y="112"/>
                  </a:lnTo>
                  <a:lnTo>
                    <a:pt x="54" y="108"/>
                  </a:lnTo>
                  <a:lnTo>
                    <a:pt x="56" y="96"/>
                  </a:lnTo>
                  <a:lnTo>
                    <a:pt x="50" y="92"/>
                  </a:lnTo>
                  <a:lnTo>
                    <a:pt x="44" y="92"/>
                  </a:lnTo>
                  <a:lnTo>
                    <a:pt x="42" y="90"/>
                  </a:lnTo>
                  <a:lnTo>
                    <a:pt x="38" y="86"/>
                  </a:lnTo>
                  <a:lnTo>
                    <a:pt x="32" y="84"/>
                  </a:lnTo>
                  <a:lnTo>
                    <a:pt x="30" y="82"/>
                  </a:lnTo>
                  <a:lnTo>
                    <a:pt x="28" y="76"/>
                  </a:lnTo>
                  <a:lnTo>
                    <a:pt x="22" y="74"/>
                  </a:lnTo>
                  <a:lnTo>
                    <a:pt x="20" y="70"/>
                  </a:lnTo>
                  <a:lnTo>
                    <a:pt x="18" y="66"/>
                  </a:lnTo>
                  <a:lnTo>
                    <a:pt x="20" y="64"/>
                  </a:lnTo>
                  <a:lnTo>
                    <a:pt x="20" y="62"/>
                  </a:lnTo>
                  <a:lnTo>
                    <a:pt x="10" y="60"/>
                  </a:lnTo>
                  <a:lnTo>
                    <a:pt x="4" y="56"/>
                  </a:lnTo>
                  <a:lnTo>
                    <a:pt x="0" y="52"/>
                  </a:lnTo>
                  <a:lnTo>
                    <a:pt x="0" y="46"/>
                  </a:lnTo>
                  <a:lnTo>
                    <a:pt x="2" y="40"/>
                  </a:lnTo>
                  <a:lnTo>
                    <a:pt x="6" y="36"/>
                  </a:lnTo>
                  <a:lnTo>
                    <a:pt x="10" y="30"/>
                  </a:lnTo>
                  <a:lnTo>
                    <a:pt x="12" y="24"/>
                  </a:lnTo>
                  <a:lnTo>
                    <a:pt x="10" y="10"/>
                  </a:lnTo>
                  <a:lnTo>
                    <a:pt x="2" y="8"/>
                  </a:lnTo>
                  <a:lnTo>
                    <a:pt x="0" y="6"/>
                  </a:lnTo>
                  <a:lnTo>
                    <a:pt x="0" y="4"/>
                  </a:lnTo>
                  <a:lnTo>
                    <a:pt x="0" y="2"/>
                  </a:lnTo>
                  <a:lnTo>
                    <a:pt x="102" y="2"/>
                  </a:lnTo>
                  <a:lnTo>
                    <a:pt x="364" y="2"/>
                  </a:lnTo>
                  <a:lnTo>
                    <a:pt x="386" y="2"/>
                  </a:lnTo>
                  <a:lnTo>
                    <a:pt x="524" y="0"/>
                  </a:lnTo>
                  <a:close/>
                </a:path>
              </a:pathLst>
            </a:custGeom>
            <a:noFill/>
            <a:ln w="3175" cmpd="sng">
              <a:solidFill>
                <a:srgbClr val="000000"/>
              </a:solidFill>
              <a:round/>
              <a:headEnd/>
              <a:tailEnd/>
            </a:ln>
          </p:spPr>
          <p:txBody>
            <a:bodyPr/>
            <a:lstStyle/>
            <a:p>
              <a:endParaRPr lang="en-US"/>
            </a:p>
          </p:txBody>
        </p:sp>
        <p:sp>
          <p:nvSpPr>
            <p:cNvPr id="309362" name="Freeform 11"/>
            <p:cNvSpPr>
              <a:spLocks/>
            </p:cNvSpPr>
            <p:nvPr/>
          </p:nvSpPr>
          <p:spPr bwMode="auto">
            <a:xfrm>
              <a:off x="3469" y="829"/>
              <a:ext cx="338" cy="246"/>
            </a:xfrm>
            <a:custGeom>
              <a:avLst/>
              <a:gdLst>
                <a:gd name="T0" fmla="*/ 74 w 338"/>
                <a:gd name="T1" fmla="*/ 0 h 246"/>
                <a:gd name="T2" fmla="*/ 336 w 338"/>
                <a:gd name="T3" fmla="*/ 0 h 246"/>
                <a:gd name="T4" fmla="*/ 338 w 338"/>
                <a:gd name="T5" fmla="*/ 0 h 246"/>
                <a:gd name="T6" fmla="*/ 336 w 338"/>
                <a:gd name="T7" fmla="*/ 60 h 246"/>
                <a:gd name="T8" fmla="*/ 336 w 338"/>
                <a:gd name="T9" fmla="*/ 134 h 246"/>
                <a:gd name="T10" fmla="*/ 336 w 338"/>
                <a:gd name="T11" fmla="*/ 210 h 246"/>
                <a:gd name="T12" fmla="*/ 336 w 338"/>
                <a:gd name="T13" fmla="*/ 246 h 246"/>
                <a:gd name="T14" fmla="*/ 0 w 338"/>
                <a:gd name="T15" fmla="*/ 246 h 246"/>
                <a:gd name="T16" fmla="*/ 0 w 338"/>
                <a:gd name="T17" fmla="*/ 210 h 246"/>
                <a:gd name="T18" fmla="*/ 0 w 338"/>
                <a:gd name="T19" fmla="*/ 136 h 246"/>
                <a:gd name="T20" fmla="*/ 0 w 338"/>
                <a:gd name="T21" fmla="*/ 62 h 246"/>
                <a:gd name="T22" fmla="*/ 2 w 338"/>
                <a:gd name="T23" fmla="*/ 0 h 246"/>
                <a:gd name="T24" fmla="*/ 50 w 338"/>
                <a:gd name="T25" fmla="*/ 0 h 246"/>
                <a:gd name="T26" fmla="*/ 74 w 338"/>
                <a:gd name="T27" fmla="*/ 0 h 246"/>
                <a:gd name="T28" fmla="*/ 74 w 338"/>
                <a:gd name="T29" fmla="*/ 0 h 2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8"/>
                <a:gd name="T46" fmla="*/ 0 h 246"/>
                <a:gd name="T47" fmla="*/ 338 w 338"/>
                <a:gd name="T48" fmla="*/ 246 h 2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8" h="246">
                  <a:moveTo>
                    <a:pt x="74" y="0"/>
                  </a:moveTo>
                  <a:lnTo>
                    <a:pt x="336" y="0"/>
                  </a:lnTo>
                  <a:lnTo>
                    <a:pt x="338" y="0"/>
                  </a:lnTo>
                  <a:lnTo>
                    <a:pt x="336" y="60"/>
                  </a:lnTo>
                  <a:lnTo>
                    <a:pt x="336" y="134"/>
                  </a:lnTo>
                  <a:lnTo>
                    <a:pt x="336" y="210"/>
                  </a:lnTo>
                  <a:lnTo>
                    <a:pt x="336" y="246"/>
                  </a:lnTo>
                  <a:lnTo>
                    <a:pt x="0" y="246"/>
                  </a:lnTo>
                  <a:lnTo>
                    <a:pt x="0" y="210"/>
                  </a:lnTo>
                  <a:lnTo>
                    <a:pt x="0" y="136"/>
                  </a:lnTo>
                  <a:lnTo>
                    <a:pt x="0" y="62"/>
                  </a:lnTo>
                  <a:lnTo>
                    <a:pt x="2" y="0"/>
                  </a:lnTo>
                  <a:lnTo>
                    <a:pt x="50" y="0"/>
                  </a:lnTo>
                  <a:lnTo>
                    <a:pt x="74" y="0"/>
                  </a:lnTo>
                  <a:close/>
                </a:path>
              </a:pathLst>
            </a:custGeom>
            <a:solidFill>
              <a:srgbClr val="00FF00"/>
            </a:solidFill>
            <a:ln w="3175" cmpd="sng">
              <a:solidFill>
                <a:srgbClr val="000000"/>
              </a:solidFill>
              <a:round/>
              <a:headEnd/>
              <a:tailEnd/>
            </a:ln>
          </p:spPr>
          <p:txBody>
            <a:bodyPr/>
            <a:lstStyle/>
            <a:p>
              <a:endParaRPr lang="en-US"/>
            </a:p>
          </p:txBody>
        </p:sp>
        <p:sp>
          <p:nvSpPr>
            <p:cNvPr id="309363" name="Freeform 12"/>
            <p:cNvSpPr>
              <a:spLocks/>
            </p:cNvSpPr>
            <p:nvPr/>
          </p:nvSpPr>
          <p:spPr bwMode="auto">
            <a:xfrm>
              <a:off x="4141" y="829"/>
              <a:ext cx="388" cy="360"/>
            </a:xfrm>
            <a:custGeom>
              <a:avLst/>
              <a:gdLst>
                <a:gd name="T0" fmla="*/ 276 w 388"/>
                <a:gd name="T1" fmla="*/ 8 h 360"/>
                <a:gd name="T2" fmla="*/ 274 w 388"/>
                <a:gd name="T3" fmla="*/ 16 h 360"/>
                <a:gd name="T4" fmla="*/ 272 w 388"/>
                <a:gd name="T5" fmla="*/ 24 h 360"/>
                <a:gd name="T6" fmla="*/ 272 w 388"/>
                <a:gd name="T7" fmla="*/ 28 h 360"/>
                <a:gd name="T8" fmla="*/ 268 w 388"/>
                <a:gd name="T9" fmla="*/ 34 h 360"/>
                <a:gd name="T10" fmla="*/ 268 w 388"/>
                <a:gd name="T11" fmla="*/ 40 h 360"/>
                <a:gd name="T12" fmla="*/ 270 w 388"/>
                <a:gd name="T13" fmla="*/ 46 h 360"/>
                <a:gd name="T14" fmla="*/ 276 w 388"/>
                <a:gd name="T15" fmla="*/ 52 h 360"/>
                <a:gd name="T16" fmla="*/ 284 w 388"/>
                <a:gd name="T17" fmla="*/ 64 h 360"/>
                <a:gd name="T18" fmla="*/ 286 w 388"/>
                <a:gd name="T19" fmla="*/ 70 h 360"/>
                <a:gd name="T20" fmla="*/ 290 w 388"/>
                <a:gd name="T21" fmla="*/ 86 h 360"/>
                <a:gd name="T22" fmla="*/ 290 w 388"/>
                <a:gd name="T23" fmla="*/ 96 h 360"/>
                <a:gd name="T24" fmla="*/ 286 w 388"/>
                <a:gd name="T25" fmla="*/ 104 h 360"/>
                <a:gd name="T26" fmla="*/ 282 w 388"/>
                <a:gd name="T27" fmla="*/ 110 h 360"/>
                <a:gd name="T28" fmla="*/ 280 w 388"/>
                <a:gd name="T29" fmla="*/ 116 h 360"/>
                <a:gd name="T30" fmla="*/ 282 w 388"/>
                <a:gd name="T31" fmla="*/ 122 h 360"/>
                <a:gd name="T32" fmla="*/ 288 w 388"/>
                <a:gd name="T33" fmla="*/ 128 h 360"/>
                <a:gd name="T34" fmla="*/ 296 w 388"/>
                <a:gd name="T35" fmla="*/ 128 h 360"/>
                <a:gd name="T36" fmla="*/ 302 w 388"/>
                <a:gd name="T37" fmla="*/ 130 h 360"/>
                <a:gd name="T38" fmla="*/ 312 w 388"/>
                <a:gd name="T39" fmla="*/ 136 h 360"/>
                <a:gd name="T40" fmla="*/ 322 w 388"/>
                <a:gd name="T41" fmla="*/ 138 h 360"/>
                <a:gd name="T42" fmla="*/ 338 w 388"/>
                <a:gd name="T43" fmla="*/ 144 h 360"/>
                <a:gd name="T44" fmla="*/ 354 w 388"/>
                <a:gd name="T45" fmla="*/ 158 h 360"/>
                <a:gd name="T46" fmla="*/ 366 w 388"/>
                <a:gd name="T47" fmla="*/ 168 h 360"/>
                <a:gd name="T48" fmla="*/ 370 w 388"/>
                <a:gd name="T49" fmla="*/ 176 h 360"/>
                <a:gd name="T50" fmla="*/ 376 w 388"/>
                <a:gd name="T51" fmla="*/ 192 h 360"/>
                <a:gd name="T52" fmla="*/ 378 w 388"/>
                <a:gd name="T53" fmla="*/ 200 h 360"/>
                <a:gd name="T54" fmla="*/ 386 w 388"/>
                <a:gd name="T55" fmla="*/ 204 h 360"/>
                <a:gd name="T56" fmla="*/ 388 w 388"/>
                <a:gd name="T57" fmla="*/ 206 h 360"/>
                <a:gd name="T58" fmla="*/ 388 w 388"/>
                <a:gd name="T59" fmla="*/ 214 h 360"/>
                <a:gd name="T60" fmla="*/ 384 w 388"/>
                <a:gd name="T61" fmla="*/ 218 h 360"/>
                <a:gd name="T62" fmla="*/ 370 w 388"/>
                <a:gd name="T63" fmla="*/ 230 h 360"/>
                <a:gd name="T64" fmla="*/ 354 w 388"/>
                <a:gd name="T65" fmla="*/ 248 h 360"/>
                <a:gd name="T66" fmla="*/ 346 w 388"/>
                <a:gd name="T67" fmla="*/ 256 h 360"/>
                <a:gd name="T68" fmla="*/ 340 w 388"/>
                <a:gd name="T69" fmla="*/ 264 h 360"/>
                <a:gd name="T70" fmla="*/ 336 w 388"/>
                <a:gd name="T71" fmla="*/ 274 h 360"/>
                <a:gd name="T72" fmla="*/ 330 w 388"/>
                <a:gd name="T73" fmla="*/ 288 h 360"/>
                <a:gd name="T74" fmla="*/ 326 w 388"/>
                <a:gd name="T75" fmla="*/ 296 h 360"/>
                <a:gd name="T76" fmla="*/ 320 w 388"/>
                <a:gd name="T77" fmla="*/ 304 h 360"/>
                <a:gd name="T78" fmla="*/ 316 w 388"/>
                <a:gd name="T79" fmla="*/ 306 h 360"/>
                <a:gd name="T80" fmla="*/ 312 w 388"/>
                <a:gd name="T81" fmla="*/ 308 h 360"/>
                <a:gd name="T82" fmla="*/ 308 w 388"/>
                <a:gd name="T83" fmla="*/ 310 h 360"/>
                <a:gd name="T84" fmla="*/ 306 w 388"/>
                <a:gd name="T85" fmla="*/ 318 h 360"/>
                <a:gd name="T86" fmla="*/ 306 w 388"/>
                <a:gd name="T87" fmla="*/ 328 h 360"/>
                <a:gd name="T88" fmla="*/ 306 w 388"/>
                <a:gd name="T89" fmla="*/ 340 h 360"/>
                <a:gd name="T90" fmla="*/ 306 w 388"/>
                <a:gd name="T91" fmla="*/ 358 h 360"/>
                <a:gd name="T92" fmla="*/ 294 w 388"/>
                <a:gd name="T93" fmla="*/ 360 h 360"/>
                <a:gd name="T94" fmla="*/ 170 w 388"/>
                <a:gd name="T95" fmla="*/ 358 h 360"/>
                <a:gd name="T96" fmla="*/ 4 w 388"/>
                <a:gd name="T97" fmla="*/ 358 h 360"/>
                <a:gd name="T98" fmla="*/ 4 w 388"/>
                <a:gd name="T99" fmla="*/ 210 h 360"/>
                <a:gd name="T100" fmla="*/ 0 w 388"/>
                <a:gd name="T101" fmla="*/ 138 h 360"/>
                <a:gd name="T102" fmla="*/ 0 w 388"/>
                <a:gd name="T103" fmla="*/ 0 h 360"/>
                <a:gd name="T104" fmla="*/ 236 w 388"/>
                <a:gd name="T105" fmla="*/ 0 h 360"/>
                <a:gd name="T106" fmla="*/ 240 w 388"/>
                <a:gd name="T107" fmla="*/ 0 h 360"/>
                <a:gd name="T108" fmla="*/ 276 w 388"/>
                <a:gd name="T109" fmla="*/ 0 h 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8"/>
                <a:gd name="T166" fmla="*/ 0 h 360"/>
                <a:gd name="T167" fmla="*/ 388 w 388"/>
                <a:gd name="T168" fmla="*/ 360 h 3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8" h="360">
                  <a:moveTo>
                    <a:pt x="276" y="0"/>
                  </a:moveTo>
                  <a:lnTo>
                    <a:pt x="276" y="8"/>
                  </a:lnTo>
                  <a:lnTo>
                    <a:pt x="276" y="16"/>
                  </a:lnTo>
                  <a:lnTo>
                    <a:pt x="274" y="16"/>
                  </a:lnTo>
                  <a:lnTo>
                    <a:pt x="274" y="22"/>
                  </a:lnTo>
                  <a:lnTo>
                    <a:pt x="272" y="24"/>
                  </a:lnTo>
                  <a:lnTo>
                    <a:pt x="272" y="28"/>
                  </a:lnTo>
                  <a:lnTo>
                    <a:pt x="270" y="30"/>
                  </a:lnTo>
                  <a:lnTo>
                    <a:pt x="268" y="34"/>
                  </a:lnTo>
                  <a:lnTo>
                    <a:pt x="268" y="38"/>
                  </a:lnTo>
                  <a:lnTo>
                    <a:pt x="268" y="40"/>
                  </a:lnTo>
                  <a:lnTo>
                    <a:pt x="268" y="44"/>
                  </a:lnTo>
                  <a:lnTo>
                    <a:pt x="270" y="46"/>
                  </a:lnTo>
                  <a:lnTo>
                    <a:pt x="272" y="50"/>
                  </a:lnTo>
                  <a:lnTo>
                    <a:pt x="276" y="52"/>
                  </a:lnTo>
                  <a:lnTo>
                    <a:pt x="280" y="58"/>
                  </a:lnTo>
                  <a:lnTo>
                    <a:pt x="284" y="64"/>
                  </a:lnTo>
                  <a:lnTo>
                    <a:pt x="286" y="66"/>
                  </a:lnTo>
                  <a:lnTo>
                    <a:pt x="286" y="70"/>
                  </a:lnTo>
                  <a:lnTo>
                    <a:pt x="290" y="78"/>
                  </a:lnTo>
                  <a:lnTo>
                    <a:pt x="290" y="86"/>
                  </a:lnTo>
                  <a:lnTo>
                    <a:pt x="290" y="92"/>
                  </a:lnTo>
                  <a:lnTo>
                    <a:pt x="290" y="96"/>
                  </a:lnTo>
                  <a:lnTo>
                    <a:pt x="288" y="100"/>
                  </a:lnTo>
                  <a:lnTo>
                    <a:pt x="286" y="104"/>
                  </a:lnTo>
                  <a:lnTo>
                    <a:pt x="284" y="108"/>
                  </a:lnTo>
                  <a:lnTo>
                    <a:pt x="282" y="110"/>
                  </a:lnTo>
                  <a:lnTo>
                    <a:pt x="282" y="112"/>
                  </a:lnTo>
                  <a:lnTo>
                    <a:pt x="280" y="116"/>
                  </a:lnTo>
                  <a:lnTo>
                    <a:pt x="282" y="118"/>
                  </a:lnTo>
                  <a:lnTo>
                    <a:pt x="282" y="122"/>
                  </a:lnTo>
                  <a:lnTo>
                    <a:pt x="284" y="124"/>
                  </a:lnTo>
                  <a:lnTo>
                    <a:pt x="288" y="128"/>
                  </a:lnTo>
                  <a:lnTo>
                    <a:pt x="292" y="128"/>
                  </a:lnTo>
                  <a:lnTo>
                    <a:pt x="296" y="128"/>
                  </a:lnTo>
                  <a:lnTo>
                    <a:pt x="298" y="128"/>
                  </a:lnTo>
                  <a:lnTo>
                    <a:pt x="302" y="130"/>
                  </a:lnTo>
                  <a:lnTo>
                    <a:pt x="306" y="134"/>
                  </a:lnTo>
                  <a:lnTo>
                    <a:pt x="312" y="136"/>
                  </a:lnTo>
                  <a:lnTo>
                    <a:pt x="316" y="136"/>
                  </a:lnTo>
                  <a:lnTo>
                    <a:pt x="322" y="138"/>
                  </a:lnTo>
                  <a:lnTo>
                    <a:pt x="330" y="140"/>
                  </a:lnTo>
                  <a:lnTo>
                    <a:pt x="338" y="144"/>
                  </a:lnTo>
                  <a:lnTo>
                    <a:pt x="346" y="150"/>
                  </a:lnTo>
                  <a:lnTo>
                    <a:pt x="354" y="158"/>
                  </a:lnTo>
                  <a:lnTo>
                    <a:pt x="360" y="162"/>
                  </a:lnTo>
                  <a:lnTo>
                    <a:pt x="366" y="168"/>
                  </a:lnTo>
                  <a:lnTo>
                    <a:pt x="370" y="174"/>
                  </a:lnTo>
                  <a:lnTo>
                    <a:pt x="370" y="176"/>
                  </a:lnTo>
                  <a:lnTo>
                    <a:pt x="376" y="188"/>
                  </a:lnTo>
                  <a:lnTo>
                    <a:pt x="376" y="192"/>
                  </a:lnTo>
                  <a:lnTo>
                    <a:pt x="376" y="196"/>
                  </a:lnTo>
                  <a:lnTo>
                    <a:pt x="378" y="200"/>
                  </a:lnTo>
                  <a:lnTo>
                    <a:pt x="382" y="202"/>
                  </a:lnTo>
                  <a:lnTo>
                    <a:pt x="386" y="204"/>
                  </a:lnTo>
                  <a:lnTo>
                    <a:pt x="386" y="206"/>
                  </a:lnTo>
                  <a:lnTo>
                    <a:pt x="388" y="206"/>
                  </a:lnTo>
                  <a:lnTo>
                    <a:pt x="388" y="210"/>
                  </a:lnTo>
                  <a:lnTo>
                    <a:pt x="388" y="214"/>
                  </a:lnTo>
                  <a:lnTo>
                    <a:pt x="386" y="216"/>
                  </a:lnTo>
                  <a:lnTo>
                    <a:pt x="384" y="218"/>
                  </a:lnTo>
                  <a:lnTo>
                    <a:pt x="380" y="222"/>
                  </a:lnTo>
                  <a:lnTo>
                    <a:pt x="370" y="230"/>
                  </a:lnTo>
                  <a:lnTo>
                    <a:pt x="364" y="238"/>
                  </a:lnTo>
                  <a:lnTo>
                    <a:pt x="354" y="248"/>
                  </a:lnTo>
                  <a:lnTo>
                    <a:pt x="346" y="254"/>
                  </a:lnTo>
                  <a:lnTo>
                    <a:pt x="346" y="256"/>
                  </a:lnTo>
                  <a:lnTo>
                    <a:pt x="344" y="260"/>
                  </a:lnTo>
                  <a:lnTo>
                    <a:pt x="340" y="264"/>
                  </a:lnTo>
                  <a:lnTo>
                    <a:pt x="338" y="270"/>
                  </a:lnTo>
                  <a:lnTo>
                    <a:pt x="336" y="274"/>
                  </a:lnTo>
                  <a:lnTo>
                    <a:pt x="334" y="280"/>
                  </a:lnTo>
                  <a:lnTo>
                    <a:pt x="330" y="288"/>
                  </a:lnTo>
                  <a:lnTo>
                    <a:pt x="328" y="292"/>
                  </a:lnTo>
                  <a:lnTo>
                    <a:pt x="326" y="296"/>
                  </a:lnTo>
                  <a:lnTo>
                    <a:pt x="324" y="302"/>
                  </a:lnTo>
                  <a:lnTo>
                    <a:pt x="320" y="304"/>
                  </a:lnTo>
                  <a:lnTo>
                    <a:pt x="316" y="306"/>
                  </a:lnTo>
                  <a:lnTo>
                    <a:pt x="312" y="306"/>
                  </a:lnTo>
                  <a:lnTo>
                    <a:pt x="312" y="308"/>
                  </a:lnTo>
                  <a:lnTo>
                    <a:pt x="310" y="308"/>
                  </a:lnTo>
                  <a:lnTo>
                    <a:pt x="308" y="310"/>
                  </a:lnTo>
                  <a:lnTo>
                    <a:pt x="306" y="314"/>
                  </a:lnTo>
                  <a:lnTo>
                    <a:pt x="306" y="318"/>
                  </a:lnTo>
                  <a:lnTo>
                    <a:pt x="306" y="322"/>
                  </a:lnTo>
                  <a:lnTo>
                    <a:pt x="306" y="328"/>
                  </a:lnTo>
                  <a:lnTo>
                    <a:pt x="306" y="336"/>
                  </a:lnTo>
                  <a:lnTo>
                    <a:pt x="306" y="340"/>
                  </a:lnTo>
                  <a:lnTo>
                    <a:pt x="306" y="350"/>
                  </a:lnTo>
                  <a:lnTo>
                    <a:pt x="306" y="358"/>
                  </a:lnTo>
                  <a:lnTo>
                    <a:pt x="306" y="360"/>
                  </a:lnTo>
                  <a:lnTo>
                    <a:pt x="294" y="360"/>
                  </a:lnTo>
                  <a:lnTo>
                    <a:pt x="252" y="360"/>
                  </a:lnTo>
                  <a:lnTo>
                    <a:pt x="170" y="358"/>
                  </a:lnTo>
                  <a:lnTo>
                    <a:pt x="84" y="358"/>
                  </a:lnTo>
                  <a:lnTo>
                    <a:pt x="4" y="358"/>
                  </a:lnTo>
                  <a:lnTo>
                    <a:pt x="4" y="284"/>
                  </a:lnTo>
                  <a:lnTo>
                    <a:pt x="4" y="210"/>
                  </a:lnTo>
                  <a:lnTo>
                    <a:pt x="4" y="138"/>
                  </a:lnTo>
                  <a:lnTo>
                    <a:pt x="0" y="138"/>
                  </a:lnTo>
                  <a:lnTo>
                    <a:pt x="0" y="62"/>
                  </a:lnTo>
                  <a:lnTo>
                    <a:pt x="0" y="0"/>
                  </a:lnTo>
                  <a:lnTo>
                    <a:pt x="224" y="0"/>
                  </a:lnTo>
                  <a:lnTo>
                    <a:pt x="236" y="0"/>
                  </a:lnTo>
                  <a:lnTo>
                    <a:pt x="238" y="0"/>
                  </a:lnTo>
                  <a:lnTo>
                    <a:pt x="240" y="0"/>
                  </a:lnTo>
                  <a:lnTo>
                    <a:pt x="254" y="0"/>
                  </a:lnTo>
                  <a:lnTo>
                    <a:pt x="276" y="0"/>
                  </a:lnTo>
                  <a:close/>
                </a:path>
              </a:pathLst>
            </a:custGeom>
            <a:solidFill>
              <a:srgbClr val="00FF00"/>
            </a:solidFill>
            <a:ln w="3175" cmpd="sng">
              <a:solidFill>
                <a:srgbClr val="000000"/>
              </a:solidFill>
              <a:round/>
              <a:headEnd/>
              <a:tailEnd/>
            </a:ln>
          </p:spPr>
          <p:txBody>
            <a:bodyPr/>
            <a:lstStyle/>
            <a:p>
              <a:endParaRPr lang="en-US"/>
            </a:p>
          </p:txBody>
        </p:sp>
        <p:sp>
          <p:nvSpPr>
            <p:cNvPr id="309364" name="Freeform 13"/>
            <p:cNvSpPr>
              <a:spLocks/>
            </p:cNvSpPr>
            <p:nvPr/>
          </p:nvSpPr>
          <p:spPr bwMode="auto">
            <a:xfrm>
              <a:off x="3805" y="829"/>
              <a:ext cx="340" cy="358"/>
            </a:xfrm>
            <a:custGeom>
              <a:avLst/>
              <a:gdLst>
                <a:gd name="T0" fmla="*/ 336 w 340"/>
                <a:gd name="T1" fmla="*/ 0 h 358"/>
                <a:gd name="T2" fmla="*/ 336 w 340"/>
                <a:gd name="T3" fmla="*/ 62 h 358"/>
                <a:gd name="T4" fmla="*/ 336 w 340"/>
                <a:gd name="T5" fmla="*/ 138 h 358"/>
                <a:gd name="T6" fmla="*/ 340 w 340"/>
                <a:gd name="T7" fmla="*/ 138 h 358"/>
                <a:gd name="T8" fmla="*/ 340 w 340"/>
                <a:gd name="T9" fmla="*/ 210 h 358"/>
                <a:gd name="T10" fmla="*/ 340 w 340"/>
                <a:gd name="T11" fmla="*/ 284 h 358"/>
                <a:gd name="T12" fmla="*/ 340 w 340"/>
                <a:gd name="T13" fmla="*/ 358 h 358"/>
                <a:gd name="T14" fmla="*/ 252 w 340"/>
                <a:gd name="T15" fmla="*/ 358 h 358"/>
                <a:gd name="T16" fmla="*/ 170 w 340"/>
                <a:gd name="T17" fmla="*/ 358 h 358"/>
                <a:gd name="T18" fmla="*/ 84 w 340"/>
                <a:gd name="T19" fmla="*/ 358 h 358"/>
                <a:gd name="T20" fmla="*/ 0 w 340"/>
                <a:gd name="T21" fmla="*/ 358 h 358"/>
                <a:gd name="T22" fmla="*/ 0 w 340"/>
                <a:gd name="T23" fmla="*/ 284 h 358"/>
                <a:gd name="T24" fmla="*/ 0 w 340"/>
                <a:gd name="T25" fmla="*/ 246 h 358"/>
                <a:gd name="T26" fmla="*/ 0 w 340"/>
                <a:gd name="T27" fmla="*/ 210 h 358"/>
                <a:gd name="T28" fmla="*/ 0 w 340"/>
                <a:gd name="T29" fmla="*/ 134 h 358"/>
                <a:gd name="T30" fmla="*/ 0 w 340"/>
                <a:gd name="T31" fmla="*/ 60 h 358"/>
                <a:gd name="T32" fmla="*/ 2 w 340"/>
                <a:gd name="T33" fmla="*/ 0 h 358"/>
                <a:gd name="T34" fmla="*/ 250 w 340"/>
                <a:gd name="T35" fmla="*/ 0 h 358"/>
                <a:gd name="T36" fmla="*/ 280 w 340"/>
                <a:gd name="T37" fmla="*/ 0 h 358"/>
                <a:gd name="T38" fmla="*/ 336 w 340"/>
                <a:gd name="T39" fmla="*/ 0 h 358"/>
                <a:gd name="T40" fmla="*/ 336 w 340"/>
                <a:gd name="T41" fmla="*/ 0 h 3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0"/>
                <a:gd name="T64" fmla="*/ 0 h 358"/>
                <a:gd name="T65" fmla="*/ 340 w 340"/>
                <a:gd name="T66" fmla="*/ 358 h 3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0" h="358">
                  <a:moveTo>
                    <a:pt x="336" y="0"/>
                  </a:moveTo>
                  <a:lnTo>
                    <a:pt x="336" y="62"/>
                  </a:lnTo>
                  <a:lnTo>
                    <a:pt x="336" y="138"/>
                  </a:lnTo>
                  <a:lnTo>
                    <a:pt x="340" y="138"/>
                  </a:lnTo>
                  <a:lnTo>
                    <a:pt x="340" y="210"/>
                  </a:lnTo>
                  <a:lnTo>
                    <a:pt x="340" y="284"/>
                  </a:lnTo>
                  <a:lnTo>
                    <a:pt x="340" y="358"/>
                  </a:lnTo>
                  <a:lnTo>
                    <a:pt x="252" y="358"/>
                  </a:lnTo>
                  <a:lnTo>
                    <a:pt x="170" y="358"/>
                  </a:lnTo>
                  <a:lnTo>
                    <a:pt x="84" y="358"/>
                  </a:lnTo>
                  <a:lnTo>
                    <a:pt x="0" y="358"/>
                  </a:lnTo>
                  <a:lnTo>
                    <a:pt x="0" y="284"/>
                  </a:lnTo>
                  <a:lnTo>
                    <a:pt x="0" y="246"/>
                  </a:lnTo>
                  <a:lnTo>
                    <a:pt x="0" y="210"/>
                  </a:lnTo>
                  <a:lnTo>
                    <a:pt x="0" y="134"/>
                  </a:lnTo>
                  <a:lnTo>
                    <a:pt x="0" y="60"/>
                  </a:lnTo>
                  <a:lnTo>
                    <a:pt x="2" y="0"/>
                  </a:lnTo>
                  <a:lnTo>
                    <a:pt x="250" y="0"/>
                  </a:lnTo>
                  <a:lnTo>
                    <a:pt x="280" y="0"/>
                  </a:lnTo>
                  <a:lnTo>
                    <a:pt x="336" y="0"/>
                  </a:lnTo>
                  <a:close/>
                </a:path>
              </a:pathLst>
            </a:custGeom>
            <a:solidFill>
              <a:srgbClr val="00FF00"/>
            </a:solidFill>
            <a:ln w="3175" cmpd="sng">
              <a:solidFill>
                <a:srgbClr val="000000"/>
              </a:solidFill>
              <a:round/>
              <a:headEnd/>
              <a:tailEnd/>
            </a:ln>
          </p:spPr>
          <p:txBody>
            <a:bodyPr/>
            <a:lstStyle/>
            <a:p>
              <a:endParaRPr lang="en-US"/>
            </a:p>
          </p:txBody>
        </p:sp>
        <p:sp>
          <p:nvSpPr>
            <p:cNvPr id="309365" name="Freeform 14"/>
            <p:cNvSpPr>
              <a:spLocks/>
            </p:cNvSpPr>
            <p:nvPr/>
          </p:nvSpPr>
          <p:spPr bwMode="auto">
            <a:xfrm>
              <a:off x="622" y="1033"/>
              <a:ext cx="504" cy="302"/>
            </a:xfrm>
            <a:custGeom>
              <a:avLst/>
              <a:gdLst>
                <a:gd name="T0" fmla="*/ 82 w 504"/>
                <a:gd name="T1" fmla="*/ 2 h 302"/>
                <a:gd name="T2" fmla="*/ 248 w 504"/>
                <a:gd name="T3" fmla="*/ 4 h 302"/>
                <a:gd name="T4" fmla="*/ 374 w 504"/>
                <a:gd name="T5" fmla="*/ 4 h 302"/>
                <a:gd name="T6" fmla="*/ 500 w 504"/>
                <a:gd name="T7" fmla="*/ 2 h 302"/>
                <a:gd name="T8" fmla="*/ 502 w 504"/>
                <a:gd name="T9" fmla="*/ 78 h 302"/>
                <a:gd name="T10" fmla="*/ 502 w 504"/>
                <a:gd name="T11" fmla="*/ 226 h 302"/>
                <a:gd name="T12" fmla="*/ 420 w 504"/>
                <a:gd name="T13" fmla="*/ 302 h 302"/>
                <a:gd name="T14" fmla="*/ 250 w 504"/>
                <a:gd name="T15" fmla="*/ 300 h 302"/>
                <a:gd name="T16" fmla="*/ 82 w 504"/>
                <a:gd name="T17" fmla="*/ 300 h 302"/>
                <a:gd name="T18" fmla="*/ 20 w 504"/>
                <a:gd name="T19" fmla="*/ 292 h 302"/>
                <a:gd name="T20" fmla="*/ 30 w 504"/>
                <a:gd name="T21" fmla="*/ 280 h 302"/>
                <a:gd name="T22" fmla="*/ 34 w 504"/>
                <a:gd name="T23" fmla="*/ 280 h 302"/>
                <a:gd name="T24" fmla="*/ 36 w 504"/>
                <a:gd name="T25" fmla="*/ 272 h 302"/>
                <a:gd name="T26" fmla="*/ 44 w 504"/>
                <a:gd name="T27" fmla="*/ 270 h 302"/>
                <a:gd name="T28" fmla="*/ 44 w 504"/>
                <a:gd name="T29" fmla="*/ 262 h 302"/>
                <a:gd name="T30" fmla="*/ 48 w 504"/>
                <a:gd name="T31" fmla="*/ 256 h 302"/>
                <a:gd name="T32" fmla="*/ 42 w 504"/>
                <a:gd name="T33" fmla="*/ 248 h 302"/>
                <a:gd name="T34" fmla="*/ 36 w 504"/>
                <a:gd name="T35" fmla="*/ 242 h 302"/>
                <a:gd name="T36" fmla="*/ 40 w 504"/>
                <a:gd name="T37" fmla="*/ 232 h 302"/>
                <a:gd name="T38" fmla="*/ 48 w 504"/>
                <a:gd name="T39" fmla="*/ 224 h 302"/>
                <a:gd name="T40" fmla="*/ 52 w 504"/>
                <a:gd name="T41" fmla="*/ 214 h 302"/>
                <a:gd name="T42" fmla="*/ 38 w 504"/>
                <a:gd name="T43" fmla="*/ 200 h 302"/>
                <a:gd name="T44" fmla="*/ 42 w 504"/>
                <a:gd name="T45" fmla="*/ 192 h 302"/>
                <a:gd name="T46" fmla="*/ 38 w 504"/>
                <a:gd name="T47" fmla="*/ 190 h 302"/>
                <a:gd name="T48" fmla="*/ 32 w 504"/>
                <a:gd name="T49" fmla="*/ 190 h 302"/>
                <a:gd name="T50" fmla="*/ 36 w 504"/>
                <a:gd name="T51" fmla="*/ 184 h 302"/>
                <a:gd name="T52" fmla="*/ 48 w 504"/>
                <a:gd name="T53" fmla="*/ 180 h 302"/>
                <a:gd name="T54" fmla="*/ 66 w 504"/>
                <a:gd name="T55" fmla="*/ 168 h 302"/>
                <a:gd name="T56" fmla="*/ 74 w 504"/>
                <a:gd name="T57" fmla="*/ 168 h 302"/>
                <a:gd name="T58" fmla="*/ 80 w 504"/>
                <a:gd name="T59" fmla="*/ 158 h 302"/>
                <a:gd name="T60" fmla="*/ 82 w 504"/>
                <a:gd name="T61" fmla="*/ 152 h 302"/>
                <a:gd name="T62" fmla="*/ 80 w 504"/>
                <a:gd name="T63" fmla="*/ 148 h 302"/>
                <a:gd name="T64" fmla="*/ 78 w 504"/>
                <a:gd name="T65" fmla="*/ 142 h 302"/>
                <a:gd name="T66" fmla="*/ 82 w 504"/>
                <a:gd name="T67" fmla="*/ 140 h 302"/>
                <a:gd name="T68" fmla="*/ 88 w 504"/>
                <a:gd name="T69" fmla="*/ 130 h 302"/>
                <a:gd name="T70" fmla="*/ 92 w 504"/>
                <a:gd name="T71" fmla="*/ 116 h 302"/>
                <a:gd name="T72" fmla="*/ 80 w 504"/>
                <a:gd name="T73" fmla="*/ 100 h 302"/>
                <a:gd name="T74" fmla="*/ 74 w 504"/>
                <a:gd name="T75" fmla="*/ 76 h 302"/>
                <a:gd name="T76" fmla="*/ 70 w 504"/>
                <a:gd name="T77" fmla="*/ 60 h 302"/>
                <a:gd name="T78" fmla="*/ 70 w 504"/>
                <a:gd name="T79" fmla="*/ 44 h 302"/>
                <a:gd name="T80" fmla="*/ 60 w 504"/>
                <a:gd name="T81" fmla="*/ 32 h 302"/>
                <a:gd name="T82" fmla="*/ 50 w 504"/>
                <a:gd name="T83" fmla="*/ 32 h 302"/>
                <a:gd name="T84" fmla="*/ 38 w 504"/>
                <a:gd name="T85" fmla="*/ 36 h 302"/>
                <a:gd name="T86" fmla="*/ 20 w 504"/>
                <a:gd name="T87" fmla="*/ 30 h 302"/>
                <a:gd name="T88" fmla="*/ 10 w 504"/>
                <a:gd name="T89" fmla="*/ 32 h 302"/>
                <a:gd name="T90" fmla="*/ 6 w 504"/>
                <a:gd name="T91" fmla="*/ 32 h 302"/>
                <a:gd name="T92" fmla="*/ 2 w 504"/>
                <a:gd name="T93" fmla="*/ 26 h 302"/>
                <a:gd name="T94" fmla="*/ 0 w 504"/>
                <a:gd name="T95" fmla="*/ 20 h 302"/>
                <a:gd name="T96" fmla="*/ 2 w 504"/>
                <a:gd name="T97" fmla="*/ 16 h 302"/>
                <a:gd name="T98" fmla="*/ 12 w 504"/>
                <a:gd name="T99" fmla="*/ 12 h 302"/>
                <a:gd name="T100" fmla="*/ 8 w 504"/>
                <a:gd name="T101" fmla="*/ 4 h 302"/>
                <a:gd name="T102" fmla="*/ 6 w 504"/>
                <a:gd name="T103" fmla="*/ 0 h 3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4"/>
                <a:gd name="T157" fmla="*/ 0 h 302"/>
                <a:gd name="T158" fmla="*/ 504 w 504"/>
                <a:gd name="T159" fmla="*/ 302 h 3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4" h="302">
                  <a:moveTo>
                    <a:pt x="6" y="0"/>
                  </a:moveTo>
                  <a:lnTo>
                    <a:pt x="82" y="2"/>
                  </a:lnTo>
                  <a:lnTo>
                    <a:pt x="164" y="2"/>
                  </a:lnTo>
                  <a:lnTo>
                    <a:pt x="248" y="4"/>
                  </a:lnTo>
                  <a:lnTo>
                    <a:pt x="332" y="4"/>
                  </a:lnTo>
                  <a:lnTo>
                    <a:pt x="374" y="4"/>
                  </a:lnTo>
                  <a:lnTo>
                    <a:pt x="416" y="2"/>
                  </a:lnTo>
                  <a:lnTo>
                    <a:pt x="500" y="2"/>
                  </a:lnTo>
                  <a:lnTo>
                    <a:pt x="500" y="28"/>
                  </a:lnTo>
                  <a:lnTo>
                    <a:pt x="502" y="78"/>
                  </a:lnTo>
                  <a:lnTo>
                    <a:pt x="502" y="152"/>
                  </a:lnTo>
                  <a:lnTo>
                    <a:pt x="502" y="226"/>
                  </a:lnTo>
                  <a:lnTo>
                    <a:pt x="504" y="302"/>
                  </a:lnTo>
                  <a:lnTo>
                    <a:pt x="420" y="302"/>
                  </a:lnTo>
                  <a:lnTo>
                    <a:pt x="332" y="300"/>
                  </a:lnTo>
                  <a:lnTo>
                    <a:pt x="250" y="300"/>
                  </a:lnTo>
                  <a:lnTo>
                    <a:pt x="166" y="300"/>
                  </a:lnTo>
                  <a:lnTo>
                    <a:pt x="82" y="300"/>
                  </a:lnTo>
                  <a:lnTo>
                    <a:pt x="20" y="300"/>
                  </a:lnTo>
                  <a:lnTo>
                    <a:pt x="20" y="292"/>
                  </a:lnTo>
                  <a:lnTo>
                    <a:pt x="26" y="286"/>
                  </a:lnTo>
                  <a:lnTo>
                    <a:pt x="30" y="280"/>
                  </a:lnTo>
                  <a:lnTo>
                    <a:pt x="34" y="282"/>
                  </a:lnTo>
                  <a:lnTo>
                    <a:pt x="34" y="280"/>
                  </a:lnTo>
                  <a:lnTo>
                    <a:pt x="36" y="276"/>
                  </a:lnTo>
                  <a:lnTo>
                    <a:pt x="36" y="272"/>
                  </a:lnTo>
                  <a:lnTo>
                    <a:pt x="42" y="272"/>
                  </a:lnTo>
                  <a:lnTo>
                    <a:pt x="44" y="270"/>
                  </a:lnTo>
                  <a:lnTo>
                    <a:pt x="42" y="266"/>
                  </a:lnTo>
                  <a:lnTo>
                    <a:pt x="44" y="262"/>
                  </a:lnTo>
                  <a:lnTo>
                    <a:pt x="48" y="258"/>
                  </a:lnTo>
                  <a:lnTo>
                    <a:pt x="48" y="256"/>
                  </a:lnTo>
                  <a:lnTo>
                    <a:pt x="44" y="250"/>
                  </a:lnTo>
                  <a:lnTo>
                    <a:pt x="42" y="248"/>
                  </a:lnTo>
                  <a:lnTo>
                    <a:pt x="40" y="246"/>
                  </a:lnTo>
                  <a:lnTo>
                    <a:pt x="36" y="242"/>
                  </a:lnTo>
                  <a:lnTo>
                    <a:pt x="36" y="236"/>
                  </a:lnTo>
                  <a:lnTo>
                    <a:pt x="40" y="232"/>
                  </a:lnTo>
                  <a:lnTo>
                    <a:pt x="40" y="230"/>
                  </a:lnTo>
                  <a:lnTo>
                    <a:pt x="48" y="224"/>
                  </a:lnTo>
                  <a:lnTo>
                    <a:pt x="52" y="218"/>
                  </a:lnTo>
                  <a:lnTo>
                    <a:pt x="52" y="214"/>
                  </a:lnTo>
                  <a:lnTo>
                    <a:pt x="50" y="208"/>
                  </a:lnTo>
                  <a:lnTo>
                    <a:pt x="38" y="200"/>
                  </a:lnTo>
                  <a:lnTo>
                    <a:pt x="38" y="198"/>
                  </a:lnTo>
                  <a:lnTo>
                    <a:pt x="42" y="192"/>
                  </a:lnTo>
                  <a:lnTo>
                    <a:pt x="40" y="190"/>
                  </a:lnTo>
                  <a:lnTo>
                    <a:pt x="38" y="190"/>
                  </a:lnTo>
                  <a:lnTo>
                    <a:pt x="36" y="190"/>
                  </a:lnTo>
                  <a:lnTo>
                    <a:pt x="32" y="190"/>
                  </a:lnTo>
                  <a:lnTo>
                    <a:pt x="34" y="186"/>
                  </a:lnTo>
                  <a:lnTo>
                    <a:pt x="36" y="184"/>
                  </a:lnTo>
                  <a:lnTo>
                    <a:pt x="42" y="182"/>
                  </a:lnTo>
                  <a:lnTo>
                    <a:pt x="48" y="180"/>
                  </a:lnTo>
                  <a:lnTo>
                    <a:pt x="54" y="178"/>
                  </a:lnTo>
                  <a:lnTo>
                    <a:pt x="66" y="168"/>
                  </a:lnTo>
                  <a:lnTo>
                    <a:pt x="70" y="170"/>
                  </a:lnTo>
                  <a:lnTo>
                    <a:pt x="74" y="168"/>
                  </a:lnTo>
                  <a:lnTo>
                    <a:pt x="80" y="160"/>
                  </a:lnTo>
                  <a:lnTo>
                    <a:pt x="80" y="158"/>
                  </a:lnTo>
                  <a:lnTo>
                    <a:pt x="82" y="154"/>
                  </a:lnTo>
                  <a:lnTo>
                    <a:pt x="82" y="152"/>
                  </a:lnTo>
                  <a:lnTo>
                    <a:pt x="82" y="150"/>
                  </a:lnTo>
                  <a:lnTo>
                    <a:pt x="80" y="148"/>
                  </a:lnTo>
                  <a:lnTo>
                    <a:pt x="76" y="146"/>
                  </a:lnTo>
                  <a:lnTo>
                    <a:pt x="78" y="142"/>
                  </a:lnTo>
                  <a:lnTo>
                    <a:pt x="82" y="140"/>
                  </a:lnTo>
                  <a:lnTo>
                    <a:pt x="84" y="134"/>
                  </a:lnTo>
                  <a:lnTo>
                    <a:pt x="88" y="130"/>
                  </a:lnTo>
                  <a:lnTo>
                    <a:pt x="92" y="124"/>
                  </a:lnTo>
                  <a:lnTo>
                    <a:pt x="92" y="116"/>
                  </a:lnTo>
                  <a:lnTo>
                    <a:pt x="88" y="106"/>
                  </a:lnTo>
                  <a:lnTo>
                    <a:pt x="80" y="100"/>
                  </a:lnTo>
                  <a:lnTo>
                    <a:pt x="72" y="96"/>
                  </a:lnTo>
                  <a:lnTo>
                    <a:pt x="74" y="76"/>
                  </a:lnTo>
                  <a:lnTo>
                    <a:pt x="72" y="68"/>
                  </a:lnTo>
                  <a:lnTo>
                    <a:pt x="70" y="60"/>
                  </a:lnTo>
                  <a:lnTo>
                    <a:pt x="68" y="54"/>
                  </a:lnTo>
                  <a:lnTo>
                    <a:pt x="70" y="44"/>
                  </a:lnTo>
                  <a:lnTo>
                    <a:pt x="66" y="36"/>
                  </a:lnTo>
                  <a:lnTo>
                    <a:pt x="60" y="32"/>
                  </a:lnTo>
                  <a:lnTo>
                    <a:pt x="58" y="32"/>
                  </a:lnTo>
                  <a:lnTo>
                    <a:pt x="50" y="32"/>
                  </a:lnTo>
                  <a:lnTo>
                    <a:pt x="46" y="36"/>
                  </a:lnTo>
                  <a:lnTo>
                    <a:pt x="38" y="36"/>
                  </a:lnTo>
                  <a:lnTo>
                    <a:pt x="26" y="30"/>
                  </a:lnTo>
                  <a:lnTo>
                    <a:pt x="20" y="30"/>
                  </a:lnTo>
                  <a:lnTo>
                    <a:pt x="14" y="30"/>
                  </a:lnTo>
                  <a:lnTo>
                    <a:pt x="10" y="32"/>
                  </a:lnTo>
                  <a:lnTo>
                    <a:pt x="8" y="32"/>
                  </a:lnTo>
                  <a:lnTo>
                    <a:pt x="6" y="32"/>
                  </a:lnTo>
                  <a:lnTo>
                    <a:pt x="4" y="30"/>
                  </a:lnTo>
                  <a:lnTo>
                    <a:pt x="2" y="26"/>
                  </a:lnTo>
                  <a:lnTo>
                    <a:pt x="2" y="24"/>
                  </a:lnTo>
                  <a:lnTo>
                    <a:pt x="0" y="20"/>
                  </a:lnTo>
                  <a:lnTo>
                    <a:pt x="2" y="18"/>
                  </a:lnTo>
                  <a:lnTo>
                    <a:pt x="2" y="16"/>
                  </a:lnTo>
                  <a:lnTo>
                    <a:pt x="8" y="14"/>
                  </a:lnTo>
                  <a:lnTo>
                    <a:pt x="12" y="12"/>
                  </a:lnTo>
                  <a:lnTo>
                    <a:pt x="10" y="6"/>
                  </a:lnTo>
                  <a:lnTo>
                    <a:pt x="8" y="4"/>
                  </a:lnTo>
                  <a:lnTo>
                    <a:pt x="8" y="2"/>
                  </a:lnTo>
                  <a:lnTo>
                    <a:pt x="6" y="0"/>
                  </a:lnTo>
                  <a:close/>
                </a:path>
              </a:pathLst>
            </a:custGeom>
            <a:noFill/>
            <a:ln w="3175" cmpd="sng">
              <a:solidFill>
                <a:srgbClr val="000000"/>
              </a:solidFill>
              <a:round/>
              <a:headEnd/>
              <a:tailEnd/>
            </a:ln>
          </p:spPr>
          <p:txBody>
            <a:bodyPr/>
            <a:lstStyle/>
            <a:p>
              <a:endParaRPr lang="en-US"/>
            </a:p>
          </p:txBody>
        </p:sp>
        <p:sp>
          <p:nvSpPr>
            <p:cNvPr id="309366" name="Freeform 15"/>
            <p:cNvSpPr>
              <a:spLocks/>
            </p:cNvSpPr>
            <p:nvPr/>
          </p:nvSpPr>
          <p:spPr bwMode="auto">
            <a:xfrm>
              <a:off x="1122" y="1035"/>
              <a:ext cx="336" cy="300"/>
            </a:xfrm>
            <a:custGeom>
              <a:avLst/>
              <a:gdLst>
                <a:gd name="T0" fmla="*/ 0 w 336"/>
                <a:gd name="T1" fmla="*/ 0 h 300"/>
                <a:gd name="T2" fmla="*/ 84 w 336"/>
                <a:gd name="T3" fmla="*/ 0 h 300"/>
                <a:gd name="T4" fmla="*/ 168 w 336"/>
                <a:gd name="T5" fmla="*/ 0 h 300"/>
                <a:gd name="T6" fmla="*/ 252 w 336"/>
                <a:gd name="T7" fmla="*/ 2 h 300"/>
                <a:gd name="T8" fmla="*/ 336 w 336"/>
                <a:gd name="T9" fmla="*/ 4 h 300"/>
                <a:gd name="T10" fmla="*/ 336 w 336"/>
                <a:gd name="T11" fmla="*/ 76 h 300"/>
                <a:gd name="T12" fmla="*/ 336 w 336"/>
                <a:gd name="T13" fmla="*/ 150 h 300"/>
                <a:gd name="T14" fmla="*/ 336 w 336"/>
                <a:gd name="T15" fmla="*/ 226 h 300"/>
                <a:gd name="T16" fmla="*/ 336 w 336"/>
                <a:gd name="T17" fmla="*/ 298 h 300"/>
                <a:gd name="T18" fmla="*/ 252 w 336"/>
                <a:gd name="T19" fmla="*/ 298 h 300"/>
                <a:gd name="T20" fmla="*/ 170 w 336"/>
                <a:gd name="T21" fmla="*/ 298 h 300"/>
                <a:gd name="T22" fmla="*/ 88 w 336"/>
                <a:gd name="T23" fmla="*/ 298 h 300"/>
                <a:gd name="T24" fmla="*/ 4 w 336"/>
                <a:gd name="T25" fmla="*/ 300 h 300"/>
                <a:gd name="T26" fmla="*/ 2 w 336"/>
                <a:gd name="T27" fmla="*/ 224 h 300"/>
                <a:gd name="T28" fmla="*/ 2 w 336"/>
                <a:gd name="T29" fmla="*/ 150 h 300"/>
                <a:gd name="T30" fmla="*/ 2 w 336"/>
                <a:gd name="T31" fmla="*/ 76 h 300"/>
                <a:gd name="T32" fmla="*/ 0 w 336"/>
                <a:gd name="T33" fmla="*/ 26 h 300"/>
                <a:gd name="T34" fmla="*/ 0 w 336"/>
                <a:gd name="T35" fmla="*/ 0 h 300"/>
                <a:gd name="T36" fmla="*/ 0 w 336"/>
                <a:gd name="T37" fmla="*/ 0 h 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300"/>
                <a:gd name="T59" fmla="*/ 336 w 336"/>
                <a:gd name="T60" fmla="*/ 300 h 3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300">
                  <a:moveTo>
                    <a:pt x="0" y="0"/>
                  </a:moveTo>
                  <a:lnTo>
                    <a:pt x="84" y="0"/>
                  </a:lnTo>
                  <a:lnTo>
                    <a:pt x="168" y="0"/>
                  </a:lnTo>
                  <a:lnTo>
                    <a:pt x="252" y="2"/>
                  </a:lnTo>
                  <a:lnTo>
                    <a:pt x="336" y="4"/>
                  </a:lnTo>
                  <a:lnTo>
                    <a:pt x="336" y="76"/>
                  </a:lnTo>
                  <a:lnTo>
                    <a:pt x="336" y="150"/>
                  </a:lnTo>
                  <a:lnTo>
                    <a:pt x="336" y="226"/>
                  </a:lnTo>
                  <a:lnTo>
                    <a:pt x="336" y="298"/>
                  </a:lnTo>
                  <a:lnTo>
                    <a:pt x="252" y="298"/>
                  </a:lnTo>
                  <a:lnTo>
                    <a:pt x="170" y="298"/>
                  </a:lnTo>
                  <a:lnTo>
                    <a:pt x="88" y="298"/>
                  </a:lnTo>
                  <a:lnTo>
                    <a:pt x="4" y="300"/>
                  </a:lnTo>
                  <a:lnTo>
                    <a:pt x="2" y="224"/>
                  </a:lnTo>
                  <a:lnTo>
                    <a:pt x="2" y="150"/>
                  </a:lnTo>
                  <a:lnTo>
                    <a:pt x="2" y="76"/>
                  </a:lnTo>
                  <a:lnTo>
                    <a:pt x="0" y="26"/>
                  </a:lnTo>
                  <a:lnTo>
                    <a:pt x="0" y="0"/>
                  </a:lnTo>
                  <a:close/>
                </a:path>
              </a:pathLst>
            </a:custGeom>
            <a:noFill/>
            <a:ln w="3175" cmpd="sng">
              <a:solidFill>
                <a:srgbClr val="000000"/>
              </a:solidFill>
              <a:round/>
              <a:headEnd/>
              <a:tailEnd/>
            </a:ln>
          </p:spPr>
          <p:txBody>
            <a:bodyPr/>
            <a:lstStyle/>
            <a:p>
              <a:endParaRPr lang="en-US"/>
            </a:p>
          </p:txBody>
        </p:sp>
        <p:sp>
          <p:nvSpPr>
            <p:cNvPr id="309367" name="Freeform 16"/>
            <p:cNvSpPr>
              <a:spLocks/>
            </p:cNvSpPr>
            <p:nvPr/>
          </p:nvSpPr>
          <p:spPr bwMode="auto">
            <a:xfrm>
              <a:off x="2800" y="1037"/>
              <a:ext cx="337" cy="298"/>
            </a:xfrm>
            <a:custGeom>
              <a:avLst/>
              <a:gdLst>
                <a:gd name="T0" fmla="*/ 0 w 337"/>
                <a:gd name="T1" fmla="*/ 0 h 298"/>
                <a:gd name="T2" fmla="*/ 83 w 337"/>
                <a:gd name="T3" fmla="*/ 0 h 298"/>
                <a:gd name="T4" fmla="*/ 167 w 337"/>
                <a:gd name="T5" fmla="*/ 2 h 298"/>
                <a:gd name="T6" fmla="*/ 251 w 337"/>
                <a:gd name="T7" fmla="*/ 0 h 298"/>
                <a:gd name="T8" fmla="*/ 335 w 337"/>
                <a:gd name="T9" fmla="*/ 2 h 298"/>
                <a:gd name="T10" fmla="*/ 335 w 337"/>
                <a:gd name="T11" fmla="*/ 38 h 298"/>
                <a:gd name="T12" fmla="*/ 335 w 337"/>
                <a:gd name="T13" fmla="*/ 76 h 298"/>
                <a:gd name="T14" fmla="*/ 337 w 337"/>
                <a:gd name="T15" fmla="*/ 150 h 298"/>
                <a:gd name="T16" fmla="*/ 337 w 337"/>
                <a:gd name="T17" fmla="*/ 224 h 298"/>
                <a:gd name="T18" fmla="*/ 335 w 337"/>
                <a:gd name="T19" fmla="*/ 298 h 298"/>
                <a:gd name="T20" fmla="*/ 249 w 337"/>
                <a:gd name="T21" fmla="*/ 298 h 298"/>
                <a:gd name="T22" fmla="*/ 165 w 337"/>
                <a:gd name="T23" fmla="*/ 298 h 298"/>
                <a:gd name="T24" fmla="*/ 83 w 337"/>
                <a:gd name="T25" fmla="*/ 298 h 298"/>
                <a:gd name="T26" fmla="*/ 0 w 337"/>
                <a:gd name="T27" fmla="*/ 298 h 298"/>
                <a:gd name="T28" fmla="*/ 0 w 337"/>
                <a:gd name="T29" fmla="*/ 226 h 298"/>
                <a:gd name="T30" fmla="*/ 0 w 337"/>
                <a:gd name="T31" fmla="*/ 150 h 298"/>
                <a:gd name="T32" fmla="*/ 0 w 337"/>
                <a:gd name="T33" fmla="*/ 74 h 298"/>
                <a:gd name="T34" fmla="*/ 0 w 337"/>
                <a:gd name="T35" fmla="*/ 0 h 298"/>
                <a:gd name="T36" fmla="*/ 0 w 337"/>
                <a:gd name="T37" fmla="*/ 0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7"/>
                <a:gd name="T58" fmla="*/ 0 h 298"/>
                <a:gd name="T59" fmla="*/ 337 w 337"/>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7" h="298">
                  <a:moveTo>
                    <a:pt x="0" y="0"/>
                  </a:moveTo>
                  <a:lnTo>
                    <a:pt x="83" y="0"/>
                  </a:lnTo>
                  <a:lnTo>
                    <a:pt x="167" y="2"/>
                  </a:lnTo>
                  <a:lnTo>
                    <a:pt x="251" y="0"/>
                  </a:lnTo>
                  <a:lnTo>
                    <a:pt x="335" y="2"/>
                  </a:lnTo>
                  <a:lnTo>
                    <a:pt x="335" y="38"/>
                  </a:lnTo>
                  <a:lnTo>
                    <a:pt x="335" y="76"/>
                  </a:lnTo>
                  <a:lnTo>
                    <a:pt x="337" y="150"/>
                  </a:lnTo>
                  <a:lnTo>
                    <a:pt x="337" y="224"/>
                  </a:lnTo>
                  <a:lnTo>
                    <a:pt x="335" y="298"/>
                  </a:lnTo>
                  <a:lnTo>
                    <a:pt x="249" y="298"/>
                  </a:lnTo>
                  <a:lnTo>
                    <a:pt x="165" y="298"/>
                  </a:lnTo>
                  <a:lnTo>
                    <a:pt x="83" y="298"/>
                  </a:lnTo>
                  <a:lnTo>
                    <a:pt x="0" y="298"/>
                  </a:lnTo>
                  <a:lnTo>
                    <a:pt x="0" y="226"/>
                  </a:lnTo>
                  <a:lnTo>
                    <a:pt x="0" y="150"/>
                  </a:lnTo>
                  <a:lnTo>
                    <a:pt x="0" y="74"/>
                  </a:lnTo>
                  <a:lnTo>
                    <a:pt x="0" y="0"/>
                  </a:lnTo>
                  <a:close/>
                </a:path>
              </a:pathLst>
            </a:custGeom>
            <a:solidFill>
              <a:srgbClr val="FFFF00"/>
            </a:solidFill>
            <a:ln w="3175" cmpd="sng">
              <a:solidFill>
                <a:srgbClr val="000000"/>
              </a:solidFill>
              <a:round/>
              <a:headEnd/>
              <a:tailEnd/>
            </a:ln>
          </p:spPr>
          <p:txBody>
            <a:bodyPr/>
            <a:lstStyle/>
            <a:p>
              <a:endParaRPr lang="en-US"/>
            </a:p>
          </p:txBody>
        </p:sp>
        <p:sp>
          <p:nvSpPr>
            <p:cNvPr id="309368" name="Freeform 17"/>
            <p:cNvSpPr>
              <a:spLocks/>
            </p:cNvSpPr>
            <p:nvPr/>
          </p:nvSpPr>
          <p:spPr bwMode="auto">
            <a:xfrm>
              <a:off x="2464" y="1037"/>
              <a:ext cx="336" cy="300"/>
            </a:xfrm>
            <a:custGeom>
              <a:avLst/>
              <a:gdLst>
                <a:gd name="T0" fmla="*/ 2 w 336"/>
                <a:gd name="T1" fmla="*/ 0 h 300"/>
                <a:gd name="T2" fmla="*/ 84 w 336"/>
                <a:gd name="T3" fmla="*/ 0 h 300"/>
                <a:gd name="T4" fmla="*/ 168 w 336"/>
                <a:gd name="T5" fmla="*/ 0 h 300"/>
                <a:gd name="T6" fmla="*/ 252 w 336"/>
                <a:gd name="T7" fmla="*/ 0 h 300"/>
                <a:gd name="T8" fmla="*/ 336 w 336"/>
                <a:gd name="T9" fmla="*/ 0 h 300"/>
                <a:gd name="T10" fmla="*/ 336 w 336"/>
                <a:gd name="T11" fmla="*/ 74 h 300"/>
                <a:gd name="T12" fmla="*/ 336 w 336"/>
                <a:gd name="T13" fmla="*/ 150 h 300"/>
                <a:gd name="T14" fmla="*/ 336 w 336"/>
                <a:gd name="T15" fmla="*/ 226 h 300"/>
                <a:gd name="T16" fmla="*/ 336 w 336"/>
                <a:gd name="T17" fmla="*/ 298 h 300"/>
                <a:gd name="T18" fmla="*/ 252 w 336"/>
                <a:gd name="T19" fmla="*/ 298 h 300"/>
                <a:gd name="T20" fmla="*/ 168 w 336"/>
                <a:gd name="T21" fmla="*/ 298 h 300"/>
                <a:gd name="T22" fmla="*/ 84 w 336"/>
                <a:gd name="T23" fmla="*/ 298 h 300"/>
                <a:gd name="T24" fmla="*/ 0 w 336"/>
                <a:gd name="T25" fmla="*/ 300 h 300"/>
                <a:gd name="T26" fmla="*/ 0 w 336"/>
                <a:gd name="T27" fmla="*/ 226 h 300"/>
                <a:gd name="T28" fmla="*/ 0 w 336"/>
                <a:gd name="T29" fmla="*/ 150 h 300"/>
                <a:gd name="T30" fmla="*/ 2 w 336"/>
                <a:gd name="T31" fmla="*/ 76 h 300"/>
                <a:gd name="T32" fmla="*/ 2 w 336"/>
                <a:gd name="T33" fmla="*/ 0 h 300"/>
                <a:gd name="T34" fmla="*/ 2 w 336"/>
                <a:gd name="T35" fmla="*/ 0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300"/>
                <a:gd name="T56" fmla="*/ 336 w 336"/>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300">
                  <a:moveTo>
                    <a:pt x="2" y="0"/>
                  </a:moveTo>
                  <a:lnTo>
                    <a:pt x="84" y="0"/>
                  </a:lnTo>
                  <a:lnTo>
                    <a:pt x="168" y="0"/>
                  </a:lnTo>
                  <a:lnTo>
                    <a:pt x="252" y="0"/>
                  </a:lnTo>
                  <a:lnTo>
                    <a:pt x="336" y="0"/>
                  </a:lnTo>
                  <a:lnTo>
                    <a:pt x="336" y="74"/>
                  </a:lnTo>
                  <a:lnTo>
                    <a:pt x="336" y="150"/>
                  </a:lnTo>
                  <a:lnTo>
                    <a:pt x="336" y="226"/>
                  </a:lnTo>
                  <a:lnTo>
                    <a:pt x="336" y="298"/>
                  </a:lnTo>
                  <a:lnTo>
                    <a:pt x="252" y="298"/>
                  </a:lnTo>
                  <a:lnTo>
                    <a:pt x="168" y="298"/>
                  </a:lnTo>
                  <a:lnTo>
                    <a:pt x="84" y="298"/>
                  </a:lnTo>
                  <a:lnTo>
                    <a:pt x="0" y="300"/>
                  </a:lnTo>
                  <a:lnTo>
                    <a:pt x="0" y="226"/>
                  </a:lnTo>
                  <a:lnTo>
                    <a:pt x="0" y="150"/>
                  </a:lnTo>
                  <a:lnTo>
                    <a:pt x="2" y="76"/>
                  </a:lnTo>
                  <a:lnTo>
                    <a:pt x="2" y="0"/>
                  </a:lnTo>
                  <a:close/>
                </a:path>
              </a:pathLst>
            </a:custGeom>
            <a:noFill/>
            <a:ln w="3175" cmpd="sng">
              <a:solidFill>
                <a:srgbClr val="000000"/>
              </a:solidFill>
              <a:round/>
              <a:headEnd/>
              <a:tailEnd/>
            </a:ln>
          </p:spPr>
          <p:txBody>
            <a:bodyPr/>
            <a:lstStyle/>
            <a:p>
              <a:endParaRPr lang="en-US"/>
            </a:p>
          </p:txBody>
        </p:sp>
        <p:sp>
          <p:nvSpPr>
            <p:cNvPr id="309369" name="Freeform 18"/>
            <p:cNvSpPr>
              <a:spLocks/>
            </p:cNvSpPr>
            <p:nvPr/>
          </p:nvSpPr>
          <p:spPr bwMode="auto">
            <a:xfrm>
              <a:off x="1794" y="1039"/>
              <a:ext cx="336" cy="298"/>
            </a:xfrm>
            <a:custGeom>
              <a:avLst/>
              <a:gdLst>
                <a:gd name="T0" fmla="*/ 2 w 336"/>
                <a:gd name="T1" fmla="*/ 0 h 298"/>
                <a:gd name="T2" fmla="*/ 82 w 336"/>
                <a:gd name="T3" fmla="*/ 0 h 298"/>
                <a:gd name="T4" fmla="*/ 168 w 336"/>
                <a:gd name="T5" fmla="*/ 0 h 298"/>
                <a:gd name="T6" fmla="*/ 252 w 336"/>
                <a:gd name="T7" fmla="*/ 0 h 298"/>
                <a:gd name="T8" fmla="*/ 336 w 336"/>
                <a:gd name="T9" fmla="*/ 0 h 298"/>
                <a:gd name="T10" fmla="*/ 334 w 336"/>
                <a:gd name="T11" fmla="*/ 74 h 298"/>
                <a:gd name="T12" fmla="*/ 334 w 336"/>
                <a:gd name="T13" fmla="*/ 148 h 298"/>
                <a:gd name="T14" fmla="*/ 334 w 336"/>
                <a:gd name="T15" fmla="*/ 224 h 298"/>
                <a:gd name="T16" fmla="*/ 334 w 336"/>
                <a:gd name="T17" fmla="*/ 298 h 298"/>
                <a:gd name="T18" fmla="*/ 250 w 336"/>
                <a:gd name="T19" fmla="*/ 296 h 298"/>
                <a:gd name="T20" fmla="*/ 166 w 336"/>
                <a:gd name="T21" fmla="*/ 296 h 298"/>
                <a:gd name="T22" fmla="*/ 82 w 336"/>
                <a:gd name="T23" fmla="*/ 296 h 298"/>
                <a:gd name="T24" fmla="*/ 0 w 336"/>
                <a:gd name="T25" fmla="*/ 296 h 298"/>
                <a:gd name="T26" fmla="*/ 0 w 336"/>
                <a:gd name="T27" fmla="*/ 222 h 298"/>
                <a:gd name="T28" fmla="*/ 0 w 336"/>
                <a:gd name="T29" fmla="*/ 148 h 298"/>
                <a:gd name="T30" fmla="*/ 0 w 336"/>
                <a:gd name="T31" fmla="*/ 66 h 298"/>
                <a:gd name="T32" fmla="*/ 2 w 336"/>
                <a:gd name="T33" fmla="*/ 0 h 298"/>
                <a:gd name="T34" fmla="*/ 2 w 336"/>
                <a:gd name="T35" fmla="*/ 0 h 2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298"/>
                <a:gd name="T56" fmla="*/ 336 w 336"/>
                <a:gd name="T57" fmla="*/ 298 h 2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298">
                  <a:moveTo>
                    <a:pt x="2" y="0"/>
                  </a:moveTo>
                  <a:lnTo>
                    <a:pt x="82" y="0"/>
                  </a:lnTo>
                  <a:lnTo>
                    <a:pt x="168" y="0"/>
                  </a:lnTo>
                  <a:lnTo>
                    <a:pt x="252" y="0"/>
                  </a:lnTo>
                  <a:lnTo>
                    <a:pt x="336" y="0"/>
                  </a:lnTo>
                  <a:lnTo>
                    <a:pt x="334" y="74"/>
                  </a:lnTo>
                  <a:lnTo>
                    <a:pt x="334" y="148"/>
                  </a:lnTo>
                  <a:lnTo>
                    <a:pt x="334" y="224"/>
                  </a:lnTo>
                  <a:lnTo>
                    <a:pt x="334" y="298"/>
                  </a:lnTo>
                  <a:lnTo>
                    <a:pt x="250" y="296"/>
                  </a:lnTo>
                  <a:lnTo>
                    <a:pt x="166" y="296"/>
                  </a:lnTo>
                  <a:lnTo>
                    <a:pt x="82" y="296"/>
                  </a:lnTo>
                  <a:lnTo>
                    <a:pt x="0" y="296"/>
                  </a:lnTo>
                  <a:lnTo>
                    <a:pt x="0" y="222"/>
                  </a:lnTo>
                  <a:lnTo>
                    <a:pt x="0" y="148"/>
                  </a:lnTo>
                  <a:lnTo>
                    <a:pt x="0" y="66"/>
                  </a:lnTo>
                  <a:lnTo>
                    <a:pt x="2" y="0"/>
                  </a:lnTo>
                  <a:close/>
                </a:path>
              </a:pathLst>
            </a:custGeom>
            <a:noFill/>
            <a:ln w="3175" cmpd="sng">
              <a:solidFill>
                <a:srgbClr val="000000"/>
              </a:solidFill>
              <a:round/>
              <a:headEnd/>
              <a:tailEnd/>
            </a:ln>
          </p:spPr>
          <p:txBody>
            <a:bodyPr/>
            <a:lstStyle/>
            <a:p>
              <a:endParaRPr lang="en-US"/>
            </a:p>
          </p:txBody>
        </p:sp>
        <p:sp>
          <p:nvSpPr>
            <p:cNvPr id="309370" name="Freeform 19"/>
            <p:cNvSpPr>
              <a:spLocks/>
            </p:cNvSpPr>
            <p:nvPr/>
          </p:nvSpPr>
          <p:spPr bwMode="auto">
            <a:xfrm>
              <a:off x="1458" y="1039"/>
              <a:ext cx="338" cy="296"/>
            </a:xfrm>
            <a:custGeom>
              <a:avLst/>
              <a:gdLst>
                <a:gd name="T0" fmla="*/ 0 w 338"/>
                <a:gd name="T1" fmla="*/ 0 h 296"/>
                <a:gd name="T2" fmla="*/ 86 w 338"/>
                <a:gd name="T3" fmla="*/ 0 h 296"/>
                <a:gd name="T4" fmla="*/ 170 w 338"/>
                <a:gd name="T5" fmla="*/ 0 h 296"/>
                <a:gd name="T6" fmla="*/ 252 w 338"/>
                <a:gd name="T7" fmla="*/ 0 h 296"/>
                <a:gd name="T8" fmla="*/ 282 w 338"/>
                <a:gd name="T9" fmla="*/ 0 h 296"/>
                <a:gd name="T10" fmla="*/ 338 w 338"/>
                <a:gd name="T11" fmla="*/ 0 h 296"/>
                <a:gd name="T12" fmla="*/ 336 w 338"/>
                <a:gd name="T13" fmla="*/ 66 h 296"/>
                <a:gd name="T14" fmla="*/ 336 w 338"/>
                <a:gd name="T15" fmla="*/ 148 h 296"/>
                <a:gd name="T16" fmla="*/ 336 w 338"/>
                <a:gd name="T17" fmla="*/ 222 h 296"/>
                <a:gd name="T18" fmla="*/ 336 w 338"/>
                <a:gd name="T19" fmla="*/ 296 h 296"/>
                <a:gd name="T20" fmla="*/ 250 w 338"/>
                <a:gd name="T21" fmla="*/ 294 h 296"/>
                <a:gd name="T22" fmla="*/ 168 w 338"/>
                <a:gd name="T23" fmla="*/ 294 h 296"/>
                <a:gd name="T24" fmla="*/ 84 w 338"/>
                <a:gd name="T25" fmla="*/ 294 h 296"/>
                <a:gd name="T26" fmla="*/ 0 w 338"/>
                <a:gd name="T27" fmla="*/ 294 h 296"/>
                <a:gd name="T28" fmla="*/ 0 w 338"/>
                <a:gd name="T29" fmla="*/ 222 h 296"/>
                <a:gd name="T30" fmla="*/ 0 w 338"/>
                <a:gd name="T31" fmla="*/ 146 h 296"/>
                <a:gd name="T32" fmla="*/ 0 w 338"/>
                <a:gd name="T33" fmla="*/ 72 h 296"/>
                <a:gd name="T34" fmla="*/ 0 w 338"/>
                <a:gd name="T35" fmla="*/ 0 h 296"/>
                <a:gd name="T36" fmla="*/ 0 w 338"/>
                <a:gd name="T37" fmla="*/ 0 h 2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8"/>
                <a:gd name="T58" fmla="*/ 0 h 296"/>
                <a:gd name="T59" fmla="*/ 338 w 338"/>
                <a:gd name="T60" fmla="*/ 296 h 2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8" h="296">
                  <a:moveTo>
                    <a:pt x="0" y="0"/>
                  </a:moveTo>
                  <a:lnTo>
                    <a:pt x="86" y="0"/>
                  </a:lnTo>
                  <a:lnTo>
                    <a:pt x="170" y="0"/>
                  </a:lnTo>
                  <a:lnTo>
                    <a:pt x="252" y="0"/>
                  </a:lnTo>
                  <a:lnTo>
                    <a:pt x="282" y="0"/>
                  </a:lnTo>
                  <a:lnTo>
                    <a:pt x="338" y="0"/>
                  </a:lnTo>
                  <a:lnTo>
                    <a:pt x="336" y="66"/>
                  </a:lnTo>
                  <a:lnTo>
                    <a:pt x="336" y="148"/>
                  </a:lnTo>
                  <a:lnTo>
                    <a:pt x="336" y="222"/>
                  </a:lnTo>
                  <a:lnTo>
                    <a:pt x="336" y="296"/>
                  </a:lnTo>
                  <a:lnTo>
                    <a:pt x="250" y="294"/>
                  </a:lnTo>
                  <a:lnTo>
                    <a:pt x="168" y="294"/>
                  </a:lnTo>
                  <a:lnTo>
                    <a:pt x="84" y="294"/>
                  </a:lnTo>
                  <a:lnTo>
                    <a:pt x="0" y="294"/>
                  </a:lnTo>
                  <a:lnTo>
                    <a:pt x="0" y="222"/>
                  </a:lnTo>
                  <a:lnTo>
                    <a:pt x="0" y="146"/>
                  </a:lnTo>
                  <a:lnTo>
                    <a:pt x="0" y="72"/>
                  </a:lnTo>
                  <a:lnTo>
                    <a:pt x="0" y="0"/>
                  </a:lnTo>
                  <a:close/>
                </a:path>
              </a:pathLst>
            </a:custGeom>
            <a:solidFill>
              <a:srgbClr val="FFFF00"/>
            </a:solidFill>
            <a:ln w="3175" cmpd="sng">
              <a:solidFill>
                <a:srgbClr val="000000"/>
              </a:solidFill>
              <a:round/>
              <a:headEnd/>
              <a:tailEnd/>
            </a:ln>
          </p:spPr>
          <p:txBody>
            <a:bodyPr/>
            <a:lstStyle/>
            <a:p>
              <a:endParaRPr lang="en-US"/>
            </a:p>
          </p:txBody>
        </p:sp>
        <p:sp>
          <p:nvSpPr>
            <p:cNvPr id="309371" name="Freeform 20"/>
            <p:cNvSpPr>
              <a:spLocks/>
            </p:cNvSpPr>
            <p:nvPr/>
          </p:nvSpPr>
          <p:spPr bwMode="auto">
            <a:xfrm>
              <a:off x="3469" y="1075"/>
              <a:ext cx="336" cy="262"/>
            </a:xfrm>
            <a:custGeom>
              <a:avLst/>
              <a:gdLst>
                <a:gd name="T0" fmla="*/ 336 w 336"/>
                <a:gd name="T1" fmla="*/ 0 h 262"/>
                <a:gd name="T2" fmla="*/ 336 w 336"/>
                <a:gd name="T3" fmla="*/ 38 h 262"/>
                <a:gd name="T4" fmla="*/ 336 w 336"/>
                <a:gd name="T5" fmla="*/ 112 h 262"/>
                <a:gd name="T6" fmla="*/ 336 w 336"/>
                <a:gd name="T7" fmla="*/ 186 h 262"/>
                <a:gd name="T8" fmla="*/ 336 w 336"/>
                <a:gd name="T9" fmla="*/ 262 h 262"/>
                <a:gd name="T10" fmla="*/ 252 w 336"/>
                <a:gd name="T11" fmla="*/ 262 h 262"/>
                <a:gd name="T12" fmla="*/ 168 w 336"/>
                <a:gd name="T13" fmla="*/ 262 h 262"/>
                <a:gd name="T14" fmla="*/ 84 w 336"/>
                <a:gd name="T15" fmla="*/ 262 h 262"/>
                <a:gd name="T16" fmla="*/ 2 w 336"/>
                <a:gd name="T17" fmla="*/ 262 h 262"/>
                <a:gd name="T18" fmla="*/ 0 w 336"/>
                <a:gd name="T19" fmla="*/ 188 h 262"/>
                <a:gd name="T20" fmla="*/ 0 w 336"/>
                <a:gd name="T21" fmla="*/ 112 h 262"/>
                <a:gd name="T22" fmla="*/ 0 w 336"/>
                <a:gd name="T23" fmla="*/ 38 h 262"/>
                <a:gd name="T24" fmla="*/ 0 w 336"/>
                <a:gd name="T25" fmla="*/ 0 h 262"/>
                <a:gd name="T26" fmla="*/ 336 w 336"/>
                <a:gd name="T27" fmla="*/ 0 h 262"/>
                <a:gd name="T28" fmla="*/ 336 w 336"/>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6"/>
                <a:gd name="T46" fmla="*/ 0 h 262"/>
                <a:gd name="T47" fmla="*/ 336 w 336"/>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6" h="262">
                  <a:moveTo>
                    <a:pt x="336" y="0"/>
                  </a:moveTo>
                  <a:lnTo>
                    <a:pt x="336" y="38"/>
                  </a:lnTo>
                  <a:lnTo>
                    <a:pt x="336" y="112"/>
                  </a:lnTo>
                  <a:lnTo>
                    <a:pt x="336" y="186"/>
                  </a:lnTo>
                  <a:lnTo>
                    <a:pt x="336" y="262"/>
                  </a:lnTo>
                  <a:lnTo>
                    <a:pt x="252" y="262"/>
                  </a:lnTo>
                  <a:lnTo>
                    <a:pt x="168" y="262"/>
                  </a:lnTo>
                  <a:lnTo>
                    <a:pt x="84" y="262"/>
                  </a:lnTo>
                  <a:lnTo>
                    <a:pt x="2" y="262"/>
                  </a:lnTo>
                  <a:lnTo>
                    <a:pt x="0" y="188"/>
                  </a:lnTo>
                  <a:lnTo>
                    <a:pt x="0" y="112"/>
                  </a:lnTo>
                  <a:lnTo>
                    <a:pt x="0" y="38"/>
                  </a:lnTo>
                  <a:lnTo>
                    <a:pt x="0" y="0"/>
                  </a:lnTo>
                  <a:lnTo>
                    <a:pt x="336" y="0"/>
                  </a:lnTo>
                  <a:close/>
                </a:path>
              </a:pathLst>
            </a:custGeom>
            <a:noFill/>
            <a:ln w="3175" cmpd="sng">
              <a:solidFill>
                <a:srgbClr val="000000"/>
              </a:solidFill>
              <a:round/>
              <a:headEnd/>
              <a:tailEnd/>
            </a:ln>
          </p:spPr>
          <p:txBody>
            <a:bodyPr/>
            <a:lstStyle/>
            <a:p>
              <a:endParaRPr lang="en-US"/>
            </a:p>
          </p:txBody>
        </p:sp>
        <p:sp>
          <p:nvSpPr>
            <p:cNvPr id="309372" name="Freeform 21"/>
            <p:cNvSpPr>
              <a:spLocks/>
            </p:cNvSpPr>
            <p:nvPr/>
          </p:nvSpPr>
          <p:spPr bwMode="auto">
            <a:xfrm>
              <a:off x="3135" y="1075"/>
              <a:ext cx="336" cy="262"/>
            </a:xfrm>
            <a:custGeom>
              <a:avLst/>
              <a:gdLst>
                <a:gd name="T0" fmla="*/ 0 w 336"/>
                <a:gd name="T1" fmla="*/ 0 h 262"/>
                <a:gd name="T2" fmla="*/ 334 w 336"/>
                <a:gd name="T3" fmla="*/ 0 h 262"/>
                <a:gd name="T4" fmla="*/ 334 w 336"/>
                <a:gd name="T5" fmla="*/ 38 h 262"/>
                <a:gd name="T6" fmla="*/ 334 w 336"/>
                <a:gd name="T7" fmla="*/ 112 h 262"/>
                <a:gd name="T8" fmla="*/ 334 w 336"/>
                <a:gd name="T9" fmla="*/ 188 h 262"/>
                <a:gd name="T10" fmla="*/ 336 w 336"/>
                <a:gd name="T11" fmla="*/ 262 h 262"/>
                <a:gd name="T12" fmla="*/ 250 w 336"/>
                <a:gd name="T13" fmla="*/ 262 h 262"/>
                <a:gd name="T14" fmla="*/ 166 w 336"/>
                <a:gd name="T15" fmla="*/ 262 h 262"/>
                <a:gd name="T16" fmla="*/ 84 w 336"/>
                <a:gd name="T17" fmla="*/ 262 h 262"/>
                <a:gd name="T18" fmla="*/ 0 w 336"/>
                <a:gd name="T19" fmla="*/ 260 h 262"/>
                <a:gd name="T20" fmla="*/ 2 w 336"/>
                <a:gd name="T21" fmla="*/ 186 h 262"/>
                <a:gd name="T22" fmla="*/ 2 w 336"/>
                <a:gd name="T23" fmla="*/ 112 h 262"/>
                <a:gd name="T24" fmla="*/ 0 w 336"/>
                <a:gd name="T25" fmla="*/ 38 h 262"/>
                <a:gd name="T26" fmla="*/ 0 w 336"/>
                <a:gd name="T27" fmla="*/ 0 h 262"/>
                <a:gd name="T28" fmla="*/ 0 w 336"/>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6"/>
                <a:gd name="T46" fmla="*/ 0 h 262"/>
                <a:gd name="T47" fmla="*/ 336 w 336"/>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6" h="262">
                  <a:moveTo>
                    <a:pt x="0" y="0"/>
                  </a:moveTo>
                  <a:lnTo>
                    <a:pt x="334" y="0"/>
                  </a:lnTo>
                  <a:lnTo>
                    <a:pt x="334" y="38"/>
                  </a:lnTo>
                  <a:lnTo>
                    <a:pt x="334" y="112"/>
                  </a:lnTo>
                  <a:lnTo>
                    <a:pt x="334" y="188"/>
                  </a:lnTo>
                  <a:lnTo>
                    <a:pt x="336" y="262"/>
                  </a:lnTo>
                  <a:lnTo>
                    <a:pt x="250" y="262"/>
                  </a:lnTo>
                  <a:lnTo>
                    <a:pt x="166" y="262"/>
                  </a:lnTo>
                  <a:lnTo>
                    <a:pt x="84" y="262"/>
                  </a:lnTo>
                  <a:lnTo>
                    <a:pt x="0" y="260"/>
                  </a:lnTo>
                  <a:lnTo>
                    <a:pt x="2" y="186"/>
                  </a:lnTo>
                  <a:lnTo>
                    <a:pt x="2" y="112"/>
                  </a:lnTo>
                  <a:lnTo>
                    <a:pt x="0" y="38"/>
                  </a:lnTo>
                  <a:lnTo>
                    <a:pt x="0" y="0"/>
                  </a:lnTo>
                  <a:close/>
                </a:path>
              </a:pathLst>
            </a:custGeom>
            <a:noFill/>
            <a:ln w="3175" cmpd="sng">
              <a:solidFill>
                <a:srgbClr val="000000"/>
              </a:solidFill>
              <a:round/>
              <a:headEnd/>
              <a:tailEnd/>
            </a:ln>
          </p:spPr>
          <p:txBody>
            <a:bodyPr/>
            <a:lstStyle/>
            <a:p>
              <a:endParaRPr lang="en-US"/>
            </a:p>
          </p:txBody>
        </p:sp>
        <p:sp>
          <p:nvSpPr>
            <p:cNvPr id="309373" name="Freeform 22"/>
            <p:cNvSpPr>
              <a:spLocks/>
            </p:cNvSpPr>
            <p:nvPr/>
          </p:nvSpPr>
          <p:spPr bwMode="auto">
            <a:xfrm>
              <a:off x="3805" y="1187"/>
              <a:ext cx="340" cy="375"/>
            </a:xfrm>
            <a:custGeom>
              <a:avLst/>
              <a:gdLst>
                <a:gd name="T0" fmla="*/ 0 w 340"/>
                <a:gd name="T1" fmla="*/ 0 h 375"/>
                <a:gd name="T2" fmla="*/ 84 w 340"/>
                <a:gd name="T3" fmla="*/ 0 h 375"/>
                <a:gd name="T4" fmla="*/ 170 w 340"/>
                <a:gd name="T5" fmla="*/ 0 h 375"/>
                <a:gd name="T6" fmla="*/ 252 w 340"/>
                <a:gd name="T7" fmla="*/ 0 h 375"/>
                <a:gd name="T8" fmla="*/ 340 w 340"/>
                <a:gd name="T9" fmla="*/ 0 h 375"/>
                <a:gd name="T10" fmla="*/ 338 w 340"/>
                <a:gd name="T11" fmla="*/ 76 h 375"/>
                <a:gd name="T12" fmla="*/ 338 w 340"/>
                <a:gd name="T13" fmla="*/ 150 h 375"/>
                <a:gd name="T14" fmla="*/ 338 w 340"/>
                <a:gd name="T15" fmla="*/ 226 h 375"/>
                <a:gd name="T16" fmla="*/ 338 w 340"/>
                <a:gd name="T17" fmla="*/ 298 h 375"/>
                <a:gd name="T18" fmla="*/ 338 w 340"/>
                <a:gd name="T19" fmla="*/ 373 h 375"/>
                <a:gd name="T20" fmla="*/ 252 w 340"/>
                <a:gd name="T21" fmla="*/ 373 h 375"/>
                <a:gd name="T22" fmla="*/ 168 w 340"/>
                <a:gd name="T23" fmla="*/ 373 h 375"/>
                <a:gd name="T24" fmla="*/ 84 w 340"/>
                <a:gd name="T25" fmla="*/ 373 h 375"/>
                <a:gd name="T26" fmla="*/ 0 w 340"/>
                <a:gd name="T27" fmla="*/ 375 h 375"/>
                <a:gd name="T28" fmla="*/ 0 w 340"/>
                <a:gd name="T29" fmla="*/ 300 h 375"/>
                <a:gd name="T30" fmla="*/ 0 w 340"/>
                <a:gd name="T31" fmla="*/ 226 h 375"/>
                <a:gd name="T32" fmla="*/ 0 w 340"/>
                <a:gd name="T33" fmla="*/ 150 h 375"/>
                <a:gd name="T34" fmla="*/ 0 w 340"/>
                <a:gd name="T35" fmla="*/ 74 h 375"/>
                <a:gd name="T36" fmla="*/ 0 w 340"/>
                <a:gd name="T37" fmla="*/ 0 h 375"/>
                <a:gd name="T38" fmla="*/ 0 w 340"/>
                <a:gd name="T39" fmla="*/ 0 h 3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0"/>
                <a:gd name="T61" fmla="*/ 0 h 375"/>
                <a:gd name="T62" fmla="*/ 340 w 340"/>
                <a:gd name="T63" fmla="*/ 375 h 3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0" h="375">
                  <a:moveTo>
                    <a:pt x="0" y="0"/>
                  </a:moveTo>
                  <a:lnTo>
                    <a:pt x="84" y="0"/>
                  </a:lnTo>
                  <a:lnTo>
                    <a:pt x="170" y="0"/>
                  </a:lnTo>
                  <a:lnTo>
                    <a:pt x="252" y="0"/>
                  </a:lnTo>
                  <a:lnTo>
                    <a:pt x="340" y="0"/>
                  </a:lnTo>
                  <a:lnTo>
                    <a:pt x="338" y="76"/>
                  </a:lnTo>
                  <a:lnTo>
                    <a:pt x="338" y="150"/>
                  </a:lnTo>
                  <a:lnTo>
                    <a:pt x="338" y="226"/>
                  </a:lnTo>
                  <a:lnTo>
                    <a:pt x="338" y="298"/>
                  </a:lnTo>
                  <a:lnTo>
                    <a:pt x="338" y="373"/>
                  </a:lnTo>
                  <a:lnTo>
                    <a:pt x="252" y="373"/>
                  </a:lnTo>
                  <a:lnTo>
                    <a:pt x="168" y="373"/>
                  </a:lnTo>
                  <a:lnTo>
                    <a:pt x="84" y="373"/>
                  </a:lnTo>
                  <a:lnTo>
                    <a:pt x="0" y="375"/>
                  </a:lnTo>
                  <a:lnTo>
                    <a:pt x="0" y="300"/>
                  </a:lnTo>
                  <a:lnTo>
                    <a:pt x="0" y="226"/>
                  </a:lnTo>
                  <a:lnTo>
                    <a:pt x="0" y="150"/>
                  </a:lnTo>
                  <a:lnTo>
                    <a:pt x="0" y="74"/>
                  </a:lnTo>
                  <a:lnTo>
                    <a:pt x="0" y="0"/>
                  </a:lnTo>
                  <a:close/>
                </a:path>
              </a:pathLst>
            </a:custGeom>
            <a:solidFill>
              <a:srgbClr val="00FF00"/>
            </a:solidFill>
            <a:ln w="3175" cmpd="sng">
              <a:solidFill>
                <a:srgbClr val="000000"/>
              </a:solidFill>
              <a:round/>
              <a:headEnd/>
              <a:tailEnd/>
            </a:ln>
          </p:spPr>
          <p:txBody>
            <a:bodyPr/>
            <a:lstStyle/>
            <a:p>
              <a:endParaRPr lang="en-US"/>
            </a:p>
          </p:txBody>
        </p:sp>
        <p:sp>
          <p:nvSpPr>
            <p:cNvPr id="309374" name="Freeform 23"/>
            <p:cNvSpPr>
              <a:spLocks/>
            </p:cNvSpPr>
            <p:nvPr/>
          </p:nvSpPr>
          <p:spPr bwMode="auto">
            <a:xfrm>
              <a:off x="4143" y="1187"/>
              <a:ext cx="504" cy="373"/>
            </a:xfrm>
            <a:custGeom>
              <a:avLst/>
              <a:gdLst>
                <a:gd name="T0" fmla="*/ 304 w 504"/>
                <a:gd name="T1" fmla="*/ 8 h 373"/>
                <a:gd name="T2" fmla="*/ 304 w 504"/>
                <a:gd name="T3" fmla="*/ 20 h 373"/>
                <a:gd name="T4" fmla="*/ 306 w 504"/>
                <a:gd name="T5" fmla="*/ 34 h 373"/>
                <a:gd name="T6" fmla="*/ 312 w 504"/>
                <a:gd name="T7" fmla="*/ 54 h 373"/>
                <a:gd name="T8" fmla="*/ 318 w 504"/>
                <a:gd name="T9" fmla="*/ 70 h 373"/>
                <a:gd name="T10" fmla="*/ 318 w 504"/>
                <a:gd name="T11" fmla="*/ 76 h 373"/>
                <a:gd name="T12" fmla="*/ 318 w 504"/>
                <a:gd name="T13" fmla="*/ 84 h 373"/>
                <a:gd name="T14" fmla="*/ 318 w 504"/>
                <a:gd name="T15" fmla="*/ 92 h 373"/>
                <a:gd name="T16" fmla="*/ 322 w 504"/>
                <a:gd name="T17" fmla="*/ 96 h 373"/>
                <a:gd name="T18" fmla="*/ 326 w 504"/>
                <a:gd name="T19" fmla="*/ 102 h 373"/>
                <a:gd name="T20" fmla="*/ 326 w 504"/>
                <a:gd name="T21" fmla="*/ 116 h 373"/>
                <a:gd name="T22" fmla="*/ 326 w 504"/>
                <a:gd name="T23" fmla="*/ 124 h 373"/>
                <a:gd name="T24" fmla="*/ 328 w 504"/>
                <a:gd name="T25" fmla="*/ 140 h 373"/>
                <a:gd name="T26" fmla="*/ 330 w 504"/>
                <a:gd name="T27" fmla="*/ 150 h 373"/>
                <a:gd name="T28" fmla="*/ 338 w 504"/>
                <a:gd name="T29" fmla="*/ 158 h 373"/>
                <a:gd name="T30" fmla="*/ 350 w 504"/>
                <a:gd name="T31" fmla="*/ 164 h 373"/>
                <a:gd name="T32" fmla="*/ 360 w 504"/>
                <a:gd name="T33" fmla="*/ 176 h 373"/>
                <a:gd name="T34" fmla="*/ 362 w 504"/>
                <a:gd name="T35" fmla="*/ 182 h 373"/>
                <a:gd name="T36" fmla="*/ 364 w 504"/>
                <a:gd name="T37" fmla="*/ 194 h 373"/>
                <a:gd name="T38" fmla="*/ 366 w 504"/>
                <a:gd name="T39" fmla="*/ 200 h 373"/>
                <a:gd name="T40" fmla="*/ 370 w 504"/>
                <a:gd name="T41" fmla="*/ 202 h 373"/>
                <a:gd name="T42" fmla="*/ 374 w 504"/>
                <a:gd name="T43" fmla="*/ 206 h 373"/>
                <a:gd name="T44" fmla="*/ 376 w 504"/>
                <a:gd name="T45" fmla="*/ 212 h 373"/>
                <a:gd name="T46" fmla="*/ 374 w 504"/>
                <a:gd name="T47" fmla="*/ 222 h 373"/>
                <a:gd name="T48" fmla="*/ 376 w 504"/>
                <a:gd name="T49" fmla="*/ 240 h 373"/>
                <a:gd name="T50" fmla="*/ 380 w 504"/>
                <a:gd name="T51" fmla="*/ 254 h 373"/>
                <a:gd name="T52" fmla="*/ 382 w 504"/>
                <a:gd name="T53" fmla="*/ 262 h 373"/>
                <a:gd name="T54" fmla="*/ 384 w 504"/>
                <a:gd name="T55" fmla="*/ 268 h 373"/>
                <a:gd name="T56" fmla="*/ 386 w 504"/>
                <a:gd name="T57" fmla="*/ 272 h 373"/>
                <a:gd name="T58" fmla="*/ 386 w 504"/>
                <a:gd name="T59" fmla="*/ 278 h 373"/>
                <a:gd name="T60" fmla="*/ 384 w 504"/>
                <a:gd name="T61" fmla="*/ 280 h 373"/>
                <a:gd name="T62" fmla="*/ 386 w 504"/>
                <a:gd name="T63" fmla="*/ 282 h 373"/>
                <a:gd name="T64" fmla="*/ 388 w 504"/>
                <a:gd name="T65" fmla="*/ 284 h 373"/>
                <a:gd name="T66" fmla="*/ 392 w 504"/>
                <a:gd name="T67" fmla="*/ 286 h 373"/>
                <a:gd name="T68" fmla="*/ 392 w 504"/>
                <a:gd name="T69" fmla="*/ 288 h 373"/>
                <a:gd name="T70" fmla="*/ 396 w 504"/>
                <a:gd name="T71" fmla="*/ 292 h 373"/>
                <a:gd name="T72" fmla="*/ 398 w 504"/>
                <a:gd name="T73" fmla="*/ 294 h 373"/>
                <a:gd name="T74" fmla="*/ 402 w 504"/>
                <a:gd name="T75" fmla="*/ 294 h 373"/>
                <a:gd name="T76" fmla="*/ 408 w 504"/>
                <a:gd name="T77" fmla="*/ 294 h 373"/>
                <a:gd name="T78" fmla="*/ 408 w 504"/>
                <a:gd name="T79" fmla="*/ 298 h 373"/>
                <a:gd name="T80" fmla="*/ 410 w 504"/>
                <a:gd name="T81" fmla="*/ 302 h 373"/>
                <a:gd name="T82" fmla="*/ 412 w 504"/>
                <a:gd name="T83" fmla="*/ 304 h 373"/>
                <a:gd name="T84" fmla="*/ 418 w 504"/>
                <a:gd name="T85" fmla="*/ 307 h 373"/>
                <a:gd name="T86" fmla="*/ 432 w 504"/>
                <a:gd name="T87" fmla="*/ 313 h 373"/>
                <a:gd name="T88" fmla="*/ 442 w 504"/>
                <a:gd name="T89" fmla="*/ 321 h 373"/>
                <a:gd name="T90" fmla="*/ 450 w 504"/>
                <a:gd name="T91" fmla="*/ 329 h 373"/>
                <a:gd name="T92" fmla="*/ 458 w 504"/>
                <a:gd name="T93" fmla="*/ 333 h 373"/>
                <a:gd name="T94" fmla="*/ 466 w 504"/>
                <a:gd name="T95" fmla="*/ 337 h 373"/>
                <a:gd name="T96" fmla="*/ 474 w 504"/>
                <a:gd name="T97" fmla="*/ 337 h 373"/>
                <a:gd name="T98" fmla="*/ 482 w 504"/>
                <a:gd name="T99" fmla="*/ 337 h 373"/>
                <a:gd name="T100" fmla="*/ 490 w 504"/>
                <a:gd name="T101" fmla="*/ 339 h 373"/>
                <a:gd name="T102" fmla="*/ 496 w 504"/>
                <a:gd name="T103" fmla="*/ 343 h 373"/>
                <a:gd name="T104" fmla="*/ 504 w 504"/>
                <a:gd name="T105" fmla="*/ 345 h 373"/>
                <a:gd name="T106" fmla="*/ 502 w 504"/>
                <a:gd name="T107" fmla="*/ 371 h 373"/>
                <a:gd name="T108" fmla="*/ 336 w 504"/>
                <a:gd name="T109" fmla="*/ 371 h 373"/>
                <a:gd name="T110" fmla="*/ 168 w 504"/>
                <a:gd name="T111" fmla="*/ 373 h 373"/>
                <a:gd name="T112" fmla="*/ 0 w 504"/>
                <a:gd name="T113" fmla="*/ 373 h 373"/>
                <a:gd name="T114" fmla="*/ 0 w 504"/>
                <a:gd name="T115" fmla="*/ 226 h 373"/>
                <a:gd name="T116" fmla="*/ 0 w 504"/>
                <a:gd name="T117" fmla="*/ 76 h 373"/>
                <a:gd name="T118" fmla="*/ 82 w 504"/>
                <a:gd name="T119" fmla="*/ 0 h 373"/>
                <a:gd name="T120" fmla="*/ 250 w 504"/>
                <a:gd name="T121" fmla="*/ 2 h 373"/>
                <a:gd name="T122" fmla="*/ 304 w 504"/>
                <a:gd name="T123" fmla="*/ 2 h 3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4"/>
                <a:gd name="T187" fmla="*/ 0 h 373"/>
                <a:gd name="T188" fmla="*/ 504 w 504"/>
                <a:gd name="T189" fmla="*/ 373 h 3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4" h="373">
                  <a:moveTo>
                    <a:pt x="304" y="2"/>
                  </a:moveTo>
                  <a:lnTo>
                    <a:pt x="304" y="8"/>
                  </a:lnTo>
                  <a:lnTo>
                    <a:pt x="304" y="14"/>
                  </a:lnTo>
                  <a:lnTo>
                    <a:pt x="304" y="20"/>
                  </a:lnTo>
                  <a:lnTo>
                    <a:pt x="304" y="26"/>
                  </a:lnTo>
                  <a:lnTo>
                    <a:pt x="306" y="34"/>
                  </a:lnTo>
                  <a:lnTo>
                    <a:pt x="308" y="44"/>
                  </a:lnTo>
                  <a:lnTo>
                    <a:pt x="312" y="54"/>
                  </a:lnTo>
                  <a:lnTo>
                    <a:pt x="314" y="64"/>
                  </a:lnTo>
                  <a:lnTo>
                    <a:pt x="318" y="70"/>
                  </a:lnTo>
                  <a:lnTo>
                    <a:pt x="318" y="72"/>
                  </a:lnTo>
                  <a:lnTo>
                    <a:pt x="318" y="76"/>
                  </a:lnTo>
                  <a:lnTo>
                    <a:pt x="320" y="78"/>
                  </a:lnTo>
                  <a:lnTo>
                    <a:pt x="318" y="84"/>
                  </a:lnTo>
                  <a:lnTo>
                    <a:pt x="318" y="88"/>
                  </a:lnTo>
                  <a:lnTo>
                    <a:pt x="318" y="92"/>
                  </a:lnTo>
                  <a:lnTo>
                    <a:pt x="320" y="92"/>
                  </a:lnTo>
                  <a:lnTo>
                    <a:pt x="322" y="96"/>
                  </a:lnTo>
                  <a:lnTo>
                    <a:pt x="324" y="98"/>
                  </a:lnTo>
                  <a:lnTo>
                    <a:pt x="326" y="102"/>
                  </a:lnTo>
                  <a:lnTo>
                    <a:pt x="326" y="110"/>
                  </a:lnTo>
                  <a:lnTo>
                    <a:pt x="326" y="116"/>
                  </a:lnTo>
                  <a:lnTo>
                    <a:pt x="326" y="122"/>
                  </a:lnTo>
                  <a:lnTo>
                    <a:pt x="326" y="124"/>
                  </a:lnTo>
                  <a:lnTo>
                    <a:pt x="328" y="132"/>
                  </a:lnTo>
                  <a:lnTo>
                    <a:pt x="328" y="140"/>
                  </a:lnTo>
                  <a:lnTo>
                    <a:pt x="328" y="146"/>
                  </a:lnTo>
                  <a:lnTo>
                    <a:pt x="330" y="150"/>
                  </a:lnTo>
                  <a:lnTo>
                    <a:pt x="332" y="154"/>
                  </a:lnTo>
                  <a:lnTo>
                    <a:pt x="338" y="158"/>
                  </a:lnTo>
                  <a:lnTo>
                    <a:pt x="344" y="162"/>
                  </a:lnTo>
                  <a:lnTo>
                    <a:pt x="350" y="164"/>
                  </a:lnTo>
                  <a:lnTo>
                    <a:pt x="356" y="170"/>
                  </a:lnTo>
                  <a:lnTo>
                    <a:pt x="360" y="176"/>
                  </a:lnTo>
                  <a:lnTo>
                    <a:pt x="362" y="182"/>
                  </a:lnTo>
                  <a:lnTo>
                    <a:pt x="364" y="190"/>
                  </a:lnTo>
                  <a:lnTo>
                    <a:pt x="364" y="194"/>
                  </a:lnTo>
                  <a:lnTo>
                    <a:pt x="366" y="198"/>
                  </a:lnTo>
                  <a:lnTo>
                    <a:pt x="366" y="200"/>
                  </a:lnTo>
                  <a:lnTo>
                    <a:pt x="370" y="202"/>
                  </a:lnTo>
                  <a:lnTo>
                    <a:pt x="372" y="204"/>
                  </a:lnTo>
                  <a:lnTo>
                    <a:pt x="374" y="206"/>
                  </a:lnTo>
                  <a:lnTo>
                    <a:pt x="376" y="208"/>
                  </a:lnTo>
                  <a:lnTo>
                    <a:pt x="376" y="212"/>
                  </a:lnTo>
                  <a:lnTo>
                    <a:pt x="374" y="216"/>
                  </a:lnTo>
                  <a:lnTo>
                    <a:pt x="374" y="222"/>
                  </a:lnTo>
                  <a:lnTo>
                    <a:pt x="374" y="232"/>
                  </a:lnTo>
                  <a:lnTo>
                    <a:pt x="376" y="240"/>
                  </a:lnTo>
                  <a:lnTo>
                    <a:pt x="378" y="248"/>
                  </a:lnTo>
                  <a:lnTo>
                    <a:pt x="380" y="254"/>
                  </a:lnTo>
                  <a:lnTo>
                    <a:pt x="380" y="260"/>
                  </a:lnTo>
                  <a:lnTo>
                    <a:pt x="382" y="262"/>
                  </a:lnTo>
                  <a:lnTo>
                    <a:pt x="382" y="266"/>
                  </a:lnTo>
                  <a:lnTo>
                    <a:pt x="384" y="268"/>
                  </a:lnTo>
                  <a:lnTo>
                    <a:pt x="386" y="270"/>
                  </a:lnTo>
                  <a:lnTo>
                    <a:pt x="386" y="272"/>
                  </a:lnTo>
                  <a:lnTo>
                    <a:pt x="386" y="274"/>
                  </a:lnTo>
                  <a:lnTo>
                    <a:pt x="386" y="278"/>
                  </a:lnTo>
                  <a:lnTo>
                    <a:pt x="384" y="278"/>
                  </a:lnTo>
                  <a:lnTo>
                    <a:pt x="384" y="280"/>
                  </a:lnTo>
                  <a:lnTo>
                    <a:pt x="386" y="280"/>
                  </a:lnTo>
                  <a:lnTo>
                    <a:pt x="386" y="282"/>
                  </a:lnTo>
                  <a:lnTo>
                    <a:pt x="388" y="284"/>
                  </a:lnTo>
                  <a:lnTo>
                    <a:pt x="390" y="284"/>
                  </a:lnTo>
                  <a:lnTo>
                    <a:pt x="392" y="286"/>
                  </a:lnTo>
                  <a:lnTo>
                    <a:pt x="392" y="288"/>
                  </a:lnTo>
                  <a:lnTo>
                    <a:pt x="394" y="292"/>
                  </a:lnTo>
                  <a:lnTo>
                    <a:pt x="396" y="292"/>
                  </a:lnTo>
                  <a:lnTo>
                    <a:pt x="398" y="294"/>
                  </a:lnTo>
                  <a:lnTo>
                    <a:pt x="400" y="294"/>
                  </a:lnTo>
                  <a:lnTo>
                    <a:pt x="402" y="294"/>
                  </a:lnTo>
                  <a:lnTo>
                    <a:pt x="404" y="294"/>
                  </a:lnTo>
                  <a:lnTo>
                    <a:pt x="408" y="294"/>
                  </a:lnTo>
                  <a:lnTo>
                    <a:pt x="408" y="296"/>
                  </a:lnTo>
                  <a:lnTo>
                    <a:pt x="408" y="298"/>
                  </a:lnTo>
                  <a:lnTo>
                    <a:pt x="408" y="300"/>
                  </a:lnTo>
                  <a:lnTo>
                    <a:pt x="410" y="302"/>
                  </a:lnTo>
                  <a:lnTo>
                    <a:pt x="412" y="304"/>
                  </a:lnTo>
                  <a:lnTo>
                    <a:pt x="414" y="305"/>
                  </a:lnTo>
                  <a:lnTo>
                    <a:pt x="418" y="307"/>
                  </a:lnTo>
                  <a:lnTo>
                    <a:pt x="424" y="311"/>
                  </a:lnTo>
                  <a:lnTo>
                    <a:pt x="432" y="313"/>
                  </a:lnTo>
                  <a:lnTo>
                    <a:pt x="436" y="317"/>
                  </a:lnTo>
                  <a:lnTo>
                    <a:pt x="442" y="321"/>
                  </a:lnTo>
                  <a:lnTo>
                    <a:pt x="444" y="325"/>
                  </a:lnTo>
                  <a:lnTo>
                    <a:pt x="450" y="329"/>
                  </a:lnTo>
                  <a:lnTo>
                    <a:pt x="454" y="331"/>
                  </a:lnTo>
                  <a:lnTo>
                    <a:pt x="458" y="333"/>
                  </a:lnTo>
                  <a:lnTo>
                    <a:pt x="462" y="335"/>
                  </a:lnTo>
                  <a:lnTo>
                    <a:pt x="466" y="337"/>
                  </a:lnTo>
                  <a:lnTo>
                    <a:pt x="472" y="337"/>
                  </a:lnTo>
                  <a:lnTo>
                    <a:pt x="474" y="337"/>
                  </a:lnTo>
                  <a:lnTo>
                    <a:pt x="478" y="337"/>
                  </a:lnTo>
                  <a:lnTo>
                    <a:pt x="482" y="337"/>
                  </a:lnTo>
                  <a:lnTo>
                    <a:pt x="486" y="337"/>
                  </a:lnTo>
                  <a:lnTo>
                    <a:pt x="490" y="339"/>
                  </a:lnTo>
                  <a:lnTo>
                    <a:pt x="494" y="341"/>
                  </a:lnTo>
                  <a:lnTo>
                    <a:pt x="496" y="343"/>
                  </a:lnTo>
                  <a:lnTo>
                    <a:pt x="502" y="345"/>
                  </a:lnTo>
                  <a:lnTo>
                    <a:pt x="504" y="345"/>
                  </a:lnTo>
                  <a:lnTo>
                    <a:pt x="504" y="351"/>
                  </a:lnTo>
                  <a:lnTo>
                    <a:pt x="502" y="371"/>
                  </a:lnTo>
                  <a:lnTo>
                    <a:pt x="418" y="371"/>
                  </a:lnTo>
                  <a:lnTo>
                    <a:pt x="336" y="371"/>
                  </a:lnTo>
                  <a:lnTo>
                    <a:pt x="252" y="371"/>
                  </a:lnTo>
                  <a:lnTo>
                    <a:pt x="168" y="373"/>
                  </a:lnTo>
                  <a:lnTo>
                    <a:pt x="84" y="371"/>
                  </a:lnTo>
                  <a:lnTo>
                    <a:pt x="0" y="373"/>
                  </a:lnTo>
                  <a:lnTo>
                    <a:pt x="0" y="298"/>
                  </a:lnTo>
                  <a:lnTo>
                    <a:pt x="0" y="226"/>
                  </a:lnTo>
                  <a:lnTo>
                    <a:pt x="0" y="150"/>
                  </a:lnTo>
                  <a:lnTo>
                    <a:pt x="0" y="76"/>
                  </a:lnTo>
                  <a:lnTo>
                    <a:pt x="2" y="0"/>
                  </a:lnTo>
                  <a:lnTo>
                    <a:pt x="82" y="0"/>
                  </a:lnTo>
                  <a:lnTo>
                    <a:pt x="168" y="0"/>
                  </a:lnTo>
                  <a:lnTo>
                    <a:pt x="250" y="2"/>
                  </a:lnTo>
                  <a:lnTo>
                    <a:pt x="292" y="2"/>
                  </a:lnTo>
                  <a:lnTo>
                    <a:pt x="304" y="2"/>
                  </a:lnTo>
                  <a:close/>
                </a:path>
              </a:pathLst>
            </a:custGeom>
            <a:solidFill>
              <a:srgbClr val="00FF00"/>
            </a:solidFill>
            <a:ln w="3175" cmpd="sng">
              <a:solidFill>
                <a:srgbClr val="000000"/>
              </a:solidFill>
              <a:round/>
              <a:headEnd/>
              <a:tailEnd/>
            </a:ln>
          </p:spPr>
          <p:txBody>
            <a:bodyPr/>
            <a:lstStyle/>
            <a:p>
              <a:endParaRPr lang="en-US"/>
            </a:p>
          </p:txBody>
        </p:sp>
        <p:sp>
          <p:nvSpPr>
            <p:cNvPr id="309375" name="Freeform 24"/>
            <p:cNvSpPr>
              <a:spLocks/>
            </p:cNvSpPr>
            <p:nvPr/>
          </p:nvSpPr>
          <p:spPr bwMode="auto">
            <a:xfrm>
              <a:off x="572" y="1333"/>
              <a:ext cx="554" cy="297"/>
            </a:xfrm>
            <a:custGeom>
              <a:avLst/>
              <a:gdLst>
                <a:gd name="T0" fmla="*/ 552 w 554"/>
                <a:gd name="T1" fmla="*/ 150 h 297"/>
                <a:gd name="T2" fmla="*/ 382 w 554"/>
                <a:gd name="T3" fmla="*/ 297 h 297"/>
                <a:gd name="T4" fmla="*/ 132 w 554"/>
                <a:gd name="T5" fmla="*/ 295 h 297"/>
                <a:gd name="T6" fmla="*/ 98 w 554"/>
                <a:gd name="T7" fmla="*/ 291 h 297"/>
                <a:gd name="T8" fmla="*/ 104 w 554"/>
                <a:gd name="T9" fmla="*/ 287 h 297"/>
                <a:gd name="T10" fmla="*/ 108 w 554"/>
                <a:gd name="T11" fmla="*/ 283 h 297"/>
                <a:gd name="T12" fmla="*/ 102 w 554"/>
                <a:gd name="T13" fmla="*/ 279 h 297"/>
                <a:gd name="T14" fmla="*/ 98 w 554"/>
                <a:gd name="T15" fmla="*/ 271 h 297"/>
                <a:gd name="T16" fmla="*/ 96 w 554"/>
                <a:gd name="T17" fmla="*/ 263 h 297"/>
                <a:gd name="T18" fmla="*/ 88 w 554"/>
                <a:gd name="T19" fmla="*/ 251 h 297"/>
                <a:gd name="T20" fmla="*/ 84 w 554"/>
                <a:gd name="T21" fmla="*/ 253 h 297"/>
                <a:gd name="T22" fmla="*/ 76 w 554"/>
                <a:gd name="T23" fmla="*/ 255 h 297"/>
                <a:gd name="T24" fmla="*/ 76 w 554"/>
                <a:gd name="T25" fmla="*/ 249 h 297"/>
                <a:gd name="T26" fmla="*/ 78 w 554"/>
                <a:gd name="T27" fmla="*/ 247 h 297"/>
                <a:gd name="T28" fmla="*/ 86 w 554"/>
                <a:gd name="T29" fmla="*/ 243 h 297"/>
                <a:gd name="T30" fmla="*/ 84 w 554"/>
                <a:gd name="T31" fmla="*/ 235 h 297"/>
                <a:gd name="T32" fmla="*/ 78 w 554"/>
                <a:gd name="T33" fmla="*/ 229 h 297"/>
                <a:gd name="T34" fmla="*/ 74 w 554"/>
                <a:gd name="T35" fmla="*/ 225 h 297"/>
                <a:gd name="T36" fmla="*/ 70 w 554"/>
                <a:gd name="T37" fmla="*/ 213 h 297"/>
                <a:gd name="T38" fmla="*/ 58 w 554"/>
                <a:gd name="T39" fmla="*/ 213 h 297"/>
                <a:gd name="T40" fmla="*/ 52 w 554"/>
                <a:gd name="T41" fmla="*/ 201 h 297"/>
                <a:gd name="T42" fmla="*/ 44 w 554"/>
                <a:gd name="T43" fmla="*/ 201 h 297"/>
                <a:gd name="T44" fmla="*/ 44 w 554"/>
                <a:gd name="T45" fmla="*/ 195 h 297"/>
                <a:gd name="T46" fmla="*/ 30 w 554"/>
                <a:gd name="T47" fmla="*/ 181 h 297"/>
                <a:gd name="T48" fmla="*/ 22 w 554"/>
                <a:gd name="T49" fmla="*/ 181 h 297"/>
                <a:gd name="T50" fmla="*/ 16 w 554"/>
                <a:gd name="T51" fmla="*/ 181 h 297"/>
                <a:gd name="T52" fmla="*/ 8 w 554"/>
                <a:gd name="T53" fmla="*/ 173 h 297"/>
                <a:gd name="T54" fmla="*/ 8 w 554"/>
                <a:gd name="T55" fmla="*/ 165 h 297"/>
                <a:gd name="T56" fmla="*/ 4 w 554"/>
                <a:gd name="T57" fmla="*/ 159 h 297"/>
                <a:gd name="T58" fmla="*/ 2 w 554"/>
                <a:gd name="T59" fmla="*/ 150 h 297"/>
                <a:gd name="T60" fmla="*/ 4 w 554"/>
                <a:gd name="T61" fmla="*/ 144 h 297"/>
                <a:gd name="T62" fmla="*/ 12 w 554"/>
                <a:gd name="T63" fmla="*/ 134 h 297"/>
                <a:gd name="T64" fmla="*/ 10 w 554"/>
                <a:gd name="T65" fmla="*/ 130 h 297"/>
                <a:gd name="T66" fmla="*/ 2 w 554"/>
                <a:gd name="T67" fmla="*/ 124 h 297"/>
                <a:gd name="T68" fmla="*/ 10 w 554"/>
                <a:gd name="T69" fmla="*/ 114 h 297"/>
                <a:gd name="T70" fmla="*/ 24 w 554"/>
                <a:gd name="T71" fmla="*/ 104 h 297"/>
                <a:gd name="T72" fmla="*/ 30 w 554"/>
                <a:gd name="T73" fmla="*/ 90 h 297"/>
                <a:gd name="T74" fmla="*/ 38 w 554"/>
                <a:gd name="T75" fmla="*/ 78 h 297"/>
                <a:gd name="T76" fmla="*/ 42 w 554"/>
                <a:gd name="T77" fmla="*/ 68 h 297"/>
                <a:gd name="T78" fmla="*/ 42 w 554"/>
                <a:gd name="T79" fmla="*/ 64 h 297"/>
                <a:gd name="T80" fmla="*/ 52 w 554"/>
                <a:gd name="T81" fmla="*/ 70 h 297"/>
                <a:gd name="T82" fmla="*/ 56 w 554"/>
                <a:gd name="T83" fmla="*/ 64 h 297"/>
                <a:gd name="T84" fmla="*/ 58 w 554"/>
                <a:gd name="T85" fmla="*/ 64 h 297"/>
                <a:gd name="T86" fmla="*/ 60 w 554"/>
                <a:gd name="T87" fmla="*/ 54 h 297"/>
                <a:gd name="T88" fmla="*/ 68 w 554"/>
                <a:gd name="T89" fmla="*/ 50 h 297"/>
                <a:gd name="T90" fmla="*/ 64 w 554"/>
                <a:gd name="T91" fmla="*/ 42 h 297"/>
                <a:gd name="T92" fmla="*/ 64 w 554"/>
                <a:gd name="T93" fmla="*/ 36 h 297"/>
                <a:gd name="T94" fmla="*/ 72 w 554"/>
                <a:gd name="T95" fmla="*/ 30 h 297"/>
                <a:gd name="T96" fmla="*/ 68 w 554"/>
                <a:gd name="T97" fmla="*/ 22 h 297"/>
                <a:gd name="T98" fmla="*/ 78 w 554"/>
                <a:gd name="T99" fmla="*/ 16 h 297"/>
                <a:gd name="T100" fmla="*/ 74 w 554"/>
                <a:gd name="T101" fmla="*/ 12 h 297"/>
                <a:gd name="T102" fmla="*/ 70 w 554"/>
                <a:gd name="T103" fmla="*/ 2 h 297"/>
                <a:gd name="T104" fmla="*/ 216 w 554"/>
                <a:gd name="T105" fmla="*/ 0 h 297"/>
                <a:gd name="T106" fmla="*/ 470 w 554"/>
                <a:gd name="T107" fmla="*/ 2 h 2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4"/>
                <a:gd name="T163" fmla="*/ 0 h 297"/>
                <a:gd name="T164" fmla="*/ 554 w 554"/>
                <a:gd name="T165" fmla="*/ 297 h 2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4" h="297">
                  <a:moveTo>
                    <a:pt x="554" y="2"/>
                  </a:moveTo>
                  <a:lnTo>
                    <a:pt x="554" y="76"/>
                  </a:lnTo>
                  <a:lnTo>
                    <a:pt x="552" y="150"/>
                  </a:lnTo>
                  <a:lnTo>
                    <a:pt x="552" y="261"/>
                  </a:lnTo>
                  <a:lnTo>
                    <a:pt x="552" y="297"/>
                  </a:lnTo>
                  <a:lnTo>
                    <a:pt x="382" y="297"/>
                  </a:lnTo>
                  <a:lnTo>
                    <a:pt x="298" y="297"/>
                  </a:lnTo>
                  <a:lnTo>
                    <a:pt x="188" y="295"/>
                  </a:lnTo>
                  <a:lnTo>
                    <a:pt x="132" y="295"/>
                  </a:lnTo>
                  <a:lnTo>
                    <a:pt x="98" y="295"/>
                  </a:lnTo>
                  <a:lnTo>
                    <a:pt x="98" y="291"/>
                  </a:lnTo>
                  <a:lnTo>
                    <a:pt x="98" y="287"/>
                  </a:lnTo>
                  <a:lnTo>
                    <a:pt x="100" y="287"/>
                  </a:lnTo>
                  <a:lnTo>
                    <a:pt x="104" y="287"/>
                  </a:lnTo>
                  <a:lnTo>
                    <a:pt x="106" y="287"/>
                  </a:lnTo>
                  <a:lnTo>
                    <a:pt x="108" y="285"/>
                  </a:lnTo>
                  <a:lnTo>
                    <a:pt x="108" y="283"/>
                  </a:lnTo>
                  <a:lnTo>
                    <a:pt x="106" y="283"/>
                  </a:lnTo>
                  <a:lnTo>
                    <a:pt x="104" y="283"/>
                  </a:lnTo>
                  <a:lnTo>
                    <a:pt x="102" y="279"/>
                  </a:lnTo>
                  <a:lnTo>
                    <a:pt x="100" y="275"/>
                  </a:lnTo>
                  <a:lnTo>
                    <a:pt x="102" y="275"/>
                  </a:lnTo>
                  <a:lnTo>
                    <a:pt x="98" y="271"/>
                  </a:lnTo>
                  <a:lnTo>
                    <a:pt x="96" y="267"/>
                  </a:lnTo>
                  <a:lnTo>
                    <a:pt x="96" y="265"/>
                  </a:lnTo>
                  <a:lnTo>
                    <a:pt x="96" y="263"/>
                  </a:lnTo>
                  <a:lnTo>
                    <a:pt x="94" y="259"/>
                  </a:lnTo>
                  <a:lnTo>
                    <a:pt x="90" y="253"/>
                  </a:lnTo>
                  <a:lnTo>
                    <a:pt x="88" y="251"/>
                  </a:lnTo>
                  <a:lnTo>
                    <a:pt x="86" y="251"/>
                  </a:lnTo>
                  <a:lnTo>
                    <a:pt x="84" y="251"/>
                  </a:lnTo>
                  <a:lnTo>
                    <a:pt x="84" y="253"/>
                  </a:lnTo>
                  <a:lnTo>
                    <a:pt x="80" y="255"/>
                  </a:lnTo>
                  <a:lnTo>
                    <a:pt x="76" y="255"/>
                  </a:lnTo>
                  <a:lnTo>
                    <a:pt x="74" y="253"/>
                  </a:lnTo>
                  <a:lnTo>
                    <a:pt x="74" y="251"/>
                  </a:lnTo>
                  <a:lnTo>
                    <a:pt x="76" y="249"/>
                  </a:lnTo>
                  <a:lnTo>
                    <a:pt x="76" y="247"/>
                  </a:lnTo>
                  <a:lnTo>
                    <a:pt x="78" y="247"/>
                  </a:lnTo>
                  <a:lnTo>
                    <a:pt x="80" y="247"/>
                  </a:lnTo>
                  <a:lnTo>
                    <a:pt x="84" y="245"/>
                  </a:lnTo>
                  <a:lnTo>
                    <a:pt x="86" y="243"/>
                  </a:lnTo>
                  <a:lnTo>
                    <a:pt x="86" y="239"/>
                  </a:lnTo>
                  <a:lnTo>
                    <a:pt x="86" y="237"/>
                  </a:lnTo>
                  <a:lnTo>
                    <a:pt x="84" y="235"/>
                  </a:lnTo>
                  <a:lnTo>
                    <a:pt x="82" y="233"/>
                  </a:lnTo>
                  <a:lnTo>
                    <a:pt x="80" y="231"/>
                  </a:lnTo>
                  <a:lnTo>
                    <a:pt x="78" y="229"/>
                  </a:lnTo>
                  <a:lnTo>
                    <a:pt x="76" y="227"/>
                  </a:lnTo>
                  <a:lnTo>
                    <a:pt x="74" y="225"/>
                  </a:lnTo>
                  <a:lnTo>
                    <a:pt x="70" y="223"/>
                  </a:lnTo>
                  <a:lnTo>
                    <a:pt x="70" y="215"/>
                  </a:lnTo>
                  <a:lnTo>
                    <a:pt x="70" y="213"/>
                  </a:lnTo>
                  <a:lnTo>
                    <a:pt x="66" y="211"/>
                  </a:lnTo>
                  <a:lnTo>
                    <a:pt x="62" y="211"/>
                  </a:lnTo>
                  <a:lnTo>
                    <a:pt x="58" y="213"/>
                  </a:lnTo>
                  <a:lnTo>
                    <a:pt x="56" y="213"/>
                  </a:lnTo>
                  <a:lnTo>
                    <a:pt x="56" y="205"/>
                  </a:lnTo>
                  <a:lnTo>
                    <a:pt x="52" y="201"/>
                  </a:lnTo>
                  <a:lnTo>
                    <a:pt x="50" y="201"/>
                  </a:lnTo>
                  <a:lnTo>
                    <a:pt x="46" y="201"/>
                  </a:lnTo>
                  <a:lnTo>
                    <a:pt x="44" y="201"/>
                  </a:lnTo>
                  <a:lnTo>
                    <a:pt x="44" y="197"/>
                  </a:lnTo>
                  <a:lnTo>
                    <a:pt x="44" y="195"/>
                  </a:lnTo>
                  <a:lnTo>
                    <a:pt x="36" y="187"/>
                  </a:lnTo>
                  <a:lnTo>
                    <a:pt x="34" y="187"/>
                  </a:lnTo>
                  <a:lnTo>
                    <a:pt x="30" y="181"/>
                  </a:lnTo>
                  <a:lnTo>
                    <a:pt x="28" y="179"/>
                  </a:lnTo>
                  <a:lnTo>
                    <a:pt x="24" y="179"/>
                  </a:lnTo>
                  <a:lnTo>
                    <a:pt x="22" y="181"/>
                  </a:lnTo>
                  <a:lnTo>
                    <a:pt x="20" y="179"/>
                  </a:lnTo>
                  <a:lnTo>
                    <a:pt x="18" y="179"/>
                  </a:lnTo>
                  <a:lnTo>
                    <a:pt x="16" y="181"/>
                  </a:lnTo>
                  <a:lnTo>
                    <a:pt x="14" y="179"/>
                  </a:lnTo>
                  <a:lnTo>
                    <a:pt x="10" y="173"/>
                  </a:lnTo>
                  <a:lnTo>
                    <a:pt x="8" y="173"/>
                  </a:lnTo>
                  <a:lnTo>
                    <a:pt x="6" y="171"/>
                  </a:lnTo>
                  <a:lnTo>
                    <a:pt x="6" y="169"/>
                  </a:lnTo>
                  <a:lnTo>
                    <a:pt x="8" y="165"/>
                  </a:lnTo>
                  <a:lnTo>
                    <a:pt x="8" y="163"/>
                  </a:lnTo>
                  <a:lnTo>
                    <a:pt x="8" y="161"/>
                  </a:lnTo>
                  <a:lnTo>
                    <a:pt x="4" y="159"/>
                  </a:lnTo>
                  <a:lnTo>
                    <a:pt x="2" y="156"/>
                  </a:lnTo>
                  <a:lnTo>
                    <a:pt x="4" y="154"/>
                  </a:lnTo>
                  <a:lnTo>
                    <a:pt x="2" y="150"/>
                  </a:lnTo>
                  <a:lnTo>
                    <a:pt x="0" y="148"/>
                  </a:lnTo>
                  <a:lnTo>
                    <a:pt x="4" y="144"/>
                  </a:lnTo>
                  <a:lnTo>
                    <a:pt x="6" y="136"/>
                  </a:lnTo>
                  <a:lnTo>
                    <a:pt x="8" y="134"/>
                  </a:lnTo>
                  <a:lnTo>
                    <a:pt x="12" y="134"/>
                  </a:lnTo>
                  <a:lnTo>
                    <a:pt x="14" y="132"/>
                  </a:lnTo>
                  <a:lnTo>
                    <a:pt x="12" y="130"/>
                  </a:lnTo>
                  <a:lnTo>
                    <a:pt x="10" y="130"/>
                  </a:lnTo>
                  <a:lnTo>
                    <a:pt x="6" y="128"/>
                  </a:lnTo>
                  <a:lnTo>
                    <a:pt x="2" y="126"/>
                  </a:lnTo>
                  <a:lnTo>
                    <a:pt x="2" y="124"/>
                  </a:lnTo>
                  <a:lnTo>
                    <a:pt x="4" y="122"/>
                  </a:lnTo>
                  <a:lnTo>
                    <a:pt x="6" y="118"/>
                  </a:lnTo>
                  <a:lnTo>
                    <a:pt x="10" y="114"/>
                  </a:lnTo>
                  <a:lnTo>
                    <a:pt x="14" y="108"/>
                  </a:lnTo>
                  <a:lnTo>
                    <a:pt x="22" y="106"/>
                  </a:lnTo>
                  <a:lnTo>
                    <a:pt x="24" y="104"/>
                  </a:lnTo>
                  <a:lnTo>
                    <a:pt x="24" y="100"/>
                  </a:lnTo>
                  <a:lnTo>
                    <a:pt x="34" y="96"/>
                  </a:lnTo>
                  <a:lnTo>
                    <a:pt x="30" y="90"/>
                  </a:lnTo>
                  <a:lnTo>
                    <a:pt x="32" y="86"/>
                  </a:lnTo>
                  <a:lnTo>
                    <a:pt x="34" y="82"/>
                  </a:lnTo>
                  <a:lnTo>
                    <a:pt x="38" y="78"/>
                  </a:lnTo>
                  <a:lnTo>
                    <a:pt x="38" y="76"/>
                  </a:lnTo>
                  <a:lnTo>
                    <a:pt x="42" y="74"/>
                  </a:lnTo>
                  <a:lnTo>
                    <a:pt x="42" y="68"/>
                  </a:lnTo>
                  <a:lnTo>
                    <a:pt x="42" y="66"/>
                  </a:lnTo>
                  <a:lnTo>
                    <a:pt x="42" y="64"/>
                  </a:lnTo>
                  <a:lnTo>
                    <a:pt x="46" y="64"/>
                  </a:lnTo>
                  <a:lnTo>
                    <a:pt x="48" y="64"/>
                  </a:lnTo>
                  <a:lnTo>
                    <a:pt x="52" y="70"/>
                  </a:lnTo>
                  <a:lnTo>
                    <a:pt x="54" y="70"/>
                  </a:lnTo>
                  <a:lnTo>
                    <a:pt x="56" y="64"/>
                  </a:lnTo>
                  <a:lnTo>
                    <a:pt x="56" y="62"/>
                  </a:lnTo>
                  <a:lnTo>
                    <a:pt x="58" y="64"/>
                  </a:lnTo>
                  <a:lnTo>
                    <a:pt x="60" y="62"/>
                  </a:lnTo>
                  <a:lnTo>
                    <a:pt x="60" y="56"/>
                  </a:lnTo>
                  <a:lnTo>
                    <a:pt x="60" y="54"/>
                  </a:lnTo>
                  <a:lnTo>
                    <a:pt x="64" y="52"/>
                  </a:lnTo>
                  <a:lnTo>
                    <a:pt x="66" y="50"/>
                  </a:lnTo>
                  <a:lnTo>
                    <a:pt x="68" y="50"/>
                  </a:lnTo>
                  <a:lnTo>
                    <a:pt x="68" y="48"/>
                  </a:lnTo>
                  <a:lnTo>
                    <a:pt x="64" y="44"/>
                  </a:lnTo>
                  <a:lnTo>
                    <a:pt x="64" y="42"/>
                  </a:lnTo>
                  <a:lnTo>
                    <a:pt x="64" y="40"/>
                  </a:lnTo>
                  <a:lnTo>
                    <a:pt x="64" y="38"/>
                  </a:lnTo>
                  <a:lnTo>
                    <a:pt x="64" y="36"/>
                  </a:lnTo>
                  <a:lnTo>
                    <a:pt x="64" y="32"/>
                  </a:lnTo>
                  <a:lnTo>
                    <a:pt x="68" y="30"/>
                  </a:lnTo>
                  <a:lnTo>
                    <a:pt x="72" y="30"/>
                  </a:lnTo>
                  <a:lnTo>
                    <a:pt x="72" y="26"/>
                  </a:lnTo>
                  <a:lnTo>
                    <a:pt x="68" y="24"/>
                  </a:lnTo>
                  <a:lnTo>
                    <a:pt x="68" y="22"/>
                  </a:lnTo>
                  <a:lnTo>
                    <a:pt x="72" y="20"/>
                  </a:lnTo>
                  <a:lnTo>
                    <a:pt x="78" y="18"/>
                  </a:lnTo>
                  <a:lnTo>
                    <a:pt x="78" y="16"/>
                  </a:lnTo>
                  <a:lnTo>
                    <a:pt x="76" y="14"/>
                  </a:lnTo>
                  <a:lnTo>
                    <a:pt x="76" y="12"/>
                  </a:lnTo>
                  <a:lnTo>
                    <a:pt x="74" y="12"/>
                  </a:lnTo>
                  <a:lnTo>
                    <a:pt x="70" y="12"/>
                  </a:lnTo>
                  <a:lnTo>
                    <a:pt x="70" y="10"/>
                  </a:lnTo>
                  <a:lnTo>
                    <a:pt x="70" y="2"/>
                  </a:lnTo>
                  <a:lnTo>
                    <a:pt x="70" y="0"/>
                  </a:lnTo>
                  <a:lnTo>
                    <a:pt x="132" y="0"/>
                  </a:lnTo>
                  <a:lnTo>
                    <a:pt x="216" y="0"/>
                  </a:lnTo>
                  <a:lnTo>
                    <a:pt x="300" y="0"/>
                  </a:lnTo>
                  <a:lnTo>
                    <a:pt x="382" y="0"/>
                  </a:lnTo>
                  <a:lnTo>
                    <a:pt x="470" y="2"/>
                  </a:lnTo>
                  <a:lnTo>
                    <a:pt x="554" y="2"/>
                  </a:lnTo>
                  <a:close/>
                </a:path>
              </a:pathLst>
            </a:custGeom>
            <a:noFill/>
            <a:ln w="3175" cmpd="sng">
              <a:solidFill>
                <a:srgbClr val="000000"/>
              </a:solidFill>
              <a:round/>
              <a:headEnd/>
              <a:tailEnd/>
            </a:ln>
          </p:spPr>
          <p:txBody>
            <a:bodyPr/>
            <a:lstStyle/>
            <a:p>
              <a:endParaRPr lang="en-US"/>
            </a:p>
          </p:txBody>
        </p:sp>
        <p:sp>
          <p:nvSpPr>
            <p:cNvPr id="309376" name="Freeform 25"/>
            <p:cNvSpPr>
              <a:spLocks/>
            </p:cNvSpPr>
            <p:nvPr/>
          </p:nvSpPr>
          <p:spPr bwMode="auto">
            <a:xfrm>
              <a:off x="1458" y="1333"/>
              <a:ext cx="336" cy="297"/>
            </a:xfrm>
            <a:custGeom>
              <a:avLst/>
              <a:gdLst>
                <a:gd name="T0" fmla="*/ 0 w 336"/>
                <a:gd name="T1" fmla="*/ 0 h 297"/>
                <a:gd name="T2" fmla="*/ 84 w 336"/>
                <a:gd name="T3" fmla="*/ 0 h 297"/>
                <a:gd name="T4" fmla="*/ 168 w 336"/>
                <a:gd name="T5" fmla="*/ 0 h 297"/>
                <a:gd name="T6" fmla="*/ 250 w 336"/>
                <a:gd name="T7" fmla="*/ 0 h 297"/>
                <a:gd name="T8" fmla="*/ 336 w 336"/>
                <a:gd name="T9" fmla="*/ 2 h 297"/>
                <a:gd name="T10" fmla="*/ 336 w 336"/>
                <a:gd name="T11" fmla="*/ 76 h 297"/>
                <a:gd name="T12" fmla="*/ 336 w 336"/>
                <a:gd name="T13" fmla="*/ 150 h 297"/>
                <a:gd name="T14" fmla="*/ 336 w 336"/>
                <a:gd name="T15" fmla="*/ 225 h 297"/>
                <a:gd name="T16" fmla="*/ 336 w 336"/>
                <a:gd name="T17" fmla="*/ 297 h 297"/>
                <a:gd name="T18" fmla="*/ 252 w 336"/>
                <a:gd name="T19" fmla="*/ 297 h 297"/>
                <a:gd name="T20" fmla="*/ 168 w 336"/>
                <a:gd name="T21" fmla="*/ 297 h 297"/>
                <a:gd name="T22" fmla="*/ 84 w 336"/>
                <a:gd name="T23" fmla="*/ 297 h 297"/>
                <a:gd name="T24" fmla="*/ 0 w 336"/>
                <a:gd name="T25" fmla="*/ 297 h 297"/>
                <a:gd name="T26" fmla="*/ 0 w 336"/>
                <a:gd name="T27" fmla="*/ 223 h 297"/>
                <a:gd name="T28" fmla="*/ 2 w 336"/>
                <a:gd name="T29" fmla="*/ 150 h 297"/>
                <a:gd name="T30" fmla="*/ 0 w 336"/>
                <a:gd name="T31" fmla="*/ 50 h 297"/>
                <a:gd name="T32" fmla="*/ 0 w 336"/>
                <a:gd name="T33" fmla="*/ 0 h 297"/>
                <a:gd name="T34" fmla="*/ 0 w 336"/>
                <a:gd name="T35" fmla="*/ 0 h 2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297"/>
                <a:gd name="T56" fmla="*/ 336 w 336"/>
                <a:gd name="T57" fmla="*/ 297 h 2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297">
                  <a:moveTo>
                    <a:pt x="0" y="0"/>
                  </a:moveTo>
                  <a:lnTo>
                    <a:pt x="84" y="0"/>
                  </a:lnTo>
                  <a:lnTo>
                    <a:pt x="168" y="0"/>
                  </a:lnTo>
                  <a:lnTo>
                    <a:pt x="250" y="0"/>
                  </a:lnTo>
                  <a:lnTo>
                    <a:pt x="336" y="2"/>
                  </a:lnTo>
                  <a:lnTo>
                    <a:pt x="336" y="76"/>
                  </a:lnTo>
                  <a:lnTo>
                    <a:pt x="336" y="150"/>
                  </a:lnTo>
                  <a:lnTo>
                    <a:pt x="336" y="225"/>
                  </a:lnTo>
                  <a:lnTo>
                    <a:pt x="336" y="297"/>
                  </a:lnTo>
                  <a:lnTo>
                    <a:pt x="252" y="297"/>
                  </a:lnTo>
                  <a:lnTo>
                    <a:pt x="168" y="297"/>
                  </a:lnTo>
                  <a:lnTo>
                    <a:pt x="84" y="297"/>
                  </a:lnTo>
                  <a:lnTo>
                    <a:pt x="0" y="297"/>
                  </a:lnTo>
                  <a:lnTo>
                    <a:pt x="0" y="223"/>
                  </a:lnTo>
                  <a:lnTo>
                    <a:pt x="2" y="150"/>
                  </a:lnTo>
                  <a:lnTo>
                    <a:pt x="0" y="50"/>
                  </a:lnTo>
                  <a:lnTo>
                    <a:pt x="0" y="0"/>
                  </a:lnTo>
                  <a:close/>
                </a:path>
              </a:pathLst>
            </a:custGeom>
            <a:solidFill>
              <a:srgbClr val="FFFF00"/>
            </a:solidFill>
            <a:ln w="3175" cmpd="sng">
              <a:solidFill>
                <a:srgbClr val="000000"/>
              </a:solidFill>
              <a:round/>
              <a:headEnd/>
              <a:tailEnd/>
            </a:ln>
          </p:spPr>
          <p:txBody>
            <a:bodyPr/>
            <a:lstStyle/>
            <a:p>
              <a:endParaRPr lang="en-US"/>
            </a:p>
          </p:txBody>
        </p:sp>
        <p:sp>
          <p:nvSpPr>
            <p:cNvPr id="309377" name="Freeform 26"/>
            <p:cNvSpPr>
              <a:spLocks/>
            </p:cNvSpPr>
            <p:nvPr/>
          </p:nvSpPr>
          <p:spPr bwMode="auto">
            <a:xfrm>
              <a:off x="1124" y="1333"/>
              <a:ext cx="336" cy="297"/>
            </a:xfrm>
            <a:custGeom>
              <a:avLst/>
              <a:gdLst>
                <a:gd name="T0" fmla="*/ 2 w 336"/>
                <a:gd name="T1" fmla="*/ 2 h 297"/>
                <a:gd name="T2" fmla="*/ 86 w 336"/>
                <a:gd name="T3" fmla="*/ 0 h 297"/>
                <a:gd name="T4" fmla="*/ 168 w 336"/>
                <a:gd name="T5" fmla="*/ 0 h 297"/>
                <a:gd name="T6" fmla="*/ 250 w 336"/>
                <a:gd name="T7" fmla="*/ 0 h 297"/>
                <a:gd name="T8" fmla="*/ 334 w 336"/>
                <a:gd name="T9" fmla="*/ 0 h 297"/>
                <a:gd name="T10" fmla="*/ 334 w 336"/>
                <a:gd name="T11" fmla="*/ 50 h 297"/>
                <a:gd name="T12" fmla="*/ 336 w 336"/>
                <a:gd name="T13" fmla="*/ 150 h 297"/>
                <a:gd name="T14" fmla="*/ 334 w 336"/>
                <a:gd name="T15" fmla="*/ 223 h 297"/>
                <a:gd name="T16" fmla="*/ 334 w 336"/>
                <a:gd name="T17" fmla="*/ 297 h 297"/>
                <a:gd name="T18" fmla="*/ 250 w 336"/>
                <a:gd name="T19" fmla="*/ 297 h 297"/>
                <a:gd name="T20" fmla="*/ 168 w 336"/>
                <a:gd name="T21" fmla="*/ 297 h 297"/>
                <a:gd name="T22" fmla="*/ 84 w 336"/>
                <a:gd name="T23" fmla="*/ 297 h 297"/>
                <a:gd name="T24" fmla="*/ 0 w 336"/>
                <a:gd name="T25" fmla="*/ 297 h 297"/>
                <a:gd name="T26" fmla="*/ 0 w 336"/>
                <a:gd name="T27" fmla="*/ 261 h 297"/>
                <a:gd name="T28" fmla="*/ 0 w 336"/>
                <a:gd name="T29" fmla="*/ 150 h 297"/>
                <a:gd name="T30" fmla="*/ 2 w 336"/>
                <a:gd name="T31" fmla="*/ 76 h 297"/>
                <a:gd name="T32" fmla="*/ 2 w 336"/>
                <a:gd name="T33" fmla="*/ 2 h 297"/>
                <a:gd name="T34" fmla="*/ 2 w 336"/>
                <a:gd name="T35" fmla="*/ 2 h 2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297"/>
                <a:gd name="T56" fmla="*/ 336 w 336"/>
                <a:gd name="T57" fmla="*/ 297 h 2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297">
                  <a:moveTo>
                    <a:pt x="2" y="2"/>
                  </a:moveTo>
                  <a:lnTo>
                    <a:pt x="86" y="0"/>
                  </a:lnTo>
                  <a:lnTo>
                    <a:pt x="168" y="0"/>
                  </a:lnTo>
                  <a:lnTo>
                    <a:pt x="250" y="0"/>
                  </a:lnTo>
                  <a:lnTo>
                    <a:pt x="334" y="0"/>
                  </a:lnTo>
                  <a:lnTo>
                    <a:pt x="334" y="50"/>
                  </a:lnTo>
                  <a:lnTo>
                    <a:pt x="336" y="150"/>
                  </a:lnTo>
                  <a:lnTo>
                    <a:pt x="334" y="223"/>
                  </a:lnTo>
                  <a:lnTo>
                    <a:pt x="334" y="297"/>
                  </a:lnTo>
                  <a:lnTo>
                    <a:pt x="250" y="297"/>
                  </a:lnTo>
                  <a:lnTo>
                    <a:pt x="168" y="297"/>
                  </a:lnTo>
                  <a:lnTo>
                    <a:pt x="84" y="297"/>
                  </a:lnTo>
                  <a:lnTo>
                    <a:pt x="0" y="297"/>
                  </a:lnTo>
                  <a:lnTo>
                    <a:pt x="0" y="261"/>
                  </a:lnTo>
                  <a:lnTo>
                    <a:pt x="0" y="150"/>
                  </a:lnTo>
                  <a:lnTo>
                    <a:pt x="2" y="76"/>
                  </a:lnTo>
                  <a:lnTo>
                    <a:pt x="2" y="2"/>
                  </a:lnTo>
                  <a:close/>
                </a:path>
              </a:pathLst>
            </a:custGeom>
            <a:noFill/>
            <a:ln w="3175" cmpd="sng">
              <a:solidFill>
                <a:srgbClr val="000000"/>
              </a:solidFill>
              <a:round/>
              <a:headEnd/>
              <a:tailEnd/>
            </a:ln>
          </p:spPr>
          <p:txBody>
            <a:bodyPr/>
            <a:lstStyle/>
            <a:p>
              <a:endParaRPr lang="en-US"/>
            </a:p>
          </p:txBody>
        </p:sp>
        <p:sp>
          <p:nvSpPr>
            <p:cNvPr id="309378" name="Freeform 27"/>
            <p:cNvSpPr>
              <a:spLocks/>
            </p:cNvSpPr>
            <p:nvPr/>
          </p:nvSpPr>
          <p:spPr bwMode="auto">
            <a:xfrm>
              <a:off x="1794" y="1335"/>
              <a:ext cx="334" cy="297"/>
            </a:xfrm>
            <a:custGeom>
              <a:avLst/>
              <a:gdLst>
                <a:gd name="T0" fmla="*/ 0 w 334"/>
                <a:gd name="T1" fmla="*/ 0 h 297"/>
                <a:gd name="T2" fmla="*/ 82 w 334"/>
                <a:gd name="T3" fmla="*/ 0 h 297"/>
                <a:gd name="T4" fmla="*/ 166 w 334"/>
                <a:gd name="T5" fmla="*/ 0 h 297"/>
                <a:gd name="T6" fmla="*/ 250 w 334"/>
                <a:gd name="T7" fmla="*/ 0 h 297"/>
                <a:gd name="T8" fmla="*/ 334 w 334"/>
                <a:gd name="T9" fmla="*/ 2 h 297"/>
                <a:gd name="T10" fmla="*/ 334 w 334"/>
                <a:gd name="T11" fmla="*/ 76 h 297"/>
                <a:gd name="T12" fmla="*/ 334 w 334"/>
                <a:gd name="T13" fmla="*/ 152 h 297"/>
                <a:gd name="T14" fmla="*/ 334 w 334"/>
                <a:gd name="T15" fmla="*/ 223 h 297"/>
                <a:gd name="T16" fmla="*/ 334 w 334"/>
                <a:gd name="T17" fmla="*/ 297 h 297"/>
                <a:gd name="T18" fmla="*/ 250 w 334"/>
                <a:gd name="T19" fmla="*/ 297 h 297"/>
                <a:gd name="T20" fmla="*/ 166 w 334"/>
                <a:gd name="T21" fmla="*/ 297 h 297"/>
                <a:gd name="T22" fmla="*/ 84 w 334"/>
                <a:gd name="T23" fmla="*/ 297 h 297"/>
                <a:gd name="T24" fmla="*/ 0 w 334"/>
                <a:gd name="T25" fmla="*/ 295 h 297"/>
                <a:gd name="T26" fmla="*/ 0 w 334"/>
                <a:gd name="T27" fmla="*/ 223 h 297"/>
                <a:gd name="T28" fmla="*/ 0 w 334"/>
                <a:gd name="T29" fmla="*/ 148 h 297"/>
                <a:gd name="T30" fmla="*/ 0 w 334"/>
                <a:gd name="T31" fmla="*/ 74 h 297"/>
                <a:gd name="T32" fmla="*/ 0 w 334"/>
                <a:gd name="T33" fmla="*/ 0 h 297"/>
                <a:gd name="T34" fmla="*/ 0 w 334"/>
                <a:gd name="T35" fmla="*/ 0 h 2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4"/>
                <a:gd name="T55" fmla="*/ 0 h 297"/>
                <a:gd name="T56" fmla="*/ 334 w 334"/>
                <a:gd name="T57" fmla="*/ 297 h 2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4" h="297">
                  <a:moveTo>
                    <a:pt x="0" y="0"/>
                  </a:moveTo>
                  <a:lnTo>
                    <a:pt x="82" y="0"/>
                  </a:lnTo>
                  <a:lnTo>
                    <a:pt x="166" y="0"/>
                  </a:lnTo>
                  <a:lnTo>
                    <a:pt x="250" y="0"/>
                  </a:lnTo>
                  <a:lnTo>
                    <a:pt x="334" y="2"/>
                  </a:lnTo>
                  <a:lnTo>
                    <a:pt x="334" y="76"/>
                  </a:lnTo>
                  <a:lnTo>
                    <a:pt x="334" y="152"/>
                  </a:lnTo>
                  <a:lnTo>
                    <a:pt x="334" y="223"/>
                  </a:lnTo>
                  <a:lnTo>
                    <a:pt x="334" y="297"/>
                  </a:lnTo>
                  <a:lnTo>
                    <a:pt x="250" y="297"/>
                  </a:lnTo>
                  <a:lnTo>
                    <a:pt x="166" y="297"/>
                  </a:lnTo>
                  <a:lnTo>
                    <a:pt x="84" y="297"/>
                  </a:lnTo>
                  <a:lnTo>
                    <a:pt x="0" y="295"/>
                  </a:lnTo>
                  <a:lnTo>
                    <a:pt x="0" y="223"/>
                  </a:lnTo>
                  <a:lnTo>
                    <a:pt x="0" y="148"/>
                  </a:lnTo>
                  <a:lnTo>
                    <a:pt x="0" y="74"/>
                  </a:lnTo>
                  <a:lnTo>
                    <a:pt x="0" y="0"/>
                  </a:lnTo>
                  <a:close/>
                </a:path>
              </a:pathLst>
            </a:custGeom>
            <a:noFill/>
            <a:ln w="3175" cmpd="sng">
              <a:solidFill>
                <a:srgbClr val="000000"/>
              </a:solidFill>
              <a:round/>
              <a:headEnd/>
              <a:tailEnd/>
            </a:ln>
          </p:spPr>
          <p:txBody>
            <a:bodyPr/>
            <a:lstStyle/>
            <a:p>
              <a:endParaRPr lang="en-US"/>
            </a:p>
          </p:txBody>
        </p:sp>
        <p:sp>
          <p:nvSpPr>
            <p:cNvPr id="309379" name="Freeform 28"/>
            <p:cNvSpPr>
              <a:spLocks/>
            </p:cNvSpPr>
            <p:nvPr/>
          </p:nvSpPr>
          <p:spPr bwMode="auto">
            <a:xfrm>
              <a:off x="2464" y="1335"/>
              <a:ext cx="336" cy="299"/>
            </a:xfrm>
            <a:custGeom>
              <a:avLst/>
              <a:gdLst>
                <a:gd name="T0" fmla="*/ 0 w 336"/>
                <a:gd name="T1" fmla="*/ 2 h 299"/>
                <a:gd name="T2" fmla="*/ 84 w 336"/>
                <a:gd name="T3" fmla="*/ 0 h 299"/>
                <a:gd name="T4" fmla="*/ 168 w 336"/>
                <a:gd name="T5" fmla="*/ 0 h 299"/>
                <a:gd name="T6" fmla="*/ 252 w 336"/>
                <a:gd name="T7" fmla="*/ 0 h 299"/>
                <a:gd name="T8" fmla="*/ 336 w 336"/>
                <a:gd name="T9" fmla="*/ 0 h 299"/>
                <a:gd name="T10" fmla="*/ 336 w 336"/>
                <a:gd name="T11" fmla="*/ 76 h 299"/>
                <a:gd name="T12" fmla="*/ 336 w 336"/>
                <a:gd name="T13" fmla="*/ 152 h 299"/>
                <a:gd name="T14" fmla="*/ 336 w 336"/>
                <a:gd name="T15" fmla="*/ 225 h 299"/>
                <a:gd name="T16" fmla="*/ 336 w 336"/>
                <a:gd name="T17" fmla="*/ 299 h 299"/>
                <a:gd name="T18" fmla="*/ 250 w 336"/>
                <a:gd name="T19" fmla="*/ 299 h 299"/>
                <a:gd name="T20" fmla="*/ 168 w 336"/>
                <a:gd name="T21" fmla="*/ 299 h 299"/>
                <a:gd name="T22" fmla="*/ 82 w 336"/>
                <a:gd name="T23" fmla="*/ 299 h 299"/>
                <a:gd name="T24" fmla="*/ 0 w 336"/>
                <a:gd name="T25" fmla="*/ 299 h 299"/>
                <a:gd name="T26" fmla="*/ 0 w 336"/>
                <a:gd name="T27" fmla="*/ 225 h 299"/>
                <a:gd name="T28" fmla="*/ 0 w 336"/>
                <a:gd name="T29" fmla="*/ 152 h 299"/>
                <a:gd name="T30" fmla="*/ 0 w 336"/>
                <a:gd name="T31" fmla="*/ 76 h 299"/>
                <a:gd name="T32" fmla="*/ 0 w 336"/>
                <a:gd name="T33" fmla="*/ 2 h 299"/>
                <a:gd name="T34" fmla="*/ 0 w 336"/>
                <a:gd name="T35" fmla="*/ 2 h 2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299"/>
                <a:gd name="T56" fmla="*/ 336 w 336"/>
                <a:gd name="T57" fmla="*/ 299 h 2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299">
                  <a:moveTo>
                    <a:pt x="0" y="2"/>
                  </a:moveTo>
                  <a:lnTo>
                    <a:pt x="84" y="0"/>
                  </a:lnTo>
                  <a:lnTo>
                    <a:pt x="168" y="0"/>
                  </a:lnTo>
                  <a:lnTo>
                    <a:pt x="252" y="0"/>
                  </a:lnTo>
                  <a:lnTo>
                    <a:pt x="336" y="0"/>
                  </a:lnTo>
                  <a:lnTo>
                    <a:pt x="336" y="76"/>
                  </a:lnTo>
                  <a:lnTo>
                    <a:pt x="336" y="152"/>
                  </a:lnTo>
                  <a:lnTo>
                    <a:pt x="336" y="225"/>
                  </a:lnTo>
                  <a:lnTo>
                    <a:pt x="336" y="299"/>
                  </a:lnTo>
                  <a:lnTo>
                    <a:pt x="250" y="299"/>
                  </a:lnTo>
                  <a:lnTo>
                    <a:pt x="168" y="299"/>
                  </a:lnTo>
                  <a:lnTo>
                    <a:pt x="82" y="299"/>
                  </a:lnTo>
                  <a:lnTo>
                    <a:pt x="0" y="299"/>
                  </a:lnTo>
                  <a:lnTo>
                    <a:pt x="0" y="225"/>
                  </a:lnTo>
                  <a:lnTo>
                    <a:pt x="0" y="152"/>
                  </a:lnTo>
                  <a:lnTo>
                    <a:pt x="0" y="76"/>
                  </a:lnTo>
                  <a:lnTo>
                    <a:pt x="0" y="2"/>
                  </a:lnTo>
                  <a:close/>
                </a:path>
              </a:pathLst>
            </a:custGeom>
            <a:noFill/>
            <a:ln w="3175" cmpd="sng">
              <a:solidFill>
                <a:srgbClr val="000000"/>
              </a:solidFill>
              <a:round/>
              <a:headEnd/>
              <a:tailEnd/>
            </a:ln>
          </p:spPr>
          <p:txBody>
            <a:bodyPr/>
            <a:lstStyle/>
            <a:p>
              <a:endParaRPr lang="en-US"/>
            </a:p>
          </p:txBody>
        </p:sp>
        <p:sp>
          <p:nvSpPr>
            <p:cNvPr id="309380" name="Freeform 29"/>
            <p:cNvSpPr>
              <a:spLocks/>
            </p:cNvSpPr>
            <p:nvPr/>
          </p:nvSpPr>
          <p:spPr bwMode="auto">
            <a:xfrm>
              <a:off x="2128" y="1335"/>
              <a:ext cx="336" cy="225"/>
            </a:xfrm>
            <a:custGeom>
              <a:avLst/>
              <a:gdLst>
                <a:gd name="T0" fmla="*/ 0 w 336"/>
                <a:gd name="T1" fmla="*/ 2 h 225"/>
                <a:gd name="T2" fmla="*/ 84 w 336"/>
                <a:gd name="T3" fmla="*/ 0 h 225"/>
                <a:gd name="T4" fmla="*/ 166 w 336"/>
                <a:gd name="T5" fmla="*/ 0 h 225"/>
                <a:gd name="T6" fmla="*/ 250 w 336"/>
                <a:gd name="T7" fmla="*/ 0 h 225"/>
                <a:gd name="T8" fmla="*/ 336 w 336"/>
                <a:gd name="T9" fmla="*/ 2 h 225"/>
                <a:gd name="T10" fmla="*/ 336 w 336"/>
                <a:gd name="T11" fmla="*/ 76 h 225"/>
                <a:gd name="T12" fmla="*/ 336 w 336"/>
                <a:gd name="T13" fmla="*/ 152 h 225"/>
                <a:gd name="T14" fmla="*/ 336 w 336"/>
                <a:gd name="T15" fmla="*/ 225 h 225"/>
                <a:gd name="T16" fmla="*/ 250 w 336"/>
                <a:gd name="T17" fmla="*/ 225 h 225"/>
                <a:gd name="T18" fmla="*/ 168 w 336"/>
                <a:gd name="T19" fmla="*/ 225 h 225"/>
                <a:gd name="T20" fmla="*/ 84 w 336"/>
                <a:gd name="T21" fmla="*/ 225 h 225"/>
                <a:gd name="T22" fmla="*/ 0 w 336"/>
                <a:gd name="T23" fmla="*/ 223 h 225"/>
                <a:gd name="T24" fmla="*/ 0 w 336"/>
                <a:gd name="T25" fmla="*/ 152 h 225"/>
                <a:gd name="T26" fmla="*/ 0 w 336"/>
                <a:gd name="T27" fmla="*/ 76 h 225"/>
                <a:gd name="T28" fmla="*/ 0 w 336"/>
                <a:gd name="T29" fmla="*/ 2 h 225"/>
                <a:gd name="T30" fmla="*/ 0 w 336"/>
                <a:gd name="T31" fmla="*/ 2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6"/>
                <a:gd name="T49" fmla="*/ 0 h 225"/>
                <a:gd name="T50" fmla="*/ 336 w 336"/>
                <a:gd name="T51" fmla="*/ 225 h 2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6" h="225">
                  <a:moveTo>
                    <a:pt x="0" y="2"/>
                  </a:moveTo>
                  <a:lnTo>
                    <a:pt x="84" y="0"/>
                  </a:lnTo>
                  <a:lnTo>
                    <a:pt x="166" y="0"/>
                  </a:lnTo>
                  <a:lnTo>
                    <a:pt x="250" y="0"/>
                  </a:lnTo>
                  <a:lnTo>
                    <a:pt x="336" y="2"/>
                  </a:lnTo>
                  <a:lnTo>
                    <a:pt x="336" y="76"/>
                  </a:lnTo>
                  <a:lnTo>
                    <a:pt x="336" y="152"/>
                  </a:lnTo>
                  <a:lnTo>
                    <a:pt x="336" y="225"/>
                  </a:lnTo>
                  <a:lnTo>
                    <a:pt x="250" y="225"/>
                  </a:lnTo>
                  <a:lnTo>
                    <a:pt x="168" y="225"/>
                  </a:lnTo>
                  <a:lnTo>
                    <a:pt x="84" y="225"/>
                  </a:lnTo>
                  <a:lnTo>
                    <a:pt x="0" y="223"/>
                  </a:lnTo>
                  <a:lnTo>
                    <a:pt x="0" y="152"/>
                  </a:lnTo>
                  <a:lnTo>
                    <a:pt x="0" y="76"/>
                  </a:lnTo>
                  <a:lnTo>
                    <a:pt x="0" y="2"/>
                  </a:lnTo>
                  <a:close/>
                </a:path>
              </a:pathLst>
            </a:custGeom>
            <a:noFill/>
            <a:ln w="3175" cmpd="sng">
              <a:solidFill>
                <a:srgbClr val="000000"/>
              </a:solidFill>
              <a:round/>
              <a:headEnd/>
              <a:tailEnd/>
            </a:ln>
          </p:spPr>
          <p:txBody>
            <a:bodyPr/>
            <a:lstStyle/>
            <a:p>
              <a:endParaRPr lang="en-US"/>
            </a:p>
          </p:txBody>
        </p:sp>
        <p:sp>
          <p:nvSpPr>
            <p:cNvPr id="309381" name="Freeform 30"/>
            <p:cNvSpPr>
              <a:spLocks/>
            </p:cNvSpPr>
            <p:nvPr/>
          </p:nvSpPr>
          <p:spPr bwMode="auto">
            <a:xfrm>
              <a:off x="2800" y="1335"/>
              <a:ext cx="335" cy="299"/>
            </a:xfrm>
            <a:custGeom>
              <a:avLst/>
              <a:gdLst>
                <a:gd name="T0" fmla="*/ 0 w 335"/>
                <a:gd name="T1" fmla="*/ 0 h 299"/>
                <a:gd name="T2" fmla="*/ 83 w 335"/>
                <a:gd name="T3" fmla="*/ 0 h 299"/>
                <a:gd name="T4" fmla="*/ 165 w 335"/>
                <a:gd name="T5" fmla="*/ 0 h 299"/>
                <a:gd name="T6" fmla="*/ 249 w 335"/>
                <a:gd name="T7" fmla="*/ 0 h 299"/>
                <a:gd name="T8" fmla="*/ 335 w 335"/>
                <a:gd name="T9" fmla="*/ 0 h 299"/>
                <a:gd name="T10" fmla="*/ 333 w 335"/>
                <a:gd name="T11" fmla="*/ 76 h 299"/>
                <a:gd name="T12" fmla="*/ 333 w 335"/>
                <a:gd name="T13" fmla="*/ 152 h 299"/>
                <a:gd name="T14" fmla="*/ 333 w 335"/>
                <a:gd name="T15" fmla="*/ 225 h 299"/>
                <a:gd name="T16" fmla="*/ 333 w 335"/>
                <a:gd name="T17" fmla="*/ 299 h 299"/>
                <a:gd name="T18" fmla="*/ 249 w 335"/>
                <a:gd name="T19" fmla="*/ 299 h 299"/>
                <a:gd name="T20" fmla="*/ 165 w 335"/>
                <a:gd name="T21" fmla="*/ 299 h 299"/>
                <a:gd name="T22" fmla="*/ 81 w 335"/>
                <a:gd name="T23" fmla="*/ 299 h 299"/>
                <a:gd name="T24" fmla="*/ 0 w 335"/>
                <a:gd name="T25" fmla="*/ 299 h 299"/>
                <a:gd name="T26" fmla="*/ 0 w 335"/>
                <a:gd name="T27" fmla="*/ 225 h 299"/>
                <a:gd name="T28" fmla="*/ 0 w 335"/>
                <a:gd name="T29" fmla="*/ 152 h 299"/>
                <a:gd name="T30" fmla="*/ 0 w 335"/>
                <a:gd name="T31" fmla="*/ 76 h 299"/>
                <a:gd name="T32" fmla="*/ 0 w 335"/>
                <a:gd name="T33" fmla="*/ 0 h 299"/>
                <a:gd name="T34" fmla="*/ 0 w 335"/>
                <a:gd name="T35" fmla="*/ 0 h 2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5"/>
                <a:gd name="T55" fmla="*/ 0 h 299"/>
                <a:gd name="T56" fmla="*/ 335 w 335"/>
                <a:gd name="T57" fmla="*/ 299 h 2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5" h="299">
                  <a:moveTo>
                    <a:pt x="0" y="0"/>
                  </a:moveTo>
                  <a:lnTo>
                    <a:pt x="83" y="0"/>
                  </a:lnTo>
                  <a:lnTo>
                    <a:pt x="165" y="0"/>
                  </a:lnTo>
                  <a:lnTo>
                    <a:pt x="249" y="0"/>
                  </a:lnTo>
                  <a:lnTo>
                    <a:pt x="335" y="0"/>
                  </a:lnTo>
                  <a:lnTo>
                    <a:pt x="333" y="76"/>
                  </a:lnTo>
                  <a:lnTo>
                    <a:pt x="333" y="152"/>
                  </a:lnTo>
                  <a:lnTo>
                    <a:pt x="333" y="225"/>
                  </a:lnTo>
                  <a:lnTo>
                    <a:pt x="333" y="299"/>
                  </a:lnTo>
                  <a:lnTo>
                    <a:pt x="249" y="299"/>
                  </a:lnTo>
                  <a:lnTo>
                    <a:pt x="165" y="299"/>
                  </a:lnTo>
                  <a:lnTo>
                    <a:pt x="81" y="299"/>
                  </a:lnTo>
                  <a:lnTo>
                    <a:pt x="0" y="299"/>
                  </a:lnTo>
                  <a:lnTo>
                    <a:pt x="0" y="225"/>
                  </a:lnTo>
                  <a:lnTo>
                    <a:pt x="0" y="152"/>
                  </a:lnTo>
                  <a:lnTo>
                    <a:pt x="0" y="76"/>
                  </a:lnTo>
                  <a:lnTo>
                    <a:pt x="0" y="0"/>
                  </a:lnTo>
                  <a:close/>
                </a:path>
              </a:pathLst>
            </a:custGeom>
            <a:noFill/>
            <a:ln w="3175" cmpd="sng">
              <a:solidFill>
                <a:srgbClr val="000000"/>
              </a:solidFill>
              <a:round/>
              <a:headEnd/>
              <a:tailEnd/>
            </a:ln>
          </p:spPr>
          <p:txBody>
            <a:bodyPr/>
            <a:lstStyle/>
            <a:p>
              <a:endParaRPr lang="en-US"/>
            </a:p>
          </p:txBody>
        </p:sp>
        <p:sp>
          <p:nvSpPr>
            <p:cNvPr id="309382" name="Freeform 31"/>
            <p:cNvSpPr>
              <a:spLocks/>
            </p:cNvSpPr>
            <p:nvPr/>
          </p:nvSpPr>
          <p:spPr bwMode="auto">
            <a:xfrm>
              <a:off x="3133" y="1335"/>
              <a:ext cx="338" cy="299"/>
            </a:xfrm>
            <a:custGeom>
              <a:avLst/>
              <a:gdLst>
                <a:gd name="T0" fmla="*/ 2 w 338"/>
                <a:gd name="T1" fmla="*/ 0 h 299"/>
                <a:gd name="T2" fmla="*/ 86 w 338"/>
                <a:gd name="T3" fmla="*/ 2 h 299"/>
                <a:gd name="T4" fmla="*/ 168 w 338"/>
                <a:gd name="T5" fmla="*/ 2 h 299"/>
                <a:gd name="T6" fmla="*/ 252 w 338"/>
                <a:gd name="T7" fmla="*/ 2 h 299"/>
                <a:gd name="T8" fmla="*/ 338 w 338"/>
                <a:gd name="T9" fmla="*/ 2 h 299"/>
                <a:gd name="T10" fmla="*/ 336 w 338"/>
                <a:gd name="T11" fmla="*/ 78 h 299"/>
                <a:gd name="T12" fmla="*/ 336 w 338"/>
                <a:gd name="T13" fmla="*/ 152 h 299"/>
                <a:gd name="T14" fmla="*/ 336 w 338"/>
                <a:gd name="T15" fmla="*/ 227 h 299"/>
                <a:gd name="T16" fmla="*/ 336 w 338"/>
                <a:gd name="T17" fmla="*/ 299 h 299"/>
                <a:gd name="T18" fmla="*/ 250 w 338"/>
                <a:gd name="T19" fmla="*/ 299 h 299"/>
                <a:gd name="T20" fmla="*/ 168 w 338"/>
                <a:gd name="T21" fmla="*/ 299 h 299"/>
                <a:gd name="T22" fmla="*/ 84 w 338"/>
                <a:gd name="T23" fmla="*/ 299 h 299"/>
                <a:gd name="T24" fmla="*/ 0 w 338"/>
                <a:gd name="T25" fmla="*/ 299 h 299"/>
                <a:gd name="T26" fmla="*/ 0 w 338"/>
                <a:gd name="T27" fmla="*/ 225 h 299"/>
                <a:gd name="T28" fmla="*/ 0 w 338"/>
                <a:gd name="T29" fmla="*/ 152 h 299"/>
                <a:gd name="T30" fmla="*/ 0 w 338"/>
                <a:gd name="T31" fmla="*/ 76 h 299"/>
                <a:gd name="T32" fmla="*/ 2 w 338"/>
                <a:gd name="T33" fmla="*/ 0 h 299"/>
                <a:gd name="T34" fmla="*/ 2 w 338"/>
                <a:gd name="T35" fmla="*/ 0 h 2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8"/>
                <a:gd name="T55" fmla="*/ 0 h 299"/>
                <a:gd name="T56" fmla="*/ 338 w 338"/>
                <a:gd name="T57" fmla="*/ 299 h 2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8" h="299">
                  <a:moveTo>
                    <a:pt x="2" y="0"/>
                  </a:moveTo>
                  <a:lnTo>
                    <a:pt x="86" y="2"/>
                  </a:lnTo>
                  <a:lnTo>
                    <a:pt x="168" y="2"/>
                  </a:lnTo>
                  <a:lnTo>
                    <a:pt x="252" y="2"/>
                  </a:lnTo>
                  <a:lnTo>
                    <a:pt x="338" y="2"/>
                  </a:lnTo>
                  <a:lnTo>
                    <a:pt x="336" y="78"/>
                  </a:lnTo>
                  <a:lnTo>
                    <a:pt x="336" y="152"/>
                  </a:lnTo>
                  <a:lnTo>
                    <a:pt x="336" y="227"/>
                  </a:lnTo>
                  <a:lnTo>
                    <a:pt x="336" y="299"/>
                  </a:lnTo>
                  <a:lnTo>
                    <a:pt x="250" y="299"/>
                  </a:lnTo>
                  <a:lnTo>
                    <a:pt x="168" y="299"/>
                  </a:lnTo>
                  <a:lnTo>
                    <a:pt x="84" y="299"/>
                  </a:lnTo>
                  <a:lnTo>
                    <a:pt x="0" y="299"/>
                  </a:lnTo>
                  <a:lnTo>
                    <a:pt x="0" y="225"/>
                  </a:lnTo>
                  <a:lnTo>
                    <a:pt x="0" y="152"/>
                  </a:lnTo>
                  <a:lnTo>
                    <a:pt x="0" y="76"/>
                  </a:lnTo>
                  <a:lnTo>
                    <a:pt x="2" y="0"/>
                  </a:lnTo>
                  <a:close/>
                </a:path>
              </a:pathLst>
            </a:custGeom>
            <a:noFill/>
            <a:ln w="3175" cmpd="sng">
              <a:solidFill>
                <a:srgbClr val="000000"/>
              </a:solidFill>
              <a:round/>
              <a:headEnd/>
              <a:tailEnd/>
            </a:ln>
          </p:spPr>
          <p:txBody>
            <a:bodyPr/>
            <a:lstStyle/>
            <a:p>
              <a:endParaRPr lang="en-US"/>
            </a:p>
          </p:txBody>
        </p:sp>
        <p:sp>
          <p:nvSpPr>
            <p:cNvPr id="309383" name="Freeform 32"/>
            <p:cNvSpPr>
              <a:spLocks/>
            </p:cNvSpPr>
            <p:nvPr/>
          </p:nvSpPr>
          <p:spPr bwMode="auto">
            <a:xfrm>
              <a:off x="3469" y="1337"/>
              <a:ext cx="336" cy="225"/>
            </a:xfrm>
            <a:custGeom>
              <a:avLst/>
              <a:gdLst>
                <a:gd name="T0" fmla="*/ 2 w 336"/>
                <a:gd name="T1" fmla="*/ 0 h 225"/>
                <a:gd name="T2" fmla="*/ 84 w 336"/>
                <a:gd name="T3" fmla="*/ 0 h 225"/>
                <a:gd name="T4" fmla="*/ 168 w 336"/>
                <a:gd name="T5" fmla="*/ 0 h 225"/>
                <a:gd name="T6" fmla="*/ 252 w 336"/>
                <a:gd name="T7" fmla="*/ 0 h 225"/>
                <a:gd name="T8" fmla="*/ 336 w 336"/>
                <a:gd name="T9" fmla="*/ 0 h 225"/>
                <a:gd name="T10" fmla="*/ 336 w 336"/>
                <a:gd name="T11" fmla="*/ 76 h 225"/>
                <a:gd name="T12" fmla="*/ 336 w 336"/>
                <a:gd name="T13" fmla="*/ 150 h 225"/>
                <a:gd name="T14" fmla="*/ 336 w 336"/>
                <a:gd name="T15" fmla="*/ 225 h 225"/>
                <a:gd name="T16" fmla="*/ 252 w 336"/>
                <a:gd name="T17" fmla="*/ 225 h 225"/>
                <a:gd name="T18" fmla="*/ 168 w 336"/>
                <a:gd name="T19" fmla="*/ 225 h 225"/>
                <a:gd name="T20" fmla="*/ 82 w 336"/>
                <a:gd name="T21" fmla="*/ 225 h 225"/>
                <a:gd name="T22" fmla="*/ 0 w 336"/>
                <a:gd name="T23" fmla="*/ 225 h 225"/>
                <a:gd name="T24" fmla="*/ 0 w 336"/>
                <a:gd name="T25" fmla="*/ 150 h 225"/>
                <a:gd name="T26" fmla="*/ 0 w 336"/>
                <a:gd name="T27" fmla="*/ 76 h 225"/>
                <a:gd name="T28" fmla="*/ 2 w 336"/>
                <a:gd name="T29" fmla="*/ 0 h 225"/>
                <a:gd name="T30" fmla="*/ 2 w 336"/>
                <a:gd name="T31" fmla="*/ 0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6"/>
                <a:gd name="T49" fmla="*/ 0 h 225"/>
                <a:gd name="T50" fmla="*/ 336 w 336"/>
                <a:gd name="T51" fmla="*/ 225 h 2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6" h="225">
                  <a:moveTo>
                    <a:pt x="2" y="0"/>
                  </a:moveTo>
                  <a:lnTo>
                    <a:pt x="84" y="0"/>
                  </a:lnTo>
                  <a:lnTo>
                    <a:pt x="168" y="0"/>
                  </a:lnTo>
                  <a:lnTo>
                    <a:pt x="252" y="0"/>
                  </a:lnTo>
                  <a:lnTo>
                    <a:pt x="336" y="0"/>
                  </a:lnTo>
                  <a:lnTo>
                    <a:pt x="336" y="76"/>
                  </a:lnTo>
                  <a:lnTo>
                    <a:pt x="336" y="150"/>
                  </a:lnTo>
                  <a:lnTo>
                    <a:pt x="336" y="225"/>
                  </a:lnTo>
                  <a:lnTo>
                    <a:pt x="252" y="225"/>
                  </a:lnTo>
                  <a:lnTo>
                    <a:pt x="168" y="225"/>
                  </a:lnTo>
                  <a:lnTo>
                    <a:pt x="82" y="225"/>
                  </a:lnTo>
                  <a:lnTo>
                    <a:pt x="0" y="225"/>
                  </a:lnTo>
                  <a:lnTo>
                    <a:pt x="0" y="150"/>
                  </a:lnTo>
                  <a:lnTo>
                    <a:pt x="0" y="76"/>
                  </a:lnTo>
                  <a:lnTo>
                    <a:pt x="2" y="0"/>
                  </a:lnTo>
                  <a:close/>
                </a:path>
              </a:pathLst>
            </a:custGeom>
            <a:noFill/>
            <a:ln w="3175" cmpd="sng">
              <a:solidFill>
                <a:srgbClr val="000000"/>
              </a:solidFill>
              <a:round/>
              <a:headEnd/>
              <a:tailEnd/>
            </a:ln>
          </p:spPr>
          <p:txBody>
            <a:bodyPr/>
            <a:lstStyle/>
            <a:p>
              <a:endParaRPr lang="en-US"/>
            </a:p>
          </p:txBody>
        </p:sp>
        <p:sp>
          <p:nvSpPr>
            <p:cNvPr id="309384" name="Freeform 33"/>
            <p:cNvSpPr>
              <a:spLocks/>
            </p:cNvSpPr>
            <p:nvPr/>
          </p:nvSpPr>
          <p:spPr bwMode="auto">
            <a:xfrm>
              <a:off x="4479" y="1532"/>
              <a:ext cx="468" cy="326"/>
            </a:xfrm>
            <a:custGeom>
              <a:avLst/>
              <a:gdLst>
                <a:gd name="T0" fmla="*/ 82 w 468"/>
                <a:gd name="T1" fmla="*/ 26 h 326"/>
                <a:gd name="T2" fmla="*/ 168 w 468"/>
                <a:gd name="T3" fmla="*/ 6 h 326"/>
                <a:gd name="T4" fmla="*/ 172 w 468"/>
                <a:gd name="T5" fmla="*/ 2 h 326"/>
                <a:gd name="T6" fmla="*/ 188 w 468"/>
                <a:gd name="T7" fmla="*/ 6 h 326"/>
                <a:gd name="T8" fmla="*/ 222 w 468"/>
                <a:gd name="T9" fmla="*/ 12 h 326"/>
                <a:gd name="T10" fmla="*/ 242 w 468"/>
                <a:gd name="T11" fmla="*/ 18 h 326"/>
                <a:gd name="T12" fmla="*/ 262 w 468"/>
                <a:gd name="T13" fmla="*/ 22 h 326"/>
                <a:gd name="T14" fmla="*/ 274 w 468"/>
                <a:gd name="T15" fmla="*/ 24 h 326"/>
                <a:gd name="T16" fmla="*/ 286 w 468"/>
                <a:gd name="T17" fmla="*/ 26 h 326"/>
                <a:gd name="T18" fmla="*/ 298 w 468"/>
                <a:gd name="T19" fmla="*/ 30 h 326"/>
                <a:gd name="T20" fmla="*/ 306 w 468"/>
                <a:gd name="T21" fmla="*/ 38 h 326"/>
                <a:gd name="T22" fmla="*/ 310 w 468"/>
                <a:gd name="T23" fmla="*/ 46 h 326"/>
                <a:gd name="T24" fmla="*/ 314 w 468"/>
                <a:gd name="T25" fmla="*/ 54 h 326"/>
                <a:gd name="T26" fmla="*/ 316 w 468"/>
                <a:gd name="T27" fmla="*/ 62 h 326"/>
                <a:gd name="T28" fmla="*/ 320 w 468"/>
                <a:gd name="T29" fmla="*/ 70 h 326"/>
                <a:gd name="T30" fmla="*/ 328 w 468"/>
                <a:gd name="T31" fmla="*/ 84 h 326"/>
                <a:gd name="T32" fmla="*/ 330 w 468"/>
                <a:gd name="T33" fmla="*/ 96 h 326"/>
                <a:gd name="T34" fmla="*/ 336 w 468"/>
                <a:gd name="T35" fmla="*/ 104 h 326"/>
                <a:gd name="T36" fmla="*/ 346 w 468"/>
                <a:gd name="T37" fmla="*/ 110 h 326"/>
                <a:gd name="T38" fmla="*/ 350 w 468"/>
                <a:gd name="T39" fmla="*/ 118 h 326"/>
                <a:gd name="T40" fmla="*/ 354 w 468"/>
                <a:gd name="T41" fmla="*/ 130 h 326"/>
                <a:gd name="T42" fmla="*/ 352 w 468"/>
                <a:gd name="T43" fmla="*/ 138 h 326"/>
                <a:gd name="T44" fmla="*/ 344 w 468"/>
                <a:gd name="T45" fmla="*/ 146 h 326"/>
                <a:gd name="T46" fmla="*/ 340 w 468"/>
                <a:gd name="T47" fmla="*/ 156 h 326"/>
                <a:gd name="T48" fmla="*/ 340 w 468"/>
                <a:gd name="T49" fmla="*/ 164 h 326"/>
                <a:gd name="T50" fmla="*/ 344 w 468"/>
                <a:gd name="T51" fmla="*/ 172 h 326"/>
                <a:gd name="T52" fmla="*/ 358 w 468"/>
                <a:gd name="T53" fmla="*/ 182 h 326"/>
                <a:gd name="T54" fmla="*/ 374 w 468"/>
                <a:gd name="T55" fmla="*/ 190 h 326"/>
                <a:gd name="T56" fmla="*/ 380 w 468"/>
                <a:gd name="T57" fmla="*/ 194 h 326"/>
                <a:gd name="T58" fmla="*/ 392 w 468"/>
                <a:gd name="T59" fmla="*/ 198 h 326"/>
                <a:gd name="T60" fmla="*/ 402 w 468"/>
                <a:gd name="T61" fmla="*/ 202 h 326"/>
                <a:gd name="T62" fmla="*/ 406 w 468"/>
                <a:gd name="T63" fmla="*/ 208 h 326"/>
                <a:gd name="T64" fmla="*/ 408 w 468"/>
                <a:gd name="T65" fmla="*/ 216 h 326"/>
                <a:gd name="T66" fmla="*/ 414 w 468"/>
                <a:gd name="T67" fmla="*/ 220 h 326"/>
                <a:gd name="T68" fmla="*/ 418 w 468"/>
                <a:gd name="T69" fmla="*/ 224 h 326"/>
                <a:gd name="T70" fmla="*/ 434 w 468"/>
                <a:gd name="T71" fmla="*/ 230 h 326"/>
                <a:gd name="T72" fmla="*/ 440 w 468"/>
                <a:gd name="T73" fmla="*/ 234 h 326"/>
                <a:gd name="T74" fmla="*/ 450 w 468"/>
                <a:gd name="T75" fmla="*/ 240 h 326"/>
                <a:gd name="T76" fmla="*/ 460 w 468"/>
                <a:gd name="T77" fmla="*/ 246 h 326"/>
                <a:gd name="T78" fmla="*/ 466 w 468"/>
                <a:gd name="T79" fmla="*/ 250 h 326"/>
                <a:gd name="T80" fmla="*/ 414 w 468"/>
                <a:gd name="T81" fmla="*/ 250 h 326"/>
                <a:gd name="T82" fmla="*/ 330 w 468"/>
                <a:gd name="T83" fmla="*/ 324 h 326"/>
                <a:gd name="T84" fmla="*/ 166 w 468"/>
                <a:gd name="T85" fmla="*/ 326 h 326"/>
                <a:gd name="T86" fmla="*/ 2 w 468"/>
                <a:gd name="T87" fmla="*/ 324 h 326"/>
                <a:gd name="T88" fmla="*/ 2 w 468"/>
                <a:gd name="T89" fmla="*/ 176 h 326"/>
                <a:gd name="T90" fmla="*/ 0 w 468"/>
                <a:gd name="T91" fmla="*/ 100 h 326"/>
                <a:gd name="T92" fmla="*/ 0 w 468"/>
                <a:gd name="T93" fmla="*/ 26 h 3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68"/>
                <a:gd name="T142" fmla="*/ 0 h 326"/>
                <a:gd name="T143" fmla="*/ 468 w 468"/>
                <a:gd name="T144" fmla="*/ 326 h 3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68" h="326">
                  <a:moveTo>
                    <a:pt x="0" y="26"/>
                  </a:moveTo>
                  <a:lnTo>
                    <a:pt x="82" y="26"/>
                  </a:lnTo>
                  <a:lnTo>
                    <a:pt x="166" y="26"/>
                  </a:lnTo>
                  <a:lnTo>
                    <a:pt x="168" y="6"/>
                  </a:lnTo>
                  <a:lnTo>
                    <a:pt x="168" y="0"/>
                  </a:lnTo>
                  <a:lnTo>
                    <a:pt x="172" y="2"/>
                  </a:lnTo>
                  <a:lnTo>
                    <a:pt x="182" y="4"/>
                  </a:lnTo>
                  <a:lnTo>
                    <a:pt x="188" y="6"/>
                  </a:lnTo>
                  <a:lnTo>
                    <a:pt x="208" y="10"/>
                  </a:lnTo>
                  <a:lnTo>
                    <a:pt x="222" y="12"/>
                  </a:lnTo>
                  <a:lnTo>
                    <a:pt x="232" y="14"/>
                  </a:lnTo>
                  <a:lnTo>
                    <a:pt x="242" y="18"/>
                  </a:lnTo>
                  <a:lnTo>
                    <a:pt x="254" y="20"/>
                  </a:lnTo>
                  <a:lnTo>
                    <a:pt x="262" y="22"/>
                  </a:lnTo>
                  <a:lnTo>
                    <a:pt x="268" y="22"/>
                  </a:lnTo>
                  <a:lnTo>
                    <a:pt x="274" y="24"/>
                  </a:lnTo>
                  <a:lnTo>
                    <a:pt x="280" y="24"/>
                  </a:lnTo>
                  <a:lnTo>
                    <a:pt x="286" y="26"/>
                  </a:lnTo>
                  <a:lnTo>
                    <a:pt x="292" y="28"/>
                  </a:lnTo>
                  <a:lnTo>
                    <a:pt x="298" y="30"/>
                  </a:lnTo>
                  <a:lnTo>
                    <a:pt x="302" y="34"/>
                  </a:lnTo>
                  <a:lnTo>
                    <a:pt x="306" y="38"/>
                  </a:lnTo>
                  <a:lnTo>
                    <a:pt x="306" y="40"/>
                  </a:lnTo>
                  <a:lnTo>
                    <a:pt x="310" y="46"/>
                  </a:lnTo>
                  <a:lnTo>
                    <a:pt x="312" y="50"/>
                  </a:lnTo>
                  <a:lnTo>
                    <a:pt x="314" y="54"/>
                  </a:lnTo>
                  <a:lnTo>
                    <a:pt x="316" y="58"/>
                  </a:lnTo>
                  <a:lnTo>
                    <a:pt x="316" y="62"/>
                  </a:lnTo>
                  <a:lnTo>
                    <a:pt x="318" y="66"/>
                  </a:lnTo>
                  <a:lnTo>
                    <a:pt x="320" y="70"/>
                  </a:lnTo>
                  <a:lnTo>
                    <a:pt x="322" y="78"/>
                  </a:lnTo>
                  <a:lnTo>
                    <a:pt x="328" y="84"/>
                  </a:lnTo>
                  <a:lnTo>
                    <a:pt x="328" y="90"/>
                  </a:lnTo>
                  <a:lnTo>
                    <a:pt x="330" y="96"/>
                  </a:lnTo>
                  <a:lnTo>
                    <a:pt x="332" y="100"/>
                  </a:lnTo>
                  <a:lnTo>
                    <a:pt x="336" y="104"/>
                  </a:lnTo>
                  <a:lnTo>
                    <a:pt x="342" y="108"/>
                  </a:lnTo>
                  <a:lnTo>
                    <a:pt x="346" y="110"/>
                  </a:lnTo>
                  <a:lnTo>
                    <a:pt x="348" y="114"/>
                  </a:lnTo>
                  <a:lnTo>
                    <a:pt x="350" y="118"/>
                  </a:lnTo>
                  <a:lnTo>
                    <a:pt x="352" y="122"/>
                  </a:lnTo>
                  <a:lnTo>
                    <a:pt x="354" y="130"/>
                  </a:lnTo>
                  <a:lnTo>
                    <a:pt x="354" y="134"/>
                  </a:lnTo>
                  <a:lnTo>
                    <a:pt x="352" y="138"/>
                  </a:lnTo>
                  <a:lnTo>
                    <a:pt x="348" y="142"/>
                  </a:lnTo>
                  <a:lnTo>
                    <a:pt x="344" y="146"/>
                  </a:lnTo>
                  <a:lnTo>
                    <a:pt x="342" y="152"/>
                  </a:lnTo>
                  <a:lnTo>
                    <a:pt x="340" y="156"/>
                  </a:lnTo>
                  <a:lnTo>
                    <a:pt x="340" y="160"/>
                  </a:lnTo>
                  <a:lnTo>
                    <a:pt x="340" y="164"/>
                  </a:lnTo>
                  <a:lnTo>
                    <a:pt x="340" y="166"/>
                  </a:lnTo>
                  <a:lnTo>
                    <a:pt x="344" y="172"/>
                  </a:lnTo>
                  <a:lnTo>
                    <a:pt x="350" y="176"/>
                  </a:lnTo>
                  <a:lnTo>
                    <a:pt x="358" y="182"/>
                  </a:lnTo>
                  <a:lnTo>
                    <a:pt x="366" y="188"/>
                  </a:lnTo>
                  <a:lnTo>
                    <a:pt x="374" y="190"/>
                  </a:lnTo>
                  <a:lnTo>
                    <a:pt x="380" y="192"/>
                  </a:lnTo>
                  <a:lnTo>
                    <a:pt x="380" y="194"/>
                  </a:lnTo>
                  <a:lnTo>
                    <a:pt x="388" y="196"/>
                  </a:lnTo>
                  <a:lnTo>
                    <a:pt x="392" y="198"/>
                  </a:lnTo>
                  <a:lnTo>
                    <a:pt x="398" y="200"/>
                  </a:lnTo>
                  <a:lnTo>
                    <a:pt x="402" y="202"/>
                  </a:lnTo>
                  <a:lnTo>
                    <a:pt x="406" y="204"/>
                  </a:lnTo>
                  <a:lnTo>
                    <a:pt x="406" y="208"/>
                  </a:lnTo>
                  <a:lnTo>
                    <a:pt x="408" y="212"/>
                  </a:lnTo>
                  <a:lnTo>
                    <a:pt x="408" y="216"/>
                  </a:lnTo>
                  <a:lnTo>
                    <a:pt x="412" y="220"/>
                  </a:lnTo>
                  <a:lnTo>
                    <a:pt x="414" y="220"/>
                  </a:lnTo>
                  <a:lnTo>
                    <a:pt x="418" y="224"/>
                  </a:lnTo>
                  <a:lnTo>
                    <a:pt x="426" y="228"/>
                  </a:lnTo>
                  <a:lnTo>
                    <a:pt x="434" y="230"/>
                  </a:lnTo>
                  <a:lnTo>
                    <a:pt x="440" y="234"/>
                  </a:lnTo>
                  <a:lnTo>
                    <a:pt x="446" y="236"/>
                  </a:lnTo>
                  <a:lnTo>
                    <a:pt x="450" y="240"/>
                  </a:lnTo>
                  <a:lnTo>
                    <a:pt x="456" y="246"/>
                  </a:lnTo>
                  <a:lnTo>
                    <a:pt x="460" y="246"/>
                  </a:lnTo>
                  <a:lnTo>
                    <a:pt x="462" y="248"/>
                  </a:lnTo>
                  <a:lnTo>
                    <a:pt x="466" y="250"/>
                  </a:lnTo>
                  <a:lnTo>
                    <a:pt x="468" y="250"/>
                  </a:lnTo>
                  <a:lnTo>
                    <a:pt x="414" y="250"/>
                  </a:lnTo>
                  <a:lnTo>
                    <a:pt x="330" y="250"/>
                  </a:lnTo>
                  <a:lnTo>
                    <a:pt x="330" y="324"/>
                  </a:lnTo>
                  <a:lnTo>
                    <a:pt x="248" y="324"/>
                  </a:lnTo>
                  <a:lnTo>
                    <a:pt x="166" y="326"/>
                  </a:lnTo>
                  <a:lnTo>
                    <a:pt x="82" y="324"/>
                  </a:lnTo>
                  <a:lnTo>
                    <a:pt x="2" y="324"/>
                  </a:lnTo>
                  <a:lnTo>
                    <a:pt x="2" y="252"/>
                  </a:lnTo>
                  <a:lnTo>
                    <a:pt x="2" y="176"/>
                  </a:lnTo>
                  <a:lnTo>
                    <a:pt x="0" y="176"/>
                  </a:lnTo>
                  <a:lnTo>
                    <a:pt x="0" y="100"/>
                  </a:lnTo>
                  <a:lnTo>
                    <a:pt x="0" y="26"/>
                  </a:lnTo>
                  <a:close/>
                </a:path>
              </a:pathLst>
            </a:custGeom>
            <a:solidFill>
              <a:srgbClr val="00FF00"/>
            </a:solidFill>
            <a:ln w="3175" cmpd="sng">
              <a:solidFill>
                <a:srgbClr val="000000"/>
              </a:solidFill>
              <a:round/>
              <a:headEnd/>
              <a:tailEnd/>
            </a:ln>
          </p:spPr>
          <p:txBody>
            <a:bodyPr/>
            <a:lstStyle/>
            <a:p>
              <a:endParaRPr lang="en-US"/>
            </a:p>
          </p:txBody>
        </p:sp>
        <p:sp>
          <p:nvSpPr>
            <p:cNvPr id="309385" name="Freeform 34"/>
            <p:cNvSpPr>
              <a:spLocks/>
            </p:cNvSpPr>
            <p:nvPr/>
          </p:nvSpPr>
          <p:spPr bwMode="auto">
            <a:xfrm>
              <a:off x="4141" y="1558"/>
              <a:ext cx="340" cy="298"/>
            </a:xfrm>
            <a:custGeom>
              <a:avLst/>
              <a:gdLst>
                <a:gd name="T0" fmla="*/ 338 w 340"/>
                <a:gd name="T1" fmla="*/ 0 h 298"/>
                <a:gd name="T2" fmla="*/ 338 w 340"/>
                <a:gd name="T3" fmla="*/ 74 h 298"/>
                <a:gd name="T4" fmla="*/ 338 w 340"/>
                <a:gd name="T5" fmla="*/ 150 h 298"/>
                <a:gd name="T6" fmla="*/ 340 w 340"/>
                <a:gd name="T7" fmla="*/ 150 h 298"/>
                <a:gd name="T8" fmla="*/ 340 w 340"/>
                <a:gd name="T9" fmla="*/ 226 h 298"/>
                <a:gd name="T10" fmla="*/ 340 w 340"/>
                <a:gd name="T11" fmla="*/ 298 h 298"/>
                <a:gd name="T12" fmla="*/ 254 w 340"/>
                <a:gd name="T13" fmla="*/ 298 h 298"/>
                <a:gd name="T14" fmla="*/ 174 w 340"/>
                <a:gd name="T15" fmla="*/ 298 h 298"/>
                <a:gd name="T16" fmla="*/ 90 w 340"/>
                <a:gd name="T17" fmla="*/ 298 h 298"/>
                <a:gd name="T18" fmla="*/ 8 w 340"/>
                <a:gd name="T19" fmla="*/ 298 h 298"/>
                <a:gd name="T20" fmla="*/ 8 w 340"/>
                <a:gd name="T21" fmla="*/ 222 h 298"/>
                <a:gd name="T22" fmla="*/ 8 w 340"/>
                <a:gd name="T23" fmla="*/ 150 h 298"/>
                <a:gd name="T24" fmla="*/ 0 w 340"/>
                <a:gd name="T25" fmla="*/ 150 h 298"/>
                <a:gd name="T26" fmla="*/ 0 w 340"/>
                <a:gd name="T27" fmla="*/ 78 h 298"/>
                <a:gd name="T28" fmla="*/ 2 w 340"/>
                <a:gd name="T29" fmla="*/ 2 h 298"/>
                <a:gd name="T30" fmla="*/ 86 w 340"/>
                <a:gd name="T31" fmla="*/ 0 h 298"/>
                <a:gd name="T32" fmla="*/ 170 w 340"/>
                <a:gd name="T33" fmla="*/ 2 h 298"/>
                <a:gd name="T34" fmla="*/ 254 w 340"/>
                <a:gd name="T35" fmla="*/ 0 h 298"/>
                <a:gd name="T36" fmla="*/ 338 w 340"/>
                <a:gd name="T37" fmla="*/ 0 h 298"/>
                <a:gd name="T38" fmla="*/ 338 w 340"/>
                <a:gd name="T39" fmla="*/ 0 h 2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0"/>
                <a:gd name="T61" fmla="*/ 0 h 298"/>
                <a:gd name="T62" fmla="*/ 340 w 340"/>
                <a:gd name="T63" fmla="*/ 298 h 2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0" h="298">
                  <a:moveTo>
                    <a:pt x="338" y="0"/>
                  </a:moveTo>
                  <a:lnTo>
                    <a:pt x="338" y="74"/>
                  </a:lnTo>
                  <a:lnTo>
                    <a:pt x="338" y="150"/>
                  </a:lnTo>
                  <a:lnTo>
                    <a:pt x="340" y="150"/>
                  </a:lnTo>
                  <a:lnTo>
                    <a:pt x="340" y="226"/>
                  </a:lnTo>
                  <a:lnTo>
                    <a:pt x="340" y="298"/>
                  </a:lnTo>
                  <a:lnTo>
                    <a:pt x="254" y="298"/>
                  </a:lnTo>
                  <a:lnTo>
                    <a:pt x="174" y="298"/>
                  </a:lnTo>
                  <a:lnTo>
                    <a:pt x="90" y="298"/>
                  </a:lnTo>
                  <a:lnTo>
                    <a:pt x="8" y="298"/>
                  </a:lnTo>
                  <a:lnTo>
                    <a:pt x="8" y="222"/>
                  </a:lnTo>
                  <a:lnTo>
                    <a:pt x="8" y="150"/>
                  </a:lnTo>
                  <a:lnTo>
                    <a:pt x="0" y="150"/>
                  </a:lnTo>
                  <a:lnTo>
                    <a:pt x="0" y="78"/>
                  </a:lnTo>
                  <a:lnTo>
                    <a:pt x="2" y="2"/>
                  </a:lnTo>
                  <a:lnTo>
                    <a:pt x="86" y="0"/>
                  </a:lnTo>
                  <a:lnTo>
                    <a:pt x="170" y="2"/>
                  </a:lnTo>
                  <a:lnTo>
                    <a:pt x="254" y="0"/>
                  </a:lnTo>
                  <a:lnTo>
                    <a:pt x="338" y="0"/>
                  </a:lnTo>
                  <a:close/>
                </a:path>
              </a:pathLst>
            </a:custGeom>
            <a:solidFill>
              <a:srgbClr val="00FF00"/>
            </a:solidFill>
            <a:ln w="3175" cmpd="sng">
              <a:solidFill>
                <a:srgbClr val="000000"/>
              </a:solidFill>
              <a:round/>
              <a:headEnd/>
              <a:tailEnd/>
            </a:ln>
          </p:spPr>
          <p:txBody>
            <a:bodyPr/>
            <a:lstStyle/>
            <a:p>
              <a:endParaRPr lang="en-US"/>
            </a:p>
          </p:txBody>
        </p:sp>
        <p:sp>
          <p:nvSpPr>
            <p:cNvPr id="309386" name="Freeform 35"/>
            <p:cNvSpPr>
              <a:spLocks/>
            </p:cNvSpPr>
            <p:nvPr/>
          </p:nvSpPr>
          <p:spPr bwMode="auto">
            <a:xfrm>
              <a:off x="2128" y="1558"/>
              <a:ext cx="364" cy="372"/>
            </a:xfrm>
            <a:custGeom>
              <a:avLst/>
              <a:gdLst>
                <a:gd name="T0" fmla="*/ 0 w 364"/>
                <a:gd name="T1" fmla="*/ 0 h 372"/>
                <a:gd name="T2" fmla="*/ 84 w 364"/>
                <a:gd name="T3" fmla="*/ 2 h 372"/>
                <a:gd name="T4" fmla="*/ 168 w 364"/>
                <a:gd name="T5" fmla="*/ 2 h 372"/>
                <a:gd name="T6" fmla="*/ 250 w 364"/>
                <a:gd name="T7" fmla="*/ 2 h 372"/>
                <a:gd name="T8" fmla="*/ 336 w 364"/>
                <a:gd name="T9" fmla="*/ 2 h 372"/>
                <a:gd name="T10" fmla="*/ 336 w 364"/>
                <a:gd name="T11" fmla="*/ 76 h 372"/>
                <a:gd name="T12" fmla="*/ 336 w 364"/>
                <a:gd name="T13" fmla="*/ 148 h 372"/>
                <a:gd name="T14" fmla="*/ 364 w 364"/>
                <a:gd name="T15" fmla="*/ 148 h 372"/>
                <a:gd name="T16" fmla="*/ 364 w 364"/>
                <a:gd name="T17" fmla="*/ 224 h 372"/>
                <a:gd name="T18" fmla="*/ 364 w 364"/>
                <a:gd name="T19" fmla="*/ 298 h 372"/>
                <a:gd name="T20" fmla="*/ 364 w 364"/>
                <a:gd name="T21" fmla="*/ 372 h 372"/>
                <a:gd name="T22" fmla="*/ 310 w 364"/>
                <a:gd name="T23" fmla="*/ 372 h 372"/>
                <a:gd name="T24" fmla="*/ 280 w 364"/>
                <a:gd name="T25" fmla="*/ 372 h 372"/>
                <a:gd name="T26" fmla="*/ 198 w 364"/>
                <a:gd name="T27" fmla="*/ 372 h 372"/>
                <a:gd name="T28" fmla="*/ 114 w 364"/>
                <a:gd name="T29" fmla="*/ 372 h 372"/>
                <a:gd name="T30" fmla="*/ 32 w 364"/>
                <a:gd name="T31" fmla="*/ 372 h 372"/>
                <a:gd name="T32" fmla="*/ 34 w 364"/>
                <a:gd name="T33" fmla="*/ 298 h 372"/>
                <a:gd name="T34" fmla="*/ 34 w 364"/>
                <a:gd name="T35" fmla="*/ 222 h 372"/>
                <a:gd name="T36" fmla="*/ 34 w 364"/>
                <a:gd name="T37" fmla="*/ 148 h 372"/>
                <a:gd name="T38" fmla="*/ 2 w 364"/>
                <a:gd name="T39" fmla="*/ 148 h 372"/>
                <a:gd name="T40" fmla="*/ 0 w 364"/>
                <a:gd name="T41" fmla="*/ 74 h 372"/>
                <a:gd name="T42" fmla="*/ 0 w 364"/>
                <a:gd name="T43" fmla="*/ 0 h 372"/>
                <a:gd name="T44" fmla="*/ 0 w 364"/>
                <a:gd name="T45" fmla="*/ 0 h 3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4"/>
                <a:gd name="T70" fmla="*/ 0 h 372"/>
                <a:gd name="T71" fmla="*/ 364 w 364"/>
                <a:gd name="T72" fmla="*/ 372 h 3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4" h="372">
                  <a:moveTo>
                    <a:pt x="0" y="0"/>
                  </a:moveTo>
                  <a:lnTo>
                    <a:pt x="84" y="2"/>
                  </a:lnTo>
                  <a:lnTo>
                    <a:pt x="168" y="2"/>
                  </a:lnTo>
                  <a:lnTo>
                    <a:pt x="250" y="2"/>
                  </a:lnTo>
                  <a:lnTo>
                    <a:pt x="336" y="2"/>
                  </a:lnTo>
                  <a:lnTo>
                    <a:pt x="336" y="76"/>
                  </a:lnTo>
                  <a:lnTo>
                    <a:pt x="336" y="148"/>
                  </a:lnTo>
                  <a:lnTo>
                    <a:pt x="364" y="148"/>
                  </a:lnTo>
                  <a:lnTo>
                    <a:pt x="364" y="224"/>
                  </a:lnTo>
                  <a:lnTo>
                    <a:pt x="364" y="298"/>
                  </a:lnTo>
                  <a:lnTo>
                    <a:pt x="364" y="372"/>
                  </a:lnTo>
                  <a:lnTo>
                    <a:pt x="310" y="372"/>
                  </a:lnTo>
                  <a:lnTo>
                    <a:pt x="280" y="372"/>
                  </a:lnTo>
                  <a:lnTo>
                    <a:pt x="198" y="372"/>
                  </a:lnTo>
                  <a:lnTo>
                    <a:pt x="114" y="372"/>
                  </a:lnTo>
                  <a:lnTo>
                    <a:pt x="32" y="372"/>
                  </a:lnTo>
                  <a:lnTo>
                    <a:pt x="34" y="298"/>
                  </a:lnTo>
                  <a:lnTo>
                    <a:pt x="34" y="222"/>
                  </a:lnTo>
                  <a:lnTo>
                    <a:pt x="34" y="148"/>
                  </a:lnTo>
                  <a:lnTo>
                    <a:pt x="2" y="148"/>
                  </a:lnTo>
                  <a:lnTo>
                    <a:pt x="0" y="74"/>
                  </a:lnTo>
                  <a:lnTo>
                    <a:pt x="0" y="0"/>
                  </a:lnTo>
                  <a:close/>
                </a:path>
              </a:pathLst>
            </a:custGeom>
            <a:solidFill>
              <a:srgbClr val="FFFF00"/>
            </a:solidFill>
            <a:ln w="3175" cmpd="sng">
              <a:solidFill>
                <a:srgbClr val="000000"/>
              </a:solidFill>
              <a:round/>
              <a:headEnd/>
              <a:tailEnd/>
            </a:ln>
          </p:spPr>
          <p:txBody>
            <a:bodyPr/>
            <a:lstStyle/>
            <a:p>
              <a:endParaRPr lang="en-US"/>
            </a:p>
          </p:txBody>
        </p:sp>
        <p:sp>
          <p:nvSpPr>
            <p:cNvPr id="309387" name="Freeform 36"/>
            <p:cNvSpPr>
              <a:spLocks/>
            </p:cNvSpPr>
            <p:nvPr/>
          </p:nvSpPr>
          <p:spPr bwMode="auto">
            <a:xfrm>
              <a:off x="3805" y="1560"/>
              <a:ext cx="344" cy="296"/>
            </a:xfrm>
            <a:custGeom>
              <a:avLst/>
              <a:gdLst>
                <a:gd name="T0" fmla="*/ 338 w 344"/>
                <a:gd name="T1" fmla="*/ 0 h 296"/>
                <a:gd name="T2" fmla="*/ 336 w 344"/>
                <a:gd name="T3" fmla="*/ 76 h 296"/>
                <a:gd name="T4" fmla="*/ 336 w 344"/>
                <a:gd name="T5" fmla="*/ 148 h 296"/>
                <a:gd name="T6" fmla="*/ 344 w 344"/>
                <a:gd name="T7" fmla="*/ 148 h 296"/>
                <a:gd name="T8" fmla="*/ 344 w 344"/>
                <a:gd name="T9" fmla="*/ 220 h 296"/>
                <a:gd name="T10" fmla="*/ 344 w 344"/>
                <a:gd name="T11" fmla="*/ 296 h 296"/>
                <a:gd name="T12" fmla="*/ 260 w 344"/>
                <a:gd name="T13" fmla="*/ 294 h 296"/>
                <a:gd name="T14" fmla="*/ 178 w 344"/>
                <a:gd name="T15" fmla="*/ 294 h 296"/>
                <a:gd name="T16" fmla="*/ 94 w 344"/>
                <a:gd name="T17" fmla="*/ 294 h 296"/>
                <a:gd name="T18" fmla="*/ 12 w 344"/>
                <a:gd name="T19" fmla="*/ 294 h 296"/>
                <a:gd name="T20" fmla="*/ 12 w 344"/>
                <a:gd name="T21" fmla="*/ 222 h 296"/>
                <a:gd name="T22" fmla="*/ 12 w 344"/>
                <a:gd name="T23" fmla="*/ 150 h 296"/>
                <a:gd name="T24" fmla="*/ 0 w 344"/>
                <a:gd name="T25" fmla="*/ 148 h 296"/>
                <a:gd name="T26" fmla="*/ 0 w 344"/>
                <a:gd name="T27" fmla="*/ 76 h 296"/>
                <a:gd name="T28" fmla="*/ 0 w 344"/>
                <a:gd name="T29" fmla="*/ 2 h 296"/>
                <a:gd name="T30" fmla="*/ 84 w 344"/>
                <a:gd name="T31" fmla="*/ 0 h 296"/>
                <a:gd name="T32" fmla="*/ 168 w 344"/>
                <a:gd name="T33" fmla="*/ 0 h 296"/>
                <a:gd name="T34" fmla="*/ 252 w 344"/>
                <a:gd name="T35" fmla="*/ 0 h 296"/>
                <a:gd name="T36" fmla="*/ 338 w 344"/>
                <a:gd name="T37" fmla="*/ 0 h 296"/>
                <a:gd name="T38" fmla="*/ 338 w 344"/>
                <a:gd name="T39" fmla="*/ 0 h 2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4"/>
                <a:gd name="T61" fmla="*/ 0 h 296"/>
                <a:gd name="T62" fmla="*/ 344 w 344"/>
                <a:gd name="T63" fmla="*/ 296 h 2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4" h="296">
                  <a:moveTo>
                    <a:pt x="338" y="0"/>
                  </a:moveTo>
                  <a:lnTo>
                    <a:pt x="336" y="76"/>
                  </a:lnTo>
                  <a:lnTo>
                    <a:pt x="336" y="148"/>
                  </a:lnTo>
                  <a:lnTo>
                    <a:pt x="344" y="148"/>
                  </a:lnTo>
                  <a:lnTo>
                    <a:pt x="344" y="220"/>
                  </a:lnTo>
                  <a:lnTo>
                    <a:pt x="344" y="296"/>
                  </a:lnTo>
                  <a:lnTo>
                    <a:pt x="260" y="294"/>
                  </a:lnTo>
                  <a:lnTo>
                    <a:pt x="178" y="294"/>
                  </a:lnTo>
                  <a:lnTo>
                    <a:pt x="94" y="294"/>
                  </a:lnTo>
                  <a:lnTo>
                    <a:pt x="12" y="294"/>
                  </a:lnTo>
                  <a:lnTo>
                    <a:pt x="12" y="222"/>
                  </a:lnTo>
                  <a:lnTo>
                    <a:pt x="12" y="150"/>
                  </a:lnTo>
                  <a:lnTo>
                    <a:pt x="0" y="148"/>
                  </a:lnTo>
                  <a:lnTo>
                    <a:pt x="0" y="76"/>
                  </a:lnTo>
                  <a:lnTo>
                    <a:pt x="0" y="2"/>
                  </a:lnTo>
                  <a:lnTo>
                    <a:pt x="84" y="0"/>
                  </a:lnTo>
                  <a:lnTo>
                    <a:pt x="168" y="0"/>
                  </a:lnTo>
                  <a:lnTo>
                    <a:pt x="252" y="0"/>
                  </a:lnTo>
                  <a:lnTo>
                    <a:pt x="338" y="0"/>
                  </a:lnTo>
                  <a:close/>
                </a:path>
              </a:pathLst>
            </a:custGeom>
            <a:solidFill>
              <a:srgbClr val="00FF00"/>
            </a:solidFill>
            <a:ln w="3175" cmpd="sng">
              <a:solidFill>
                <a:srgbClr val="000000"/>
              </a:solidFill>
              <a:round/>
              <a:headEnd/>
              <a:tailEnd/>
            </a:ln>
          </p:spPr>
          <p:txBody>
            <a:bodyPr/>
            <a:lstStyle/>
            <a:p>
              <a:endParaRPr lang="en-US"/>
            </a:p>
          </p:txBody>
        </p:sp>
        <p:sp>
          <p:nvSpPr>
            <p:cNvPr id="309388" name="Freeform 37"/>
            <p:cNvSpPr>
              <a:spLocks/>
            </p:cNvSpPr>
            <p:nvPr/>
          </p:nvSpPr>
          <p:spPr bwMode="auto">
            <a:xfrm>
              <a:off x="3469" y="1562"/>
              <a:ext cx="348" cy="292"/>
            </a:xfrm>
            <a:custGeom>
              <a:avLst/>
              <a:gdLst>
                <a:gd name="T0" fmla="*/ 0 w 348"/>
                <a:gd name="T1" fmla="*/ 0 h 292"/>
                <a:gd name="T2" fmla="*/ 82 w 348"/>
                <a:gd name="T3" fmla="*/ 0 h 292"/>
                <a:gd name="T4" fmla="*/ 168 w 348"/>
                <a:gd name="T5" fmla="*/ 0 h 292"/>
                <a:gd name="T6" fmla="*/ 252 w 348"/>
                <a:gd name="T7" fmla="*/ 0 h 292"/>
                <a:gd name="T8" fmla="*/ 336 w 348"/>
                <a:gd name="T9" fmla="*/ 0 h 292"/>
                <a:gd name="T10" fmla="*/ 336 w 348"/>
                <a:gd name="T11" fmla="*/ 74 h 292"/>
                <a:gd name="T12" fmla="*/ 336 w 348"/>
                <a:gd name="T13" fmla="*/ 146 h 292"/>
                <a:gd name="T14" fmla="*/ 348 w 348"/>
                <a:gd name="T15" fmla="*/ 148 h 292"/>
                <a:gd name="T16" fmla="*/ 348 w 348"/>
                <a:gd name="T17" fmla="*/ 220 h 292"/>
                <a:gd name="T18" fmla="*/ 348 w 348"/>
                <a:gd name="T19" fmla="*/ 292 h 292"/>
                <a:gd name="T20" fmla="*/ 266 w 348"/>
                <a:gd name="T21" fmla="*/ 292 h 292"/>
                <a:gd name="T22" fmla="*/ 182 w 348"/>
                <a:gd name="T23" fmla="*/ 292 h 292"/>
                <a:gd name="T24" fmla="*/ 98 w 348"/>
                <a:gd name="T25" fmla="*/ 292 h 292"/>
                <a:gd name="T26" fmla="*/ 14 w 348"/>
                <a:gd name="T27" fmla="*/ 292 h 292"/>
                <a:gd name="T28" fmla="*/ 14 w 348"/>
                <a:gd name="T29" fmla="*/ 146 h 292"/>
                <a:gd name="T30" fmla="*/ 0 w 348"/>
                <a:gd name="T31" fmla="*/ 146 h 292"/>
                <a:gd name="T32" fmla="*/ 0 w 348"/>
                <a:gd name="T33" fmla="*/ 72 h 292"/>
                <a:gd name="T34" fmla="*/ 0 w 348"/>
                <a:gd name="T35" fmla="*/ 0 h 292"/>
                <a:gd name="T36" fmla="*/ 0 w 348"/>
                <a:gd name="T37" fmla="*/ 0 h 2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292"/>
                <a:gd name="T59" fmla="*/ 348 w 348"/>
                <a:gd name="T60" fmla="*/ 292 h 2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292">
                  <a:moveTo>
                    <a:pt x="0" y="0"/>
                  </a:moveTo>
                  <a:lnTo>
                    <a:pt x="82" y="0"/>
                  </a:lnTo>
                  <a:lnTo>
                    <a:pt x="168" y="0"/>
                  </a:lnTo>
                  <a:lnTo>
                    <a:pt x="252" y="0"/>
                  </a:lnTo>
                  <a:lnTo>
                    <a:pt x="336" y="0"/>
                  </a:lnTo>
                  <a:lnTo>
                    <a:pt x="336" y="74"/>
                  </a:lnTo>
                  <a:lnTo>
                    <a:pt x="336" y="146"/>
                  </a:lnTo>
                  <a:lnTo>
                    <a:pt x="348" y="148"/>
                  </a:lnTo>
                  <a:lnTo>
                    <a:pt x="348" y="220"/>
                  </a:lnTo>
                  <a:lnTo>
                    <a:pt x="348" y="292"/>
                  </a:lnTo>
                  <a:lnTo>
                    <a:pt x="266" y="292"/>
                  </a:lnTo>
                  <a:lnTo>
                    <a:pt x="182" y="292"/>
                  </a:lnTo>
                  <a:lnTo>
                    <a:pt x="98" y="292"/>
                  </a:lnTo>
                  <a:lnTo>
                    <a:pt x="14" y="292"/>
                  </a:lnTo>
                  <a:lnTo>
                    <a:pt x="14" y="146"/>
                  </a:lnTo>
                  <a:lnTo>
                    <a:pt x="0" y="146"/>
                  </a:lnTo>
                  <a:lnTo>
                    <a:pt x="0" y="72"/>
                  </a:lnTo>
                  <a:lnTo>
                    <a:pt x="0" y="0"/>
                  </a:lnTo>
                  <a:close/>
                </a:path>
              </a:pathLst>
            </a:custGeom>
            <a:noFill/>
            <a:ln w="3175" cmpd="sng">
              <a:solidFill>
                <a:srgbClr val="000000"/>
              </a:solidFill>
              <a:round/>
              <a:headEnd/>
              <a:tailEnd/>
            </a:ln>
          </p:spPr>
          <p:txBody>
            <a:bodyPr/>
            <a:lstStyle/>
            <a:p>
              <a:endParaRPr lang="en-US"/>
            </a:p>
          </p:txBody>
        </p:sp>
        <p:sp>
          <p:nvSpPr>
            <p:cNvPr id="309389" name="Freeform 38"/>
            <p:cNvSpPr>
              <a:spLocks/>
            </p:cNvSpPr>
            <p:nvPr/>
          </p:nvSpPr>
          <p:spPr bwMode="auto">
            <a:xfrm>
              <a:off x="670" y="1628"/>
              <a:ext cx="590" cy="300"/>
            </a:xfrm>
            <a:custGeom>
              <a:avLst/>
              <a:gdLst>
                <a:gd name="T0" fmla="*/ 538 w 590"/>
                <a:gd name="T1" fmla="*/ 2 h 300"/>
                <a:gd name="T2" fmla="*/ 538 w 590"/>
                <a:gd name="T3" fmla="*/ 74 h 300"/>
                <a:gd name="T4" fmla="*/ 590 w 590"/>
                <a:gd name="T5" fmla="*/ 152 h 300"/>
                <a:gd name="T6" fmla="*/ 588 w 590"/>
                <a:gd name="T7" fmla="*/ 228 h 300"/>
                <a:gd name="T8" fmla="*/ 506 w 590"/>
                <a:gd name="T9" fmla="*/ 300 h 300"/>
                <a:gd name="T10" fmla="*/ 366 w 590"/>
                <a:gd name="T11" fmla="*/ 298 h 300"/>
                <a:gd name="T12" fmla="*/ 256 w 590"/>
                <a:gd name="T13" fmla="*/ 298 h 300"/>
                <a:gd name="T14" fmla="*/ 132 w 590"/>
                <a:gd name="T15" fmla="*/ 296 h 300"/>
                <a:gd name="T16" fmla="*/ 102 w 590"/>
                <a:gd name="T17" fmla="*/ 294 h 300"/>
                <a:gd name="T18" fmla="*/ 106 w 590"/>
                <a:gd name="T19" fmla="*/ 292 h 300"/>
                <a:gd name="T20" fmla="*/ 112 w 590"/>
                <a:gd name="T21" fmla="*/ 290 h 300"/>
                <a:gd name="T22" fmla="*/ 118 w 590"/>
                <a:gd name="T23" fmla="*/ 286 h 300"/>
                <a:gd name="T24" fmla="*/ 120 w 590"/>
                <a:gd name="T25" fmla="*/ 282 h 300"/>
                <a:gd name="T26" fmla="*/ 120 w 590"/>
                <a:gd name="T27" fmla="*/ 276 h 300"/>
                <a:gd name="T28" fmla="*/ 116 w 590"/>
                <a:gd name="T29" fmla="*/ 270 h 300"/>
                <a:gd name="T30" fmla="*/ 114 w 590"/>
                <a:gd name="T31" fmla="*/ 264 h 300"/>
                <a:gd name="T32" fmla="*/ 116 w 590"/>
                <a:gd name="T33" fmla="*/ 260 h 300"/>
                <a:gd name="T34" fmla="*/ 118 w 590"/>
                <a:gd name="T35" fmla="*/ 254 h 300"/>
                <a:gd name="T36" fmla="*/ 120 w 590"/>
                <a:gd name="T37" fmla="*/ 248 h 300"/>
                <a:gd name="T38" fmla="*/ 118 w 590"/>
                <a:gd name="T39" fmla="*/ 242 h 300"/>
                <a:gd name="T40" fmla="*/ 116 w 590"/>
                <a:gd name="T41" fmla="*/ 240 h 300"/>
                <a:gd name="T42" fmla="*/ 110 w 590"/>
                <a:gd name="T43" fmla="*/ 236 h 300"/>
                <a:gd name="T44" fmla="*/ 102 w 590"/>
                <a:gd name="T45" fmla="*/ 232 h 300"/>
                <a:gd name="T46" fmla="*/ 96 w 590"/>
                <a:gd name="T47" fmla="*/ 228 h 300"/>
                <a:gd name="T48" fmla="*/ 92 w 590"/>
                <a:gd name="T49" fmla="*/ 220 h 300"/>
                <a:gd name="T50" fmla="*/ 86 w 590"/>
                <a:gd name="T51" fmla="*/ 210 h 300"/>
                <a:gd name="T52" fmla="*/ 82 w 590"/>
                <a:gd name="T53" fmla="*/ 202 h 300"/>
                <a:gd name="T54" fmla="*/ 78 w 590"/>
                <a:gd name="T55" fmla="*/ 196 h 300"/>
                <a:gd name="T56" fmla="*/ 72 w 590"/>
                <a:gd name="T57" fmla="*/ 192 h 300"/>
                <a:gd name="T58" fmla="*/ 66 w 590"/>
                <a:gd name="T59" fmla="*/ 188 h 300"/>
                <a:gd name="T60" fmla="*/ 60 w 590"/>
                <a:gd name="T61" fmla="*/ 186 h 300"/>
                <a:gd name="T62" fmla="*/ 52 w 590"/>
                <a:gd name="T63" fmla="*/ 182 h 300"/>
                <a:gd name="T64" fmla="*/ 52 w 590"/>
                <a:gd name="T65" fmla="*/ 174 h 300"/>
                <a:gd name="T66" fmla="*/ 56 w 590"/>
                <a:gd name="T67" fmla="*/ 170 h 300"/>
                <a:gd name="T68" fmla="*/ 62 w 590"/>
                <a:gd name="T69" fmla="*/ 164 h 300"/>
                <a:gd name="T70" fmla="*/ 66 w 590"/>
                <a:gd name="T71" fmla="*/ 160 h 300"/>
                <a:gd name="T72" fmla="*/ 66 w 590"/>
                <a:gd name="T73" fmla="*/ 154 h 300"/>
                <a:gd name="T74" fmla="*/ 64 w 590"/>
                <a:gd name="T75" fmla="*/ 148 h 300"/>
                <a:gd name="T76" fmla="*/ 62 w 590"/>
                <a:gd name="T77" fmla="*/ 142 h 300"/>
                <a:gd name="T78" fmla="*/ 62 w 590"/>
                <a:gd name="T79" fmla="*/ 134 h 300"/>
                <a:gd name="T80" fmla="*/ 64 w 590"/>
                <a:gd name="T81" fmla="*/ 126 h 300"/>
                <a:gd name="T82" fmla="*/ 70 w 590"/>
                <a:gd name="T83" fmla="*/ 120 h 300"/>
                <a:gd name="T84" fmla="*/ 76 w 590"/>
                <a:gd name="T85" fmla="*/ 114 h 300"/>
                <a:gd name="T86" fmla="*/ 82 w 590"/>
                <a:gd name="T87" fmla="*/ 106 h 300"/>
                <a:gd name="T88" fmla="*/ 84 w 590"/>
                <a:gd name="T89" fmla="*/ 94 h 300"/>
                <a:gd name="T90" fmla="*/ 82 w 590"/>
                <a:gd name="T91" fmla="*/ 78 h 300"/>
                <a:gd name="T92" fmla="*/ 76 w 590"/>
                <a:gd name="T93" fmla="*/ 68 h 300"/>
                <a:gd name="T94" fmla="*/ 64 w 590"/>
                <a:gd name="T95" fmla="*/ 62 h 300"/>
                <a:gd name="T96" fmla="*/ 46 w 590"/>
                <a:gd name="T97" fmla="*/ 62 h 300"/>
                <a:gd name="T98" fmla="*/ 34 w 590"/>
                <a:gd name="T99" fmla="*/ 62 h 300"/>
                <a:gd name="T100" fmla="*/ 22 w 590"/>
                <a:gd name="T101" fmla="*/ 60 h 300"/>
                <a:gd name="T102" fmla="*/ 16 w 590"/>
                <a:gd name="T103" fmla="*/ 56 h 300"/>
                <a:gd name="T104" fmla="*/ 18 w 590"/>
                <a:gd name="T105" fmla="*/ 50 h 300"/>
                <a:gd name="T106" fmla="*/ 16 w 590"/>
                <a:gd name="T107" fmla="*/ 44 h 300"/>
                <a:gd name="T108" fmla="*/ 8 w 590"/>
                <a:gd name="T109" fmla="*/ 44 h 300"/>
                <a:gd name="T110" fmla="*/ 4 w 590"/>
                <a:gd name="T111" fmla="*/ 36 h 300"/>
                <a:gd name="T112" fmla="*/ 16 w 590"/>
                <a:gd name="T113" fmla="*/ 28 h 300"/>
                <a:gd name="T114" fmla="*/ 16 w 590"/>
                <a:gd name="T115" fmla="*/ 12 h 300"/>
                <a:gd name="T116" fmla="*/ 10 w 590"/>
                <a:gd name="T117" fmla="*/ 2 h 300"/>
                <a:gd name="T118" fmla="*/ 0 w 590"/>
                <a:gd name="T119" fmla="*/ 0 h 300"/>
                <a:gd name="T120" fmla="*/ 90 w 590"/>
                <a:gd name="T121" fmla="*/ 0 h 300"/>
                <a:gd name="T122" fmla="*/ 284 w 590"/>
                <a:gd name="T123" fmla="*/ 2 h 300"/>
                <a:gd name="T124" fmla="*/ 454 w 590"/>
                <a:gd name="T125" fmla="*/ 2 h 3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0"/>
                <a:gd name="T190" fmla="*/ 0 h 300"/>
                <a:gd name="T191" fmla="*/ 590 w 590"/>
                <a:gd name="T192" fmla="*/ 300 h 3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0" h="300">
                  <a:moveTo>
                    <a:pt x="454" y="2"/>
                  </a:moveTo>
                  <a:lnTo>
                    <a:pt x="538" y="2"/>
                  </a:lnTo>
                  <a:lnTo>
                    <a:pt x="538" y="34"/>
                  </a:lnTo>
                  <a:lnTo>
                    <a:pt x="538" y="74"/>
                  </a:lnTo>
                  <a:lnTo>
                    <a:pt x="588" y="76"/>
                  </a:lnTo>
                  <a:lnTo>
                    <a:pt x="590" y="152"/>
                  </a:lnTo>
                  <a:lnTo>
                    <a:pt x="588" y="168"/>
                  </a:lnTo>
                  <a:lnTo>
                    <a:pt x="588" y="228"/>
                  </a:lnTo>
                  <a:lnTo>
                    <a:pt x="588" y="300"/>
                  </a:lnTo>
                  <a:lnTo>
                    <a:pt x="506" y="300"/>
                  </a:lnTo>
                  <a:lnTo>
                    <a:pt x="422" y="300"/>
                  </a:lnTo>
                  <a:lnTo>
                    <a:pt x="366" y="298"/>
                  </a:lnTo>
                  <a:lnTo>
                    <a:pt x="340" y="298"/>
                  </a:lnTo>
                  <a:lnTo>
                    <a:pt x="256" y="298"/>
                  </a:lnTo>
                  <a:lnTo>
                    <a:pt x="174" y="296"/>
                  </a:lnTo>
                  <a:lnTo>
                    <a:pt x="132" y="296"/>
                  </a:lnTo>
                  <a:lnTo>
                    <a:pt x="100" y="296"/>
                  </a:lnTo>
                  <a:lnTo>
                    <a:pt x="102" y="294"/>
                  </a:lnTo>
                  <a:lnTo>
                    <a:pt x="104" y="294"/>
                  </a:lnTo>
                  <a:lnTo>
                    <a:pt x="106" y="292"/>
                  </a:lnTo>
                  <a:lnTo>
                    <a:pt x="110" y="292"/>
                  </a:lnTo>
                  <a:lnTo>
                    <a:pt x="112" y="290"/>
                  </a:lnTo>
                  <a:lnTo>
                    <a:pt x="116" y="290"/>
                  </a:lnTo>
                  <a:lnTo>
                    <a:pt x="118" y="286"/>
                  </a:lnTo>
                  <a:lnTo>
                    <a:pt x="120" y="284"/>
                  </a:lnTo>
                  <a:lnTo>
                    <a:pt x="120" y="282"/>
                  </a:lnTo>
                  <a:lnTo>
                    <a:pt x="120" y="278"/>
                  </a:lnTo>
                  <a:lnTo>
                    <a:pt x="120" y="276"/>
                  </a:lnTo>
                  <a:lnTo>
                    <a:pt x="118" y="272"/>
                  </a:lnTo>
                  <a:lnTo>
                    <a:pt x="116" y="270"/>
                  </a:lnTo>
                  <a:lnTo>
                    <a:pt x="114" y="268"/>
                  </a:lnTo>
                  <a:lnTo>
                    <a:pt x="114" y="264"/>
                  </a:lnTo>
                  <a:lnTo>
                    <a:pt x="114" y="262"/>
                  </a:lnTo>
                  <a:lnTo>
                    <a:pt x="116" y="260"/>
                  </a:lnTo>
                  <a:lnTo>
                    <a:pt x="116" y="256"/>
                  </a:lnTo>
                  <a:lnTo>
                    <a:pt x="118" y="254"/>
                  </a:lnTo>
                  <a:lnTo>
                    <a:pt x="120" y="250"/>
                  </a:lnTo>
                  <a:lnTo>
                    <a:pt x="120" y="248"/>
                  </a:lnTo>
                  <a:lnTo>
                    <a:pt x="120" y="246"/>
                  </a:lnTo>
                  <a:lnTo>
                    <a:pt x="118" y="242"/>
                  </a:lnTo>
                  <a:lnTo>
                    <a:pt x="116" y="242"/>
                  </a:lnTo>
                  <a:lnTo>
                    <a:pt x="116" y="240"/>
                  </a:lnTo>
                  <a:lnTo>
                    <a:pt x="114" y="238"/>
                  </a:lnTo>
                  <a:lnTo>
                    <a:pt x="110" y="236"/>
                  </a:lnTo>
                  <a:lnTo>
                    <a:pt x="106" y="234"/>
                  </a:lnTo>
                  <a:lnTo>
                    <a:pt x="102" y="232"/>
                  </a:lnTo>
                  <a:lnTo>
                    <a:pt x="98" y="230"/>
                  </a:lnTo>
                  <a:lnTo>
                    <a:pt x="96" y="228"/>
                  </a:lnTo>
                  <a:lnTo>
                    <a:pt x="94" y="224"/>
                  </a:lnTo>
                  <a:lnTo>
                    <a:pt x="92" y="220"/>
                  </a:lnTo>
                  <a:lnTo>
                    <a:pt x="90" y="216"/>
                  </a:lnTo>
                  <a:lnTo>
                    <a:pt x="86" y="210"/>
                  </a:lnTo>
                  <a:lnTo>
                    <a:pt x="84" y="206"/>
                  </a:lnTo>
                  <a:lnTo>
                    <a:pt x="82" y="202"/>
                  </a:lnTo>
                  <a:lnTo>
                    <a:pt x="80" y="200"/>
                  </a:lnTo>
                  <a:lnTo>
                    <a:pt x="78" y="196"/>
                  </a:lnTo>
                  <a:lnTo>
                    <a:pt x="74" y="194"/>
                  </a:lnTo>
                  <a:lnTo>
                    <a:pt x="72" y="192"/>
                  </a:lnTo>
                  <a:lnTo>
                    <a:pt x="68" y="190"/>
                  </a:lnTo>
                  <a:lnTo>
                    <a:pt x="66" y="188"/>
                  </a:lnTo>
                  <a:lnTo>
                    <a:pt x="62" y="186"/>
                  </a:lnTo>
                  <a:lnTo>
                    <a:pt x="60" y="186"/>
                  </a:lnTo>
                  <a:lnTo>
                    <a:pt x="56" y="184"/>
                  </a:lnTo>
                  <a:lnTo>
                    <a:pt x="52" y="182"/>
                  </a:lnTo>
                  <a:lnTo>
                    <a:pt x="52" y="178"/>
                  </a:lnTo>
                  <a:lnTo>
                    <a:pt x="52" y="174"/>
                  </a:lnTo>
                  <a:lnTo>
                    <a:pt x="54" y="172"/>
                  </a:lnTo>
                  <a:lnTo>
                    <a:pt x="56" y="170"/>
                  </a:lnTo>
                  <a:lnTo>
                    <a:pt x="60" y="166"/>
                  </a:lnTo>
                  <a:lnTo>
                    <a:pt x="62" y="164"/>
                  </a:lnTo>
                  <a:lnTo>
                    <a:pt x="64" y="164"/>
                  </a:lnTo>
                  <a:lnTo>
                    <a:pt x="66" y="160"/>
                  </a:lnTo>
                  <a:lnTo>
                    <a:pt x="66" y="158"/>
                  </a:lnTo>
                  <a:lnTo>
                    <a:pt x="66" y="154"/>
                  </a:lnTo>
                  <a:lnTo>
                    <a:pt x="64" y="152"/>
                  </a:lnTo>
                  <a:lnTo>
                    <a:pt x="64" y="148"/>
                  </a:lnTo>
                  <a:lnTo>
                    <a:pt x="62" y="144"/>
                  </a:lnTo>
                  <a:lnTo>
                    <a:pt x="62" y="142"/>
                  </a:lnTo>
                  <a:lnTo>
                    <a:pt x="62" y="138"/>
                  </a:lnTo>
                  <a:lnTo>
                    <a:pt x="62" y="134"/>
                  </a:lnTo>
                  <a:lnTo>
                    <a:pt x="64" y="128"/>
                  </a:lnTo>
                  <a:lnTo>
                    <a:pt x="64" y="126"/>
                  </a:lnTo>
                  <a:lnTo>
                    <a:pt x="66" y="124"/>
                  </a:lnTo>
                  <a:lnTo>
                    <a:pt x="70" y="120"/>
                  </a:lnTo>
                  <a:lnTo>
                    <a:pt x="72" y="118"/>
                  </a:lnTo>
                  <a:lnTo>
                    <a:pt x="76" y="114"/>
                  </a:lnTo>
                  <a:lnTo>
                    <a:pt x="80" y="110"/>
                  </a:lnTo>
                  <a:lnTo>
                    <a:pt x="82" y="106"/>
                  </a:lnTo>
                  <a:lnTo>
                    <a:pt x="84" y="100"/>
                  </a:lnTo>
                  <a:lnTo>
                    <a:pt x="84" y="94"/>
                  </a:lnTo>
                  <a:lnTo>
                    <a:pt x="84" y="84"/>
                  </a:lnTo>
                  <a:lnTo>
                    <a:pt x="82" y="78"/>
                  </a:lnTo>
                  <a:lnTo>
                    <a:pt x="80" y="72"/>
                  </a:lnTo>
                  <a:lnTo>
                    <a:pt x="76" y="68"/>
                  </a:lnTo>
                  <a:lnTo>
                    <a:pt x="70" y="64"/>
                  </a:lnTo>
                  <a:lnTo>
                    <a:pt x="64" y="62"/>
                  </a:lnTo>
                  <a:lnTo>
                    <a:pt x="56" y="60"/>
                  </a:lnTo>
                  <a:lnTo>
                    <a:pt x="46" y="62"/>
                  </a:lnTo>
                  <a:lnTo>
                    <a:pt x="36" y="62"/>
                  </a:lnTo>
                  <a:lnTo>
                    <a:pt x="34" y="62"/>
                  </a:lnTo>
                  <a:lnTo>
                    <a:pt x="28" y="62"/>
                  </a:lnTo>
                  <a:lnTo>
                    <a:pt x="22" y="60"/>
                  </a:lnTo>
                  <a:lnTo>
                    <a:pt x="18" y="58"/>
                  </a:lnTo>
                  <a:lnTo>
                    <a:pt x="16" y="56"/>
                  </a:lnTo>
                  <a:lnTo>
                    <a:pt x="16" y="52"/>
                  </a:lnTo>
                  <a:lnTo>
                    <a:pt x="18" y="50"/>
                  </a:lnTo>
                  <a:lnTo>
                    <a:pt x="18" y="48"/>
                  </a:lnTo>
                  <a:lnTo>
                    <a:pt x="16" y="44"/>
                  </a:lnTo>
                  <a:lnTo>
                    <a:pt x="10" y="44"/>
                  </a:lnTo>
                  <a:lnTo>
                    <a:pt x="8" y="44"/>
                  </a:lnTo>
                  <a:lnTo>
                    <a:pt x="6" y="42"/>
                  </a:lnTo>
                  <a:lnTo>
                    <a:pt x="4" y="36"/>
                  </a:lnTo>
                  <a:lnTo>
                    <a:pt x="14" y="32"/>
                  </a:lnTo>
                  <a:lnTo>
                    <a:pt x="16" y="28"/>
                  </a:lnTo>
                  <a:lnTo>
                    <a:pt x="16" y="26"/>
                  </a:lnTo>
                  <a:lnTo>
                    <a:pt x="16" y="12"/>
                  </a:lnTo>
                  <a:lnTo>
                    <a:pt x="14" y="6"/>
                  </a:lnTo>
                  <a:lnTo>
                    <a:pt x="10" y="2"/>
                  </a:lnTo>
                  <a:lnTo>
                    <a:pt x="2" y="4"/>
                  </a:lnTo>
                  <a:lnTo>
                    <a:pt x="0" y="0"/>
                  </a:lnTo>
                  <a:lnTo>
                    <a:pt x="34" y="0"/>
                  </a:lnTo>
                  <a:lnTo>
                    <a:pt x="90" y="0"/>
                  </a:lnTo>
                  <a:lnTo>
                    <a:pt x="200" y="2"/>
                  </a:lnTo>
                  <a:lnTo>
                    <a:pt x="284" y="2"/>
                  </a:lnTo>
                  <a:lnTo>
                    <a:pt x="454" y="2"/>
                  </a:lnTo>
                  <a:close/>
                </a:path>
              </a:pathLst>
            </a:custGeom>
            <a:solidFill>
              <a:srgbClr val="FFFF00"/>
            </a:solidFill>
            <a:ln w="3175" cmpd="sng">
              <a:solidFill>
                <a:srgbClr val="000000"/>
              </a:solidFill>
              <a:round/>
              <a:headEnd/>
              <a:tailEnd/>
            </a:ln>
          </p:spPr>
          <p:txBody>
            <a:bodyPr/>
            <a:lstStyle/>
            <a:p>
              <a:endParaRPr lang="en-US"/>
            </a:p>
          </p:txBody>
        </p:sp>
        <p:sp>
          <p:nvSpPr>
            <p:cNvPr id="309390" name="Freeform 39"/>
            <p:cNvSpPr>
              <a:spLocks/>
            </p:cNvSpPr>
            <p:nvPr/>
          </p:nvSpPr>
          <p:spPr bwMode="auto">
            <a:xfrm>
              <a:off x="1458" y="1630"/>
              <a:ext cx="378" cy="300"/>
            </a:xfrm>
            <a:custGeom>
              <a:avLst/>
              <a:gdLst>
                <a:gd name="T0" fmla="*/ 0 w 378"/>
                <a:gd name="T1" fmla="*/ 0 h 300"/>
                <a:gd name="T2" fmla="*/ 84 w 378"/>
                <a:gd name="T3" fmla="*/ 0 h 300"/>
                <a:gd name="T4" fmla="*/ 168 w 378"/>
                <a:gd name="T5" fmla="*/ 0 h 300"/>
                <a:gd name="T6" fmla="*/ 252 w 378"/>
                <a:gd name="T7" fmla="*/ 0 h 300"/>
                <a:gd name="T8" fmla="*/ 336 w 378"/>
                <a:gd name="T9" fmla="*/ 0 h 300"/>
                <a:gd name="T10" fmla="*/ 336 w 378"/>
                <a:gd name="T11" fmla="*/ 74 h 300"/>
                <a:gd name="T12" fmla="*/ 378 w 378"/>
                <a:gd name="T13" fmla="*/ 74 h 300"/>
                <a:gd name="T14" fmla="*/ 376 w 378"/>
                <a:gd name="T15" fmla="*/ 150 h 300"/>
                <a:gd name="T16" fmla="*/ 376 w 378"/>
                <a:gd name="T17" fmla="*/ 226 h 300"/>
                <a:gd name="T18" fmla="*/ 374 w 378"/>
                <a:gd name="T19" fmla="*/ 300 h 300"/>
                <a:gd name="T20" fmla="*/ 292 w 378"/>
                <a:gd name="T21" fmla="*/ 298 h 300"/>
                <a:gd name="T22" fmla="*/ 266 w 378"/>
                <a:gd name="T23" fmla="*/ 298 h 300"/>
                <a:gd name="T24" fmla="*/ 210 w 378"/>
                <a:gd name="T25" fmla="*/ 298 h 300"/>
                <a:gd name="T26" fmla="*/ 128 w 378"/>
                <a:gd name="T27" fmla="*/ 300 h 300"/>
                <a:gd name="T28" fmla="*/ 46 w 378"/>
                <a:gd name="T29" fmla="*/ 298 h 300"/>
                <a:gd name="T30" fmla="*/ 48 w 378"/>
                <a:gd name="T31" fmla="*/ 224 h 300"/>
                <a:gd name="T32" fmla="*/ 48 w 378"/>
                <a:gd name="T33" fmla="*/ 150 h 300"/>
                <a:gd name="T34" fmla="*/ 48 w 378"/>
                <a:gd name="T35" fmla="*/ 74 h 300"/>
                <a:gd name="T36" fmla="*/ 2 w 378"/>
                <a:gd name="T37" fmla="*/ 74 h 300"/>
                <a:gd name="T38" fmla="*/ 0 w 378"/>
                <a:gd name="T39" fmla="*/ 0 h 300"/>
                <a:gd name="T40" fmla="*/ 0 w 378"/>
                <a:gd name="T41" fmla="*/ 0 h 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8"/>
                <a:gd name="T64" fmla="*/ 0 h 300"/>
                <a:gd name="T65" fmla="*/ 378 w 378"/>
                <a:gd name="T66" fmla="*/ 300 h 3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8" h="300">
                  <a:moveTo>
                    <a:pt x="0" y="0"/>
                  </a:moveTo>
                  <a:lnTo>
                    <a:pt x="84" y="0"/>
                  </a:lnTo>
                  <a:lnTo>
                    <a:pt x="168" y="0"/>
                  </a:lnTo>
                  <a:lnTo>
                    <a:pt x="252" y="0"/>
                  </a:lnTo>
                  <a:lnTo>
                    <a:pt x="336" y="0"/>
                  </a:lnTo>
                  <a:lnTo>
                    <a:pt x="336" y="74"/>
                  </a:lnTo>
                  <a:lnTo>
                    <a:pt x="378" y="74"/>
                  </a:lnTo>
                  <a:lnTo>
                    <a:pt x="376" y="150"/>
                  </a:lnTo>
                  <a:lnTo>
                    <a:pt x="376" y="226"/>
                  </a:lnTo>
                  <a:lnTo>
                    <a:pt x="374" y="300"/>
                  </a:lnTo>
                  <a:lnTo>
                    <a:pt x="292" y="298"/>
                  </a:lnTo>
                  <a:lnTo>
                    <a:pt x="266" y="298"/>
                  </a:lnTo>
                  <a:lnTo>
                    <a:pt x="210" y="298"/>
                  </a:lnTo>
                  <a:lnTo>
                    <a:pt x="128" y="300"/>
                  </a:lnTo>
                  <a:lnTo>
                    <a:pt x="46" y="298"/>
                  </a:lnTo>
                  <a:lnTo>
                    <a:pt x="48" y="224"/>
                  </a:lnTo>
                  <a:lnTo>
                    <a:pt x="48" y="150"/>
                  </a:lnTo>
                  <a:lnTo>
                    <a:pt x="48" y="74"/>
                  </a:lnTo>
                  <a:lnTo>
                    <a:pt x="2" y="74"/>
                  </a:lnTo>
                  <a:lnTo>
                    <a:pt x="0" y="0"/>
                  </a:lnTo>
                  <a:close/>
                </a:path>
              </a:pathLst>
            </a:custGeom>
            <a:noFill/>
            <a:ln w="3175" cmpd="sng">
              <a:solidFill>
                <a:srgbClr val="000000"/>
              </a:solidFill>
              <a:round/>
              <a:headEnd/>
              <a:tailEnd/>
            </a:ln>
          </p:spPr>
          <p:txBody>
            <a:bodyPr/>
            <a:lstStyle/>
            <a:p>
              <a:endParaRPr lang="en-US"/>
            </a:p>
          </p:txBody>
        </p:sp>
        <p:sp>
          <p:nvSpPr>
            <p:cNvPr id="309391" name="Freeform 40"/>
            <p:cNvSpPr>
              <a:spLocks/>
            </p:cNvSpPr>
            <p:nvPr/>
          </p:nvSpPr>
          <p:spPr bwMode="auto">
            <a:xfrm>
              <a:off x="1208" y="1630"/>
              <a:ext cx="298" cy="300"/>
            </a:xfrm>
            <a:custGeom>
              <a:avLst/>
              <a:gdLst>
                <a:gd name="T0" fmla="*/ 250 w 298"/>
                <a:gd name="T1" fmla="*/ 0 h 300"/>
                <a:gd name="T2" fmla="*/ 252 w 298"/>
                <a:gd name="T3" fmla="*/ 74 h 300"/>
                <a:gd name="T4" fmla="*/ 298 w 298"/>
                <a:gd name="T5" fmla="*/ 74 h 300"/>
                <a:gd name="T6" fmla="*/ 298 w 298"/>
                <a:gd name="T7" fmla="*/ 150 h 300"/>
                <a:gd name="T8" fmla="*/ 298 w 298"/>
                <a:gd name="T9" fmla="*/ 224 h 300"/>
                <a:gd name="T10" fmla="*/ 296 w 298"/>
                <a:gd name="T11" fmla="*/ 298 h 300"/>
                <a:gd name="T12" fmla="*/ 214 w 298"/>
                <a:gd name="T13" fmla="*/ 300 h 300"/>
                <a:gd name="T14" fmla="*/ 132 w 298"/>
                <a:gd name="T15" fmla="*/ 300 h 300"/>
                <a:gd name="T16" fmla="*/ 50 w 298"/>
                <a:gd name="T17" fmla="*/ 298 h 300"/>
                <a:gd name="T18" fmla="*/ 50 w 298"/>
                <a:gd name="T19" fmla="*/ 226 h 300"/>
                <a:gd name="T20" fmla="*/ 50 w 298"/>
                <a:gd name="T21" fmla="*/ 166 h 300"/>
                <a:gd name="T22" fmla="*/ 52 w 298"/>
                <a:gd name="T23" fmla="*/ 150 h 300"/>
                <a:gd name="T24" fmla="*/ 50 w 298"/>
                <a:gd name="T25" fmla="*/ 74 h 300"/>
                <a:gd name="T26" fmla="*/ 0 w 298"/>
                <a:gd name="T27" fmla="*/ 72 h 300"/>
                <a:gd name="T28" fmla="*/ 0 w 298"/>
                <a:gd name="T29" fmla="*/ 32 h 300"/>
                <a:gd name="T30" fmla="*/ 0 w 298"/>
                <a:gd name="T31" fmla="*/ 0 h 300"/>
                <a:gd name="T32" fmla="*/ 84 w 298"/>
                <a:gd name="T33" fmla="*/ 0 h 300"/>
                <a:gd name="T34" fmla="*/ 166 w 298"/>
                <a:gd name="T35" fmla="*/ 0 h 300"/>
                <a:gd name="T36" fmla="*/ 250 w 298"/>
                <a:gd name="T37" fmla="*/ 0 h 300"/>
                <a:gd name="T38" fmla="*/ 250 w 298"/>
                <a:gd name="T39" fmla="*/ 0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8"/>
                <a:gd name="T61" fmla="*/ 0 h 300"/>
                <a:gd name="T62" fmla="*/ 298 w 298"/>
                <a:gd name="T63" fmla="*/ 300 h 3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8" h="300">
                  <a:moveTo>
                    <a:pt x="250" y="0"/>
                  </a:moveTo>
                  <a:lnTo>
                    <a:pt x="252" y="74"/>
                  </a:lnTo>
                  <a:lnTo>
                    <a:pt x="298" y="74"/>
                  </a:lnTo>
                  <a:lnTo>
                    <a:pt x="298" y="150"/>
                  </a:lnTo>
                  <a:lnTo>
                    <a:pt x="298" y="224"/>
                  </a:lnTo>
                  <a:lnTo>
                    <a:pt x="296" y="298"/>
                  </a:lnTo>
                  <a:lnTo>
                    <a:pt x="214" y="300"/>
                  </a:lnTo>
                  <a:lnTo>
                    <a:pt x="132" y="300"/>
                  </a:lnTo>
                  <a:lnTo>
                    <a:pt x="50" y="298"/>
                  </a:lnTo>
                  <a:lnTo>
                    <a:pt x="50" y="226"/>
                  </a:lnTo>
                  <a:lnTo>
                    <a:pt x="50" y="166"/>
                  </a:lnTo>
                  <a:lnTo>
                    <a:pt x="52" y="150"/>
                  </a:lnTo>
                  <a:lnTo>
                    <a:pt x="50" y="74"/>
                  </a:lnTo>
                  <a:lnTo>
                    <a:pt x="0" y="72"/>
                  </a:lnTo>
                  <a:lnTo>
                    <a:pt x="0" y="32"/>
                  </a:lnTo>
                  <a:lnTo>
                    <a:pt x="0" y="0"/>
                  </a:lnTo>
                  <a:lnTo>
                    <a:pt x="84" y="0"/>
                  </a:lnTo>
                  <a:lnTo>
                    <a:pt x="166" y="0"/>
                  </a:lnTo>
                  <a:lnTo>
                    <a:pt x="250" y="0"/>
                  </a:lnTo>
                  <a:close/>
                </a:path>
              </a:pathLst>
            </a:custGeom>
            <a:noFill/>
            <a:ln w="3175" cmpd="sng">
              <a:solidFill>
                <a:srgbClr val="000000"/>
              </a:solidFill>
              <a:round/>
              <a:headEnd/>
              <a:tailEnd/>
            </a:ln>
          </p:spPr>
          <p:txBody>
            <a:bodyPr/>
            <a:lstStyle/>
            <a:p>
              <a:endParaRPr lang="en-US"/>
            </a:p>
          </p:txBody>
        </p:sp>
        <p:sp>
          <p:nvSpPr>
            <p:cNvPr id="309392" name="Freeform 41"/>
            <p:cNvSpPr>
              <a:spLocks/>
            </p:cNvSpPr>
            <p:nvPr/>
          </p:nvSpPr>
          <p:spPr bwMode="auto">
            <a:xfrm>
              <a:off x="1794" y="1630"/>
              <a:ext cx="368" cy="300"/>
            </a:xfrm>
            <a:custGeom>
              <a:avLst/>
              <a:gdLst>
                <a:gd name="T0" fmla="*/ 0 w 368"/>
                <a:gd name="T1" fmla="*/ 0 h 300"/>
                <a:gd name="T2" fmla="*/ 84 w 368"/>
                <a:gd name="T3" fmla="*/ 2 h 300"/>
                <a:gd name="T4" fmla="*/ 166 w 368"/>
                <a:gd name="T5" fmla="*/ 2 h 300"/>
                <a:gd name="T6" fmla="*/ 250 w 368"/>
                <a:gd name="T7" fmla="*/ 2 h 300"/>
                <a:gd name="T8" fmla="*/ 334 w 368"/>
                <a:gd name="T9" fmla="*/ 2 h 300"/>
                <a:gd name="T10" fmla="*/ 336 w 368"/>
                <a:gd name="T11" fmla="*/ 76 h 300"/>
                <a:gd name="T12" fmla="*/ 368 w 368"/>
                <a:gd name="T13" fmla="*/ 76 h 300"/>
                <a:gd name="T14" fmla="*/ 368 w 368"/>
                <a:gd name="T15" fmla="*/ 150 h 300"/>
                <a:gd name="T16" fmla="*/ 368 w 368"/>
                <a:gd name="T17" fmla="*/ 226 h 300"/>
                <a:gd name="T18" fmla="*/ 366 w 368"/>
                <a:gd name="T19" fmla="*/ 300 h 300"/>
                <a:gd name="T20" fmla="*/ 284 w 368"/>
                <a:gd name="T21" fmla="*/ 300 h 300"/>
                <a:gd name="T22" fmla="*/ 202 w 368"/>
                <a:gd name="T23" fmla="*/ 300 h 300"/>
                <a:gd name="T24" fmla="*/ 120 w 368"/>
                <a:gd name="T25" fmla="*/ 300 h 300"/>
                <a:gd name="T26" fmla="*/ 38 w 368"/>
                <a:gd name="T27" fmla="*/ 300 h 300"/>
                <a:gd name="T28" fmla="*/ 40 w 368"/>
                <a:gd name="T29" fmla="*/ 226 h 300"/>
                <a:gd name="T30" fmla="*/ 40 w 368"/>
                <a:gd name="T31" fmla="*/ 150 h 300"/>
                <a:gd name="T32" fmla="*/ 42 w 368"/>
                <a:gd name="T33" fmla="*/ 74 h 300"/>
                <a:gd name="T34" fmla="*/ 0 w 368"/>
                <a:gd name="T35" fmla="*/ 74 h 300"/>
                <a:gd name="T36" fmla="*/ 0 w 368"/>
                <a:gd name="T37" fmla="*/ 0 h 300"/>
                <a:gd name="T38" fmla="*/ 0 w 368"/>
                <a:gd name="T39" fmla="*/ 0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8"/>
                <a:gd name="T61" fmla="*/ 0 h 300"/>
                <a:gd name="T62" fmla="*/ 368 w 368"/>
                <a:gd name="T63" fmla="*/ 300 h 3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8" h="300">
                  <a:moveTo>
                    <a:pt x="0" y="0"/>
                  </a:moveTo>
                  <a:lnTo>
                    <a:pt x="84" y="2"/>
                  </a:lnTo>
                  <a:lnTo>
                    <a:pt x="166" y="2"/>
                  </a:lnTo>
                  <a:lnTo>
                    <a:pt x="250" y="2"/>
                  </a:lnTo>
                  <a:lnTo>
                    <a:pt x="334" y="2"/>
                  </a:lnTo>
                  <a:lnTo>
                    <a:pt x="336" y="76"/>
                  </a:lnTo>
                  <a:lnTo>
                    <a:pt x="368" y="76"/>
                  </a:lnTo>
                  <a:lnTo>
                    <a:pt x="368" y="150"/>
                  </a:lnTo>
                  <a:lnTo>
                    <a:pt x="368" y="226"/>
                  </a:lnTo>
                  <a:lnTo>
                    <a:pt x="366" y="300"/>
                  </a:lnTo>
                  <a:lnTo>
                    <a:pt x="284" y="300"/>
                  </a:lnTo>
                  <a:lnTo>
                    <a:pt x="202" y="300"/>
                  </a:lnTo>
                  <a:lnTo>
                    <a:pt x="120" y="300"/>
                  </a:lnTo>
                  <a:lnTo>
                    <a:pt x="38" y="300"/>
                  </a:lnTo>
                  <a:lnTo>
                    <a:pt x="40" y="226"/>
                  </a:lnTo>
                  <a:lnTo>
                    <a:pt x="40" y="150"/>
                  </a:lnTo>
                  <a:lnTo>
                    <a:pt x="42" y="74"/>
                  </a:lnTo>
                  <a:lnTo>
                    <a:pt x="0" y="74"/>
                  </a:lnTo>
                  <a:lnTo>
                    <a:pt x="0" y="0"/>
                  </a:lnTo>
                  <a:close/>
                </a:path>
              </a:pathLst>
            </a:custGeom>
            <a:noFill/>
            <a:ln w="3175" cmpd="sng">
              <a:solidFill>
                <a:srgbClr val="000000"/>
              </a:solidFill>
              <a:round/>
              <a:headEnd/>
              <a:tailEnd/>
            </a:ln>
          </p:spPr>
          <p:txBody>
            <a:bodyPr/>
            <a:lstStyle/>
            <a:p>
              <a:endParaRPr lang="en-US"/>
            </a:p>
          </p:txBody>
        </p:sp>
        <p:sp>
          <p:nvSpPr>
            <p:cNvPr id="309393" name="Freeform 42"/>
            <p:cNvSpPr>
              <a:spLocks/>
            </p:cNvSpPr>
            <p:nvPr/>
          </p:nvSpPr>
          <p:spPr bwMode="auto">
            <a:xfrm>
              <a:off x="2464" y="1634"/>
              <a:ext cx="360" cy="296"/>
            </a:xfrm>
            <a:custGeom>
              <a:avLst/>
              <a:gdLst>
                <a:gd name="T0" fmla="*/ 0 w 360"/>
                <a:gd name="T1" fmla="*/ 0 h 296"/>
                <a:gd name="T2" fmla="*/ 82 w 360"/>
                <a:gd name="T3" fmla="*/ 0 h 296"/>
                <a:gd name="T4" fmla="*/ 168 w 360"/>
                <a:gd name="T5" fmla="*/ 0 h 296"/>
                <a:gd name="T6" fmla="*/ 250 w 360"/>
                <a:gd name="T7" fmla="*/ 0 h 296"/>
                <a:gd name="T8" fmla="*/ 336 w 360"/>
                <a:gd name="T9" fmla="*/ 0 h 296"/>
                <a:gd name="T10" fmla="*/ 336 w 360"/>
                <a:gd name="T11" fmla="*/ 72 h 296"/>
                <a:gd name="T12" fmla="*/ 360 w 360"/>
                <a:gd name="T13" fmla="*/ 74 h 296"/>
                <a:gd name="T14" fmla="*/ 360 w 360"/>
                <a:gd name="T15" fmla="*/ 148 h 296"/>
                <a:gd name="T16" fmla="*/ 360 w 360"/>
                <a:gd name="T17" fmla="*/ 222 h 296"/>
                <a:gd name="T18" fmla="*/ 360 w 360"/>
                <a:gd name="T19" fmla="*/ 296 h 296"/>
                <a:gd name="T20" fmla="*/ 276 w 360"/>
                <a:gd name="T21" fmla="*/ 296 h 296"/>
                <a:gd name="T22" fmla="*/ 192 w 360"/>
                <a:gd name="T23" fmla="*/ 296 h 296"/>
                <a:gd name="T24" fmla="*/ 110 w 360"/>
                <a:gd name="T25" fmla="*/ 296 h 296"/>
                <a:gd name="T26" fmla="*/ 28 w 360"/>
                <a:gd name="T27" fmla="*/ 296 h 296"/>
                <a:gd name="T28" fmla="*/ 28 w 360"/>
                <a:gd name="T29" fmla="*/ 222 h 296"/>
                <a:gd name="T30" fmla="*/ 28 w 360"/>
                <a:gd name="T31" fmla="*/ 148 h 296"/>
                <a:gd name="T32" fmla="*/ 28 w 360"/>
                <a:gd name="T33" fmla="*/ 72 h 296"/>
                <a:gd name="T34" fmla="*/ 0 w 360"/>
                <a:gd name="T35" fmla="*/ 72 h 296"/>
                <a:gd name="T36" fmla="*/ 0 w 360"/>
                <a:gd name="T37" fmla="*/ 0 h 296"/>
                <a:gd name="T38" fmla="*/ 0 w 360"/>
                <a:gd name="T39" fmla="*/ 0 h 2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296"/>
                <a:gd name="T62" fmla="*/ 360 w 360"/>
                <a:gd name="T63" fmla="*/ 296 h 2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296">
                  <a:moveTo>
                    <a:pt x="0" y="0"/>
                  </a:moveTo>
                  <a:lnTo>
                    <a:pt x="82" y="0"/>
                  </a:lnTo>
                  <a:lnTo>
                    <a:pt x="168" y="0"/>
                  </a:lnTo>
                  <a:lnTo>
                    <a:pt x="250" y="0"/>
                  </a:lnTo>
                  <a:lnTo>
                    <a:pt x="336" y="0"/>
                  </a:lnTo>
                  <a:lnTo>
                    <a:pt x="336" y="72"/>
                  </a:lnTo>
                  <a:lnTo>
                    <a:pt x="360" y="74"/>
                  </a:lnTo>
                  <a:lnTo>
                    <a:pt x="360" y="148"/>
                  </a:lnTo>
                  <a:lnTo>
                    <a:pt x="360" y="222"/>
                  </a:lnTo>
                  <a:lnTo>
                    <a:pt x="360" y="296"/>
                  </a:lnTo>
                  <a:lnTo>
                    <a:pt x="276" y="296"/>
                  </a:lnTo>
                  <a:lnTo>
                    <a:pt x="192" y="296"/>
                  </a:lnTo>
                  <a:lnTo>
                    <a:pt x="110" y="296"/>
                  </a:lnTo>
                  <a:lnTo>
                    <a:pt x="28" y="296"/>
                  </a:lnTo>
                  <a:lnTo>
                    <a:pt x="28" y="222"/>
                  </a:lnTo>
                  <a:lnTo>
                    <a:pt x="28" y="148"/>
                  </a:lnTo>
                  <a:lnTo>
                    <a:pt x="28" y="72"/>
                  </a:lnTo>
                  <a:lnTo>
                    <a:pt x="0" y="72"/>
                  </a:lnTo>
                  <a:lnTo>
                    <a:pt x="0" y="0"/>
                  </a:lnTo>
                  <a:close/>
                </a:path>
              </a:pathLst>
            </a:custGeom>
            <a:noFill/>
            <a:ln w="3175" cmpd="sng">
              <a:solidFill>
                <a:srgbClr val="000000"/>
              </a:solidFill>
              <a:round/>
              <a:headEnd/>
              <a:tailEnd/>
            </a:ln>
          </p:spPr>
          <p:txBody>
            <a:bodyPr/>
            <a:lstStyle/>
            <a:p>
              <a:endParaRPr lang="en-US"/>
            </a:p>
          </p:txBody>
        </p:sp>
        <p:sp>
          <p:nvSpPr>
            <p:cNvPr id="309394" name="Freeform 43"/>
            <p:cNvSpPr>
              <a:spLocks/>
            </p:cNvSpPr>
            <p:nvPr/>
          </p:nvSpPr>
          <p:spPr bwMode="auto">
            <a:xfrm>
              <a:off x="2800" y="1634"/>
              <a:ext cx="351" cy="296"/>
            </a:xfrm>
            <a:custGeom>
              <a:avLst/>
              <a:gdLst>
                <a:gd name="T0" fmla="*/ 0 w 351"/>
                <a:gd name="T1" fmla="*/ 0 h 296"/>
                <a:gd name="T2" fmla="*/ 81 w 351"/>
                <a:gd name="T3" fmla="*/ 0 h 296"/>
                <a:gd name="T4" fmla="*/ 165 w 351"/>
                <a:gd name="T5" fmla="*/ 0 h 296"/>
                <a:gd name="T6" fmla="*/ 249 w 351"/>
                <a:gd name="T7" fmla="*/ 0 h 296"/>
                <a:gd name="T8" fmla="*/ 333 w 351"/>
                <a:gd name="T9" fmla="*/ 0 h 296"/>
                <a:gd name="T10" fmla="*/ 335 w 351"/>
                <a:gd name="T11" fmla="*/ 32 h 296"/>
                <a:gd name="T12" fmla="*/ 333 w 351"/>
                <a:gd name="T13" fmla="*/ 72 h 296"/>
                <a:gd name="T14" fmla="*/ 351 w 351"/>
                <a:gd name="T15" fmla="*/ 72 h 296"/>
                <a:gd name="T16" fmla="*/ 351 w 351"/>
                <a:gd name="T17" fmla="*/ 148 h 296"/>
                <a:gd name="T18" fmla="*/ 351 w 351"/>
                <a:gd name="T19" fmla="*/ 222 h 296"/>
                <a:gd name="T20" fmla="*/ 351 w 351"/>
                <a:gd name="T21" fmla="*/ 296 h 296"/>
                <a:gd name="T22" fmla="*/ 269 w 351"/>
                <a:gd name="T23" fmla="*/ 296 h 296"/>
                <a:gd name="T24" fmla="*/ 189 w 351"/>
                <a:gd name="T25" fmla="*/ 296 h 296"/>
                <a:gd name="T26" fmla="*/ 105 w 351"/>
                <a:gd name="T27" fmla="*/ 296 h 296"/>
                <a:gd name="T28" fmla="*/ 24 w 351"/>
                <a:gd name="T29" fmla="*/ 296 h 296"/>
                <a:gd name="T30" fmla="*/ 24 w 351"/>
                <a:gd name="T31" fmla="*/ 222 h 296"/>
                <a:gd name="T32" fmla="*/ 24 w 351"/>
                <a:gd name="T33" fmla="*/ 148 h 296"/>
                <a:gd name="T34" fmla="*/ 24 w 351"/>
                <a:gd name="T35" fmla="*/ 74 h 296"/>
                <a:gd name="T36" fmla="*/ 0 w 351"/>
                <a:gd name="T37" fmla="*/ 72 h 296"/>
                <a:gd name="T38" fmla="*/ 0 w 351"/>
                <a:gd name="T39" fmla="*/ 0 h 296"/>
                <a:gd name="T40" fmla="*/ 0 w 351"/>
                <a:gd name="T41" fmla="*/ 0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1"/>
                <a:gd name="T64" fmla="*/ 0 h 296"/>
                <a:gd name="T65" fmla="*/ 351 w 351"/>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1" h="296">
                  <a:moveTo>
                    <a:pt x="0" y="0"/>
                  </a:moveTo>
                  <a:lnTo>
                    <a:pt x="81" y="0"/>
                  </a:lnTo>
                  <a:lnTo>
                    <a:pt x="165" y="0"/>
                  </a:lnTo>
                  <a:lnTo>
                    <a:pt x="249" y="0"/>
                  </a:lnTo>
                  <a:lnTo>
                    <a:pt x="333" y="0"/>
                  </a:lnTo>
                  <a:lnTo>
                    <a:pt x="335" y="32"/>
                  </a:lnTo>
                  <a:lnTo>
                    <a:pt x="333" y="72"/>
                  </a:lnTo>
                  <a:lnTo>
                    <a:pt x="351" y="72"/>
                  </a:lnTo>
                  <a:lnTo>
                    <a:pt x="351" y="148"/>
                  </a:lnTo>
                  <a:lnTo>
                    <a:pt x="351" y="222"/>
                  </a:lnTo>
                  <a:lnTo>
                    <a:pt x="351" y="296"/>
                  </a:lnTo>
                  <a:lnTo>
                    <a:pt x="269" y="296"/>
                  </a:lnTo>
                  <a:lnTo>
                    <a:pt x="189" y="296"/>
                  </a:lnTo>
                  <a:lnTo>
                    <a:pt x="105" y="296"/>
                  </a:lnTo>
                  <a:lnTo>
                    <a:pt x="24" y="296"/>
                  </a:lnTo>
                  <a:lnTo>
                    <a:pt x="24" y="222"/>
                  </a:lnTo>
                  <a:lnTo>
                    <a:pt x="24" y="148"/>
                  </a:lnTo>
                  <a:lnTo>
                    <a:pt x="24" y="74"/>
                  </a:lnTo>
                  <a:lnTo>
                    <a:pt x="0" y="72"/>
                  </a:lnTo>
                  <a:lnTo>
                    <a:pt x="0" y="0"/>
                  </a:lnTo>
                  <a:close/>
                </a:path>
              </a:pathLst>
            </a:custGeom>
            <a:noFill/>
            <a:ln w="3175" cmpd="sng">
              <a:solidFill>
                <a:srgbClr val="000000"/>
              </a:solidFill>
              <a:round/>
              <a:headEnd/>
              <a:tailEnd/>
            </a:ln>
          </p:spPr>
          <p:txBody>
            <a:bodyPr/>
            <a:lstStyle/>
            <a:p>
              <a:endParaRPr lang="en-US"/>
            </a:p>
          </p:txBody>
        </p:sp>
        <p:sp>
          <p:nvSpPr>
            <p:cNvPr id="309395" name="Freeform 44"/>
            <p:cNvSpPr>
              <a:spLocks/>
            </p:cNvSpPr>
            <p:nvPr/>
          </p:nvSpPr>
          <p:spPr bwMode="auto">
            <a:xfrm>
              <a:off x="3133" y="1634"/>
              <a:ext cx="350" cy="296"/>
            </a:xfrm>
            <a:custGeom>
              <a:avLst/>
              <a:gdLst>
                <a:gd name="T0" fmla="*/ 0 w 350"/>
                <a:gd name="T1" fmla="*/ 0 h 296"/>
                <a:gd name="T2" fmla="*/ 84 w 350"/>
                <a:gd name="T3" fmla="*/ 0 h 296"/>
                <a:gd name="T4" fmla="*/ 168 w 350"/>
                <a:gd name="T5" fmla="*/ 0 h 296"/>
                <a:gd name="T6" fmla="*/ 250 w 350"/>
                <a:gd name="T7" fmla="*/ 0 h 296"/>
                <a:gd name="T8" fmla="*/ 336 w 350"/>
                <a:gd name="T9" fmla="*/ 0 h 296"/>
                <a:gd name="T10" fmla="*/ 336 w 350"/>
                <a:gd name="T11" fmla="*/ 74 h 296"/>
                <a:gd name="T12" fmla="*/ 350 w 350"/>
                <a:gd name="T13" fmla="*/ 74 h 296"/>
                <a:gd name="T14" fmla="*/ 350 w 350"/>
                <a:gd name="T15" fmla="*/ 220 h 296"/>
                <a:gd name="T16" fmla="*/ 266 w 350"/>
                <a:gd name="T17" fmla="*/ 220 h 296"/>
                <a:gd name="T18" fmla="*/ 184 w 350"/>
                <a:gd name="T19" fmla="*/ 222 h 296"/>
                <a:gd name="T20" fmla="*/ 184 w 350"/>
                <a:gd name="T21" fmla="*/ 294 h 296"/>
                <a:gd name="T22" fmla="*/ 100 w 350"/>
                <a:gd name="T23" fmla="*/ 294 h 296"/>
                <a:gd name="T24" fmla="*/ 18 w 350"/>
                <a:gd name="T25" fmla="*/ 296 h 296"/>
                <a:gd name="T26" fmla="*/ 18 w 350"/>
                <a:gd name="T27" fmla="*/ 222 h 296"/>
                <a:gd name="T28" fmla="*/ 18 w 350"/>
                <a:gd name="T29" fmla="*/ 148 h 296"/>
                <a:gd name="T30" fmla="*/ 18 w 350"/>
                <a:gd name="T31" fmla="*/ 72 h 296"/>
                <a:gd name="T32" fmla="*/ 0 w 350"/>
                <a:gd name="T33" fmla="*/ 72 h 296"/>
                <a:gd name="T34" fmla="*/ 2 w 350"/>
                <a:gd name="T35" fmla="*/ 32 h 296"/>
                <a:gd name="T36" fmla="*/ 0 w 350"/>
                <a:gd name="T37" fmla="*/ 0 h 296"/>
                <a:gd name="T38" fmla="*/ 0 w 350"/>
                <a:gd name="T39" fmla="*/ 0 h 2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0"/>
                <a:gd name="T61" fmla="*/ 0 h 296"/>
                <a:gd name="T62" fmla="*/ 350 w 350"/>
                <a:gd name="T63" fmla="*/ 296 h 2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0" h="296">
                  <a:moveTo>
                    <a:pt x="0" y="0"/>
                  </a:moveTo>
                  <a:lnTo>
                    <a:pt x="84" y="0"/>
                  </a:lnTo>
                  <a:lnTo>
                    <a:pt x="168" y="0"/>
                  </a:lnTo>
                  <a:lnTo>
                    <a:pt x="250" y="0"/>
                  </a:lnTo>
                  <a:lnTo>
                    <a:pt x="336" y="0"/>
                  </a:lnTo>
                  <a:lnTo>
                    <a:pt x="336" y="74"/>
                  </a:lnTo>
                  <a:lnTo>
                    <a:pt x="350" y="74"/>
                  </a:lnTo>
                  <a:lnTo>
                    <a:pt x="350" y="220"/>
                  </a:lnTo>
                  <a:lnTo>
                    <a:pt x="266" y="220"/>
                  </a:lnTo>
                  <a:lnTo>
                    <a:pt x="184" y="222"/>
                  </a:lnTo>
                  <a:lnTo>
                    <a:pt x="184" y="294"/>
                  </a:lnTo>
                  <a:lnTo>
                    <a:pt x="100" y="294"/>
                  </a:lnTo>
                  <a:lnTo>
                    <a:pt x="18" y="296"/>
                  </a:lnTo>
                  <a:lnTo>
                    <a:pt x="18" y="222"/>
                  </a:lnTo>
                  <a:lnTo>
                    <a:pt x="18" y="148"/>
                  </a:lnTo>
                  <a:lnTo>
                    <a:pt x="18" y="72"/>
                  </a:lnTo>
                  <a:lnTo>
                    <a:pt x="0" y="72"/>
                  </a:lnTo>
                  <a:lnTo>
                    <a:pt x="2" y="32"/>
                  </a:lnTo>
                  <a:lnTo>
                    <a:pt x="0" y="0"/>
                  </a:lnTo>
                  <a:close/>
                </a:path>
              </a:pathLst>
            </a:custGeom>
            <a:noFill/>
            <a:ln w="3175" cmpd="sng">
              <a:solidFill>
                <a:srgbClr val="000000"/>
              </a:solidFill>
              <a:round/>
              <a:headEnd/>
              <a:tailEnd/>
            </a:ln>
          </p:spPr>
          <p:txBody>
            <a:bodyPr/>
            <a:lstStyle/>
            <a:p>
              <a:endParaRPr lang="en-US"/>
            </a:p>
          </p:txBody>
        </p:sp>
        <p:sp>
          <p:nvSpPr>
            <p:cNvPr id="309396" name="Freeform 45"/>
            <p:cNvSpPr>
              <a:spLocks/>
            </p:cNvSpPr>
            <p:nvPr/>
          </p:nvSpPr>
          <p:spPr bwMode="auto">
            <a:xfrm>
              <a:off x="4645" y="1782"/>
              <a:ext cx="528" cy="298"/>
            </a:xfrm>
            <a:custGeom>
              <a:avLst/>
              <a:gdLst>
                <a:gd name="T0" fmla="*/ 302 w 528"/>
                <a:gd name="T1" fmla="*/ 2 h 298"/>
                <a:gd name="T2" fmla="*/ 314 w 528"/>
                <a:gd name="T3" fmla="*/ 16 h 298"/>
                <a:gd name="T4" fmla="*/ 324 w 528"/>
                <a:gd name="T5" fmla="*/ 26 h 298"/>
                <a:gd name="T6" fmla="*/ 332 w 528"/>
                <a:gd name="T7" fmla="*/ 38 h 298"/>
                <a:gd name="T8" fmla="*/ 338 w 528"/>
                <a:gd name="T9" fmla="*/ 44 h 298"/>
                <a:gd name="T10" fmla="*/ 340 w 528"/>
                <a:gd name="T11" fmla="*/ 44 h 298"/>
                <a:gd name="T12" fmla="*/ 342 w 528"/>
                <a:gd name="T13" fmla="*/ 46 h 298"/>
                <a:gd name="T14" fmla="*/ 344 w 528"/>
                <a:gd name="T15" fmla="*/ 50 h 298"/>
                <a:gd name="T16" fmla="*/ 344 w 528"/>
                <a:gd name="T17" fmla="*/ 58 h 298"/>
                <a:gd name="T18" fmla="*/ 340 w 528"/>
                <a:gd name="T19" fmla="*/ 66 h 298"/>
                <a:gd name="T20" fmla="*/ 336 w 528"/>
                <a:gd name="T21" fmla="*/ 74 h 298"/>
                <a:gd name="T22" fmla="*/ 336 w 528"/>
                <a:gd name="T23" fmla="*/ 80 h 298"/>
                <a:gd name="T24" fmla="*/ 336 w 528"/>
                <a:gd name="T25" fmla="*/ 84 h 298"/>
                <a:gd name="T26" fmla="*/ 336 w 528"/>
                <a:gd name="T27" fmla="*/ 92 h 298"/>
                <a:gd name="T28" fmla="*/ 340 w 528"/>
                <a:gd name="T29" fmla="*/ 100 h 298"/>
                <a:gd name="T30" fmla="*/ 346 w 528"/>
                <a:gd name="T31" fmla="*/ 114 h 298"/>
                <a:gd name="T32" fmla="*/ 354 w 528"/>
                <a:gd name="T33" fmla="*/ 122 h 298"/>
                <a:gd name="T34" fmla="*/ 364 w 528"/>
                <a:gd name="T35" fmla="*/ 136 h 298"/>
                <a:gd name="T36" fmla="*/ 370 w 528"/>
                <a:gd name="T37" fmla="*/ 140 h 298"/>
                <a:gd name="T38" fmla="*/ 380 w 528"/>
                <a:gd name="T39" fmla="*/ 148 h 298"/>
                <a:gd name="T40" fmla="*/ 390 w 528"/>
                <a:gd name="T41" fmla="*/ 152 h 298"/>
                <a:gd name="T42" fmla="*/ 402 w 528"/>
                <a:gd name="T43" fmla="*/ 154 h 298"/>
                <a:gd name="T44" fmla="*/ 410 w 528"/>
                <a:gd name="T45" fmla="*/ 158 h 298"/>
                <a:gd name="T46" fmla="*/ 418 w 528"/>
                <a:gd name="T47" fmla="*/ 162 h 298"/>
                <a:gd name="T48" fmla="*/ 432 w 528"/>
                <a:gd name="T49" fmla="*/ 170 h 298"/>
                <a:gd name="T50" fmla="*/ 446 w 528"/>
                <a:gd name="T51" fmla="*/ 176 h 298"/>
                <a:gd name="T52" fmla="*/ 458 w 528"/>
                <a:gd name="T53" fmla="*/ 178 h 298"/>
                <a:gd name="T54" fmla="*/ 464 w 528"/>
                <a:gd name="T55" fmla="*/ 182 h 298"/>
                <a:gd name="T56" fmla="*/ 472 w 528"/>
                <a:gd name="T57" fmla="*/ 186 h 298"/>
                <a:gd name="T58" fmla="*/ 484 w 528"/>
                <a:gd name="T59" fmla="*/ 190 h 298"/>
                <a:gd name="T60" fmla="*/ 490 w 528"/>
                <a:gd name="T61" fmla="*/ 196 h 298"/>
                <a:gd name="T62" fmla="*/ 494 w 528"/>
                <a:gd name="T63" fmla="*/ 202 h 298"/>
                <a:gd name="T64" fmla="*/ 494 w 528"/>
                <a:gd name="T65" fmla="*/ 212 h 298"/>
                <a:gd name="T66" fmla="*/ 500 w 528"/>
                <a:gd name="T67" fmla="*/ 216 h 298"/>
                <a:gd name="T68" fmla="*/ 504 w 528"/>
                <a:gd name="T69" fmla="*/ 216 h 298"/>
                <a:gd name="T70" fmla="*/ 514 w 528"/>
                <a:gd name="T71" fmla="*/ 218 h 298"/>
                <a:gd name="T72" fmla="*/ 520 w 528"/>
                <a:gd name="T73" fmla="*/ 222 h 298"/>
                <a:gd name="T74" fmla="*/ 522 w 528"/>
                <a:gd name="T75" fmla="*/ 228 h 298"/>
                <a:gd name="T76" fmla="*/ 522 w 528"/>
                <a:gd name="T77" fmla="*/ 232 h 298"/>
                <a:gd name="T78" fmla="*/ 522 w 528"/>
                <a:gd name="T79" fmla="*/ 240 h 298"/>
                <a:gd name="T80" fmla="*/ 520 w 528"/>
                <a:gd name="T81" fmla="*/ 256 h 298"/>
                <a:gd name="T82" fmla="*/ 520 w 528"/>
                <a:gd name="T83" fmla="*/ 264 h 298"/>
                <a:gd name="T84" fmla="*/ 520 w 528"/>
                <a:gd name="T85" fmla="*/ 276 h 298"/>
                <a:gd name="T86" fmla="*/ 522 w 528"/>
                <a:gd name="T87" fmla="*/ 282 h 298"/>
                <a:gd name="T88" fmla="*/ 528 w 528"/>
                <a:gd name="T89" fmla="*/ 296 h 298"/>
                <a:gd name="T90" fmla="*/ 518 w 528"/>
                <a:gd name="T91" fmla="*/ 296 h 298"/>
                <a:gd name="T92" fmla="*/ 412 w 528"/>
                <a:gd name="T93" fmla="*/ 296 h 298"/>
                <a:gd name="T94" fmla="*/ 246 w 528"/>
                <a:gd name="T95" fmla="*/ 298 h 298"/>
                <a:gd name="T96" fmla="*/ 80 w 528"/>
                <a:gd name="T97" fmla="*/ 298 h 298"/>
                <a:gd name="T98" fmla="*/ 0 w 528"/>
                <a:gd name="T99" fmla="*/ 224 h 298"/>
                <a:gd name="T100" fmla="*/ 0 w 528"/>
                <a:gd name="T101" fmla="*/ 76 h 298"/>
                <a:gd name="T102" fmla="*/ 164 w 528"/>
                <a:gd name="T103" fmla="*/ 74 h 298"/>
                <a:gd name="T104" fmla="*/ 248 w 528"/>
                <a:gd name="T105" fmla="*/ 0 h 298"/>
                <a:gd name="T106" fmla="*/ 302 w 528"/>
                <a:gd name="T107" fmla="*/ 0 h 2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8"/>
                <a:gd name="T163" fmla="*/ 0 h 298"/>
                <a:gd name="T164" fmla="*/ 528 w 528"/>
                <a:gd name="T165" fmla="*/ 298 h 2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8" h="298">
                  <a:moveTo>
                    <a:pt x="302" y="0"/>
                  </a:moveTo>
                  <a:lnTo>
                    <a:pt x="302" y="2"/>
                  </a:lnTo>
                  <a:lnTo>
                    <a:pt x="308" y="8"/>
                  </a:lnTo>
                  <a:lnTo>
                    <a:pt x="314" y="16"/>
                  </a:lnTo>
                  <a:lnTo>
                    <a:pt x="320" y="22"/>
                  </a:lnTo>
                  <a:lnTo>
                    <a:pt x="324" y="26"/>
                  </a:lnTo>
                  <a:lnTo>
                    <a:pt x="328" y="32"/>
                  </a:lnTo>
                  <a:lnTo>
                    <a:pt x="332" y="38"/>
                  </a:lnTo>
                  <a:lnTo>
                    <a:pt x="336" y="42"/>
                  </a:lnTo>
                  <a:lnTo>
                    <a:pt x="338" y="44"/>
                  </a:lnTo>
                  <a:lnTo>
                    <a:pt x="340" y="44"/>
                  </a:lnTo>
                  <a:lnTo>
                    <a:pt x="342" y="46"/>
                  </a:lnTo>
                  <a:lnTo>
                    <a:pt x="344" y="48"/>
                  </a:lnTo>
                  <a:lnTo>
                    <a:pt x="344" y="50"/>
                  </a:lnTo>
                  <a:lnTo>
                    <a:pt x="344" y="52"/>
                  </a:lnTo>
                  <a:lnTo>
                    <a:pt x="344" y="58"/>
                  </a:lnTo>
                  <a:lnTo>
                    <a:pt x="342" y="62"/>
                  </a:lnTo>
                  <a:lnTo>
                    <a:pt x="340" y="66"/>
                  </a:lnTo>
                  <a:lnTo>
                    <a:pt x="338" y="70"/>
                  </a:lnTo>
                  <a:lnTo>
                    <a:pt x="336" y="74"/>
                  </a:lnTo>
                  <a:lnTo>
                    <a:pt x="336" y="78"/>
                  </a:lnTo>
                  <a:lnTo>
                    <a:pt x="336" y="80"/>
                  </a:lnTo>
                  <a:lnTo>
                    <a:pt x="336" y="84"/>
                  </a:lnTo>
                  <a:lnTo>
                    <a:pt x="336" y="88"/>
                  </a:lnTo>
                  <a:lnTo>
                    <a:pt x="336" y="92"/>
                  </a:lnTo>
                  <a:lnTo>
                    <a:pt x="338" y="98"/>
                  </a:lnTo>
                  <a:lnTo>
                    <a:pt x="340" y="100"/>
                  </a:lnTo>
                  <a:lnTo>
                    <a:pt x="342" y="106"/>
                  </a:lnTo>
                  <a:lnTo>
                    <a:pt x="346" y="114"/>
                  </a:lnTo>
                  <a:lnTo>
                    <a:pt x="350" y="118"/>
                  </a:lnTo>
                  <a:lnTo>
                    <a:pt x="354" y="122"/>
                  </a:lnTo>
                  <a:lnTo>
                    <a:pt x="360" y="130"/>
                  </a:lnTo>
                  <a:lnTo>
                    <a:pt x="364" y="136"/>
                  </a:lnTo>
                  <a:lnTo>
                    <a:pt x="368" y="140"/>
                  </a:lnTo>
                  <a:lnTo>
                    <a:pt x="370" y="140"/>
                  </a:lnTo>
                  <a:lnTo>
                    <a:pt x="376" y="144"/>
                  </a:lnTo>
                  <a:lnTo>
                    <a:pt x="380" y="148"/>
                  </a:lnTo>
                  <a:lnTo>
                    <a:pt x="384" y="150"/>
                  </a:lnTo>
                  <a:lnTo>
                    <a:pt x="390" y="152"/>
                  </a:lnTo>
                  <a:lnTo>
                    <a:pt x="396" y="152"/>
                  </a:lnTo>
                  <a:lnTo>
                    <a:pt x="402" y="154"/>
                  </a:lnTo>
                  <a:lnTo>
                    <a:pt x="404" y="154"/>
                  </a:lnTo>
                  <a:lnTo>
                    <a:pt x="410" y="158"/>
                  </a:lnTo>
                  <a:lnTo>
                    <a:pt x="418" y="162"/>
                  </a:lnTo>
                  <a:lnTo>
                    <a:pt x="424" y="164"/>
                  </a:lnTo>
                  <a:lnTo>
                    <a:pt x="432" y="170"/>
                  </a:lnTo>
                  <a:lnTo>
                    <a:pt x="438" y="174"/>
                  </a:lnTo>
                  <a:lnTo>
                    <a:pt x="446" y="176"/>
                  </a:lnTo>
                  <a:lnTo>
                    <a:pt x="452" y="178"/>
                  </a:lnTo>
                  <a:lnTo>
                    <a:pt x="458" y="178"/>
                  </a:lnTo>
                  <a:lnTo>
                    <a:pt x="460" y="180"/>
                  </a:lnTo>
                  <a:lnTo>
                    <a:pt x="464" y="182"/>
                  </a:lnTo>
                  <a:lnTo>
                    <a:pt x="466" y="182"/>
                  </a:lnTo>
                  <a:lnTo>
                    <a:pt x="472" y="186"/>
                  </a:lnTo>
                  <a:lnTo>
                    <a:pt x="480" y="188"/>
                  </a:lnTo>
                  <a:lnTo>
                    <a:pt x="484" y="190"/>
                  </a:lnTo>
                  <a:lnTo>
                    <a:pt x="488" y="192"/>
                  </a:lnTo>
                  <a:lnTo>
                    <a:pt x="490" y="196"/>
                  </a:lnTo>
                  <a:lnTo>
                    <a:pt x="492" y="200"/>
                  </a:lnTo>
                  <a:lnTo>
                    <a:pt x="494" y="202"/>
                  </a:lnTo>
                  <a:lnTo>
                    <a:pt x="494" y="206"/>
                  </a:lnTo>
                  <a:lnTo>
                    <a:pt x="494" y="212"/>
                  </a:lnTo>
                  <a:lnTo>
                    <a:pt x="498" y="214"/>
                  </a:lnTo>
                  <a:lnTo>
                    <a:pt x="500" y="216"/>
                  </a:lnTo>
                  <a:lnTo>
                    <a:pt x="504" y="216"/>
                  </a:lnTo>
                  <a:lnTo>
                    <a:pt x="510" y="218"/>
                  </a:lnTo>
                  <a:lnTo>
                    <a:pt x="514" y="218"/>
                  </a:lnTo>
                  <a:lnTo>
                    <a:pt x="516" y="220"/>
                  </a:lnTo>
                  <a:lnTo>
                    <a:pt x="520" y="222"/>
                  </a:lnTo>
                  <a:lnTo>
                    <a:pt x="522" y="224"/>
                  </a:lnTo>
                  <a:lnTo>
                    <a:pt x="522" y="228"/>
                  </a:lnTo>
                  <a:lnTo>
                    <a:pt x="522" y="232"/>
                  </a:lnTo>
                  <a:lnTo>
                    <a:pt x="524" y="234"/>
                  </a:lnTo>
                  <a:lnTo>
                    <a:pt x="522" y="240"/>
                  </a:lnTo>
                  <a:lnTo>
                    <a:pt x="522" y="248"/>
                  </a:lnTo>
                  <a:lnTo>
                    <a:pt x="520" y="256"/>
                  </a:lnTo>
                  <a:lnTo>
                    <a:pt x="520" y="262"/>
                  </a:lnTo>
                  <a:lnTo>
                    <a:pt x="520" y="264"/>
                  </a:lnTo>
                  <a:lnTo>
                    <a:pt x="520" y="270"/>
                  </a:lnTo>
                  <a:lnTo>
                    <a:pt x="520" y="276"/>
                  </a:lnTo>
                  <a:lnTo>
                    <a:pt x="520" y="278"/>
                  </a:lnTo>
                  <a:lnTo>
                    <a:pt x="522" y="282"/>
                  </a:lnTo>
                  <a:lnTo>
                    <a:pt x="524" y="290"/>
                  </a:lnTo>
                  <a:lnTo>
                    <a:pt x="528" y="296"/>
                  </a:lnTo>
                  <a:lnTo>
                    <a:pt x="528" y="298"/>
                  </a:lnTo>
                  <a:lnTo>
                    <a:pt x="518" y="296"/>
                  </a:lnTo>
                  <a:lnTo>
                    <a:pt x="494" y="296"/>
                  </a:lnTo>
                  <a:lnTo>
                    <a:pt x="412" y="296"/>
                  </a:lnTo>
                  <a:lnTo>
                    <a:pt x="328" y="298"/>
                  </a:lnTo>
                  <a:lnTo>
                    <a:pt x="246" y="298"/>
                  </a:lnTo>
                  <a:lnTo>
                    <a:pt x="164" y="298"/>
                  </a:lnTo>
                  <a:lnTo>
                    <a:pt x="80" y="298"/>
                  </a:lnTo>
                  <a:lnTo>
                    <a:pt x="0" y="298"/>
                  </a:lnTo>
                  <a:lnTo>
                    <a:pt x="0" y="224"/>
                  </a:lnTo>
                  <a:lnTo>
                    <a:pt x="0" y="148"/>
                  </a:lnTo>
                  <a:lnTo>
                    <a:pt x="0" y="76"/>
                  </a:lnTo>
                  <a:lnTo>
                    <a:pt x="82" y="74"/>
                  </a:lnTo>
                  <a:lnTo>
                    <a:pt x="164" y="74"/>
                  </a:lnTo>
                  <a:lnTo>
                    <a:pt x="164" y="0"/>
                  </a:lnTo>
                  <a:lnTo>
                    <a:pt x="248" y="0"/>
                  </a:lnTo>
                  <a:lnTo>
                    <a:pt x="302" y="0"/>
                  </a:lnTo>
                  <a:close/>
                </a:path>
              </a:pathLst>
            </a:custGeom>
            <a:solidFill>
              <a:srgbClr val="00FF00"/>
            </a:solidFill>
            <a:ln w="3175" cmpd="sng">
              <a:solidFill>
                <a:srgbClr val="000000"/>
              </a:solidFill>
              <a:round/>
              <a:headEnd/>
              <a:tailEnd/>
            </a:ln>
          </p:spPr>
          <p:txBody>
            <a:bodyPr/>
            <a:lstStyle/>
            <a:p>
              <a:endParaRPr lang="en-US"/>
            </a:p>
          </p:txBody>
        </p:sp>
        <p:sp>
          <p:nvSpPr>
            <p:cNvPr id="309397" name="Freeform 46"/>
            <p:cNvSpPr>
              <a:spLocks/>
            </p:cNvSpPr>
            <p:nvPr/>
          </p:nvSpPr>
          <p:spPr bwMode="auto">
            <a:xfrm>
              <a:off x="3651" y="1854"/>
              <a:ext cx="332" cy="372"/>
            </a:xfrm>
            <a:custGeom>
              <a:avLst/>
              <a:gdLst>
                <a:gd name="T0" fmla="*/ 166 w 332"/>
                <a:gd name="T1" fmla="*/ 0 h 372"/>
                <a:gd name="T2" fmla="*/ 248 w 332"/>
                <a:gd name="T3" fmla="*/ 0 h 372"/>
                <a:gd name="T4" fmla="*/ 332 w 332"/>
                <a:gd name="T5" fmla="*/ 0 h 372"/>
                <a:gd name="T6" fmla="*/ 330 w 332"/>
                <a:gd name="T7" fmla="*/ 76 h 372"/>
                <a:gd name="T8" fmla="*/ 330 w 332"/>
                <a:gd name="T9" fmla="*/ 148 h 372"/>
                <a:gd name="T10" fmla="*/ 330 w 332"/>
                <a:gd name="T11" fmla="*/ 222 h 372"/>
                <a:gd name="T12" fmla="*/ 330 w 332"/>
                <a:gd name="T13" fmla="*/ 298 h 372"/>
                <a:gd name="T14" fmla="*/ 332 w 332"/>
                <a:gd name="T15" fmla="*/ 372 h 372"/>
                <a:gd name="T16" fmla="*/ 248 w 332"/>
                <a:gd name="T17" fmla="*/ 372 h 372"/>
                <a:gd name="T18" fmla="*/ 166 w 332"/>
                <a:gd name="T19" fmla="*/ 370 h 372"/>
                <a:gd name="T20" fmla="*/ 82 w 332"/>
                <a:gd name="T21" fmla="*/ 370 h 372"/>
                <a:gd name="T22" fmla="*/ 0 w 332"/>
                <a:gd name="T23" fmla="*/ 370 h 372"/>
                <a:gd name="T24" fmla="*/ 0 w 332"/>
                <a:gd name="T25" fmla="*/ 296 h 372"/>
                <a:gd name="T26" fmla="*/ 0 w 332"/>
                <a:gd name="T27" fmla="*/ 272 h 372"/>
                <a:gd name="T28" fmla="*/ 0 w 332"/>
                <a:gd name="T29" fmla="*/ 224 h 372"/>
                <a:gd name="T30" fmla="*/ 0 w 332"/>
                <a:gd name="T31" fmla="*/ 150 h 372"/>
                <a:gd name="T32" fmla="*/ 0 w 332"/>
                <a:gd name="T33" fmla="*/ 74 h 372"/>
                <a:gd name="T34" fmla="*/ 0 w 332"/>
                <a:gd name="T35" fmla="*/ 0 h 372"/>
                <a:gd name="T36" fmla="*/ 84 w 332"/>
                <a:gd name="T37" fmla="*/ 0 h 372"/>
                <a:gd name="T38" fmla="*/ 166 w 332"/>
                <a:gd name="T39" fmla="*/ 0 h 372"/>
                <a:gd name="T40" fmla="*/ 166 w 332"/>
                <a:gd name="T41" fmla="*/ 0 h 3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2"/>
                <a:gd name="T64" fmla="*/ 0 h 372"/>
                <a:gd name="T65" fmla="*/ 332 w 332"/>
                <a:gd name="T66" fmla="*/ 372 h 3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2" h="372">
                  <a:moveTo>
                    <a:pt x="166" y="0"/>
                  </a:moveTo>
                  <a:lnTo>
                    <a:pt x="248" y="0"/>
                  </a:lnTo>
                  <a:lnTo>
                    <a:pt x="332" y="0"/>
                  </a:lnTo>
                  <a:lnTo>
                    <a:pt x="330" y="76"/>
                  </a:lnTo>
                  <a:lnTo>
                    <a:pt x="330" y="148"/>
                  </a:lnTo>
                  <a:lnTo>
                    <a:pt x="330" y="222"/>
                  </a:lnTo>
                  <a:lnTo>
                    <a:pt x="330" y="298"/>
                  </a:lnTo>
                  <a:lnTo>
                    <a:pt x="332" y="372"/>
                  </a:lnTo>
                  <a:lnTo>
                    <a:pt x="248" y="372"/>
                  </a:lnTo>
                  <a:lnTo>
                    <a:pt x="166" y="370"/>
                  </a:lnTo>
                  <a:lnTo>
                    <a:pt x="82" y="370"/>
                  </a:lnTo>
                  <a:lnTo>
                    <a:pt x="0" y="370"/>
                  </a:lnTo>
                  <a:lnTo>
                    <a:pt x="0" y="296"/>
                  </a:lnTo>
                  <a:lnTo>
                    <a:pt x="0" y="272"/>
                  </a:lnTo>
                  <a:lnTo>
                    <a:pt x="0" y="224"/>
                  </a:lnTo>
                  <a:lnTo>
                    <a:pt x="0" y="150"/>
                  </a:lnTo>
                  <a:lnTo>
                    <a:pt x="0" y="74"/>
                  </a:lnTo>
                  <a:lnTo>
                    <a:pt x="0" y="0"/>
                  </a:lnTo>
                  <a:lnTo>
                    <a:pt x="84" y="0"/>
                  </a:lnTo>
                  <a:lnTo>
                    <a:pt x="166" y="0"/>
                  </a:lnTo>
                  <a:close/>
                </a:path>
              </a:pathLst>
            </a:custGeom>
            <a:solidFill>
              <a:srgbClr val="FF99CC"/>
            </a:solidFill>
            <a:ln w="3175" cmpd="sng">
              <a:solidFill>
                <a:srgbClr val="000000"/>
              </a:solidFill>
              <a:round/>
              <a:headEnd/>
              <a:tailEnd/>
            </a:ln>
          </p:spPr>
          <p:txBody>
            <a:bodyPr/>
            <a:lstStyle/>
            <a:p>
              <a:endParaRPr lang="en-US"/>
            </a:p>
          </p:txBody>
        </p:sp>
        <p:sp>
          <p:nvSpPr>
            <p:cNvPr id="309398" name="Freeform 47"/>
            <p:cNvSpPr>
              <a:spLocks/>
            </p:cNvSpPr>
            <p:nvPr/>
          </p:nvSpPr>
          <p:spPr bwMode="auto">
            <a:xfrm>
              <a:off x="3981" y="1854"/>
              <a:ext cx="334" cy="372"/>
            </a:xfrm>
            <a:custGeom>
              <a:avLst/>
              <a:gdLst>
                <a:gd name="T0" fmla="*/ 168 w 334"/>
                <a:gd name="T1" fmla="*/ 2 h 372"/>
                <a:gd name="T2" fmla="*/ 250 w 334"/>
                <a:gd name="T3" fmla="*/ 2 h 372"/>
                <a:gd name="T4" fmla="*/ 334 w 334"/>
                <a:gd name="T5" fmla="*/ 2 h 372"/>
                <a:gd name="T6" fmla="*/ 332 w 334"/>
                <a:gd name="T7" fmla="*/ 76 h 372"/>
                <a:gd name="T8" fmla="*/ 332 w 334"/>
                <a:gd name="T9" fmla="*/ 150 h 372"/>
                <a:gd name="T10" fmla="*/ 332 w 334"/>
                <a:gd name="T11" fmla="*/ 224 h 372"/>
                <a:gd name="T12" fmla="*/ 332 w 334"/>
                <a:gd name="T13" fmla="*/ 298 h 372"/>
                <a:gd name="T14" fmla="*/ 332 w 334"/>
                <a:gd name="T15" fmla="*/ 372 h 372"/>
                <a:gd name="T16" fmla="*/ 248 w 334"/>
                <a:gd name="T17" fmla="*/ 372 h 372"/>
                <a:gd name="T18" fmla="*/ 166 w 334"/>
                <a:gd name="T19" fmla="*/ 372 h 372"/>
                <a:gd name="T20" fmla="*/ 84 w 334"/>
                <a:gd name="T21" fmla="*/ 372 h 372"/>
                <a:gd name="T22" fmla="*/ 2 w 334"/>
                <a:gd name="T23" fmla="*/ 372 h 372"/>
                <a:gd name="T24" fmla="*/ 0 w 334"/>
                <a:gd name="T25" fmla="*/ 298 h 372"/>
                <a:gd name="T26" fmla="*/ 0 w 334"/>
                <a:gd name="T27" fmla="*/ 222 h 372"/>
                <a:gd name="T28" fmla="*/ 0 w 334"/>
                <a:gd name="T29" fmla="*/ 148 h 372"/>
                <a:gd name="T30" fmla="*/ 0 w 334"/>
                <a:gd name="T31" fmla="*/ 76 h 372"/>
                <a:gd name="T32" fmla="*/ 2 w 334"/>
                <a:gd name="T33" fmla="*/ 0 h 372"/>
                <a:gd name="T34" fmla="*/ 84 w 334"/>
                <a:gd name="T35" fmla="*/ 0 h 372"/>
                <a:gd name="T36" fmla="*/ 168 w 334"/>
                <a:gd name="T37" fmla="*/ 2 h 372"/>
                <a:gd name="T38" fmla="*/ 168 w 334"/>
                <a:gd name="T39" fmla="*/ 2 h 3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4"/>
                <a:gd name="T61" fmla="*/ 0 h 372"/>
                <a:gd name="T62" fmla="*/ 334 w 334"/>
                <a:gd name="T63" fmla="*/ 372 h 3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4" h="372">
                  <a:moveTo>
                    <a:pt x="168" y="2"/>
                  </a:moveTo>
                  <a:lnTo>
                    <a:pt x="250" y="2"/>
                  </a:lnTo>
                  <a:lnTo>
                    <a:pt x="334" y="2"/>
                  </a:lnTo>
                  <a:lnTo>
                    <a:pt x="332" y="76"/>
                  </a:lnTo>
                  <a:lnTo>
                    <a:pt x="332" y="150"/>
                  </a:lnTo>
                  <a:lnTo>
                    <a:pt x="332" y="224"/>
                  </a:lnTo>
                  <a:lnTo>
                    <a:pt x="332" y="298"/>
                  </a:lnTo>
                  <a:lnTo>
                    <a:pt x="332" y="372"/>
                  </a:lnTo>
                  <a:lnTo>
                    <a:pt x="248" y="372"/>
                  </a:lnTo>
                  <a:lnTo>
                    <a:pt x="166" y="372"/>
                  </a:lnTo>
                  <a:lnTo>
                    <a:pt x="84" y="372"/>
                  </a:lnTo>
                  <a:lnTo>
                    <a:pt x="2" y="372"/>
                  </a:lnTo>
                  <a:lnTo>
                    <a:pt x="0" y="298"/>
                  </a:lnTo>
                  <a:lnTo>
                    <a:pt x="0" y="222"/>
                  </a:lnTo>
                  <a:lnTo>
                    <a:pt x="0" y="148"/>
                  </a:lnTo>
                  <a:lnTo>
                    <a:pt x="0" y="76"/>
                  </a:lnTo>
                  <a:lnTo>
                    <a:pt x="2" y="0"/>
                  </a:lnTo>
                  <a:lnTo>
                    <a:pt x="84" y="0"/>
                  </a:lnTo>
                  <a:lnTo>
                    <a:pt x="168" y="2"/>
                  </a:lnTo>
                  <a:close/>
                </a:path>
              </a:pathLst>
            </a:custGeom>
            <a:solidFill>
              <a:srgbClr val="FF99CC"/>
            </a:solidFill>
            <a:ln w="3175" cmpd="sng">
              <a:solidFill>
                <a:srgbClr val="000000"/>
              </a:solidFill>
              <a:round/>
              <a:headEnd/>
              <a:tailEnd/>
            </a:ln>
          </p:spPr>
          <p:txBody>
            <a:bodyPr/>
            <a:lstStyle/>
            <a:p>
              <a:endParaRPr lang="en-US"/>
            </a:p>
          </p:txBody>
        </p:sp>
        <p:sp>
          <p:nvSpPr>
            <p:cNvPr id="309399" name="Freeform 48"/>
            <p:cNvSpPr>
              <a:spLocks/>
            </p:cNvSpPr>
            <p:nvPr/>
          </p:nvSpPr>
          <p:spPr bwMode="auto">
            <a:xfrm>
              <a:off x="3317" y="1854"/>
              <a:ext cx="334" cy="372"/>
            </a:xfrm>
            <a:custGeom>
              <a:avLst/>
              <a:gdLst>
                <a:gd name="T0" fmla="*/ 166 w 334"/>
                <a:gd name="T1" fmla="*/ 0 h 372"/>
                <a:gd name="T2" fmla="*/ 250 w 334"/>
                <a:gd name="T3" fmla="*/ 0 h 372"/>
                <a:gd name="T4" fmla="*/ 334 w 334"/>
                <a:gd name="T5" fmla="*/ 0 h 372"/>
                <a:gd name="T6" fmla="*/ 334 w 334"/>
                <a:gd name="T7" fmla="*/ 74 h 372"/>
                <a:gd name="T8" fmla="*/ 334 w 334"/>
                <a:gd name="T9" fmla="*/ 150 h 372"/>
                <a:gd name="T10" fmla="*/ 334 w 334"/>
                <a:gd name="T11" fmla="*/ 224 h 372"/>
                <a:gd name="T12" fmla="*/ 334 w 334"/>
                <a:gd name="T13" fmla="*/ 272 h 372"/>
                <a:gd name="T14" fmla="*/ 334 w 334"/>
                <a:gd name="T15" fmla="*/ 296 h 372"/>
                <a:gd name="T16" fmla="*/ 334 w 334"/>
                <a:gd name="T17" fmla="*/ 370 h 372"/>
                <a:gd name="T18" fmla="*/ 250 w 334"/>
                <a:gd name="T19" fmla="*/ 370 h 372"/>
                <a:gd name="T20" fmla="*/ 166 w 334"/>
                <a:gd name="T21" fmla="*/ 372 h 372"/>
                <a:gd name="T22" fmla="*/ 84 w 334"/>
                <a:gd name="T23" fmla="*/ 372 h 372"/>
                <a:gd name="T24" fmla="*/ 2 w 334"/>
                <a:gd name="T25" fmla="*/ 372 h 372"/>
                <a:gd name="T26" fmla="*/ 2 w 334"/>
                <a:gd name="T27" fmla="*/ 296 h 372"/>
                <a:gd name="T28" fmla="*/ 2 w 334"/>
                <a:gd name="T29" fmla="*/ 224 h 372"/>
                <a:gd name="T30" fmla="*/ 2 w 334"/>
                <a:gd name="T31" fmla="*/ 148 h 372"/>
                <a:gd name="T32" fmla="*/ 0 w 334"/>
                <a:gd name="T33" fmla="*/ 74 h 372"/>
                <a:gd name="T34" fmla="*/ 0 w 334"/>
                <a:gd name="T35" fmla="*/ 2 h 372"/>
                <a:gd name="T36" fmla="*/ 82 w 334"/>
                <a:gd name="T37" fmla="*/ 0 h 372"/>
                <a:gd name="T38" fmla="*/ 166 w 334"/>
                <a:gd name="T39" fmla="*/ 0 h 372"/>
                <a:gd name="T40" fmla="*/ 166 w 334"/>
                <a:gd name="T41" fmla="*/ 0 h 3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4"/>
                <a:gd name="T64" fmla="*/ 0 h 372"/>
                <a:gd name="T65" fmla="*/ 334 w 334"/>
                <a:gd name="T66" fmla="*/ 372 h 3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4" h="372">
                  <a:moveTo>
                    <a:pt x="166" y="0"/>
                  </a:moveTo>
                  <a:lnTo>
                    <a:pt x="250" y="0"/>
                  </a:lnTo>
                  <a:lnTo>
                    <a:pt x="334" y="0"/>
                  </a:lnTo>
                  <a:lnTo>
                    <a:pt x="334" y="74"/>
                  </a:lnTo>
                  <a:lnTo>
                    <a:pt x="334" y="150"/>
                  </a:lnTo>
                  <a:lnTo>
                    <a:pt x="334" y="224"/>
                  </a:lnTo>
                  <a:lnTo>
                    <a:pt x="334" y="272"/>
                  </a:lnTo>
                  <a:lnTo>
                    <a:pt x="334" y="296"/>
                  </a:lnTo>
                  <a:lnTo>
                    <a:pt x="334" y="370"/>
                  </a:lnTo>
                  <a:lnTo>
                    <a:pt x="250" y="370"/>
                  </a:lnTo>
                  <a:lnTo>
                    <a:pt x="166" y="372"/>
                  </a:lnTo>
                  <a:lnTo>
                    <a:pt x="84" y="372"/>
                  </a:lnTo>
                  <a:lnTo>
                    <a:pt x="2" y="372"/>
                  </a:lnTo>
                  <a:lnTo>
                    <a:pt x="2" y="296"/>
                  </a:lnTo>
                  <a:lnTo>
                    <a:pt x="2" y="224"/>
                  </a:lnTo>
                  <a:lnTo>
                    <a:pt x="2" y="148"/>
                  </a:lnTo>
                  <a:lnTo>
                    <a:pt x="0" y="74"/>
                  </a:lnTo>
                  <a:lnTo>
                    <a:pt x="0" y="2"/>
                  </a:lnTo>
                  <a:lnTo>
                    <a:pt x="82" y="0"/>
                  </a:lnTo>
                  <a:lnTo>
                    <a:pt x="166" y="0"/>
                  </a:lnTo>
                  <a:close/>
                </a:path>
              </a:pathLst>
            </a:custGeom>
            <a:noFill/>
            <a:ln w="3175" cmpd="sng">
              <a:solidFill>
                <a:srgbClr val="000000"/>
              </a:solidFill>
              <a:round/>
              <a:headEnd/>
              <a:tailEnd/>
            </a:ln>
          </p:spPr>
          <p:txBody>
            <a:bodyPr/>
            <a:lstStyle/>
            <a:p>
              <a:endParaRPr lang="en-US"/>
            </a:p>
          </p:txBody>
        </p:sp>
        <p:sp>
          <p:nvSpPr>
            <p:cNvPr id="309400" name="Freeform 49"/>
            <p:cNvSpPr>
              <a:spLocks/>
            </p:cNvSpPr>
            <p:nvPr/>
          </p:nvSpPr>
          <p:spPr bwMode="auto">
            <a:xfrm>
              <a:off x="4313" y="1856"/>
              <a:ext cx="332" cy="296"/>
            </a:xfrm>
            <a:custGeom>
              <a:avLst/>
              <a:gdLst>
                <a:gd name="T0" fmla="*/ 2 w 332"/>
                <a:gd name="T1" fmla="*/ 0 h 296"/>
                <a:gd name="T2" fmla="*/ 82 w 332"/>
                <a:gd name="T3" fmla="*/ 0 h 296"/>
                <a:gd name="T4" fmla="*/ 168 w 332"/>
                <a:gd name="T5" fmla="*/ 0 h 296"/>
                <a:gd name="T6" fmla="*/ 248 w 332"/>
                <a:gd name="T7" fmla="*/ 0 h 296"/>
                <a:gd name="T8" fmla="*/ 332 w 332"/>
                <a:gd name="T9" fmla="*/ 2 h 296"/>
                <a:gd name="T10" fmla="*/ 332 w 332"/>
                <a:gd name="T11" fmla="*/ 74 h 296"/>
                <a:gd name="T12" fmla="*/ 332 w 332"/>
                <a:gd name="T13" fmla="*/ 150 h 296"/>
                <a:gd name="T14" fmla="*/ 332 w 332"/>
                <a:gd name="T15" fmla="*/ 224 h 296"/>
                <a:gd name="T16" fmla="*/ 332 w 332"/>
                <a:gd name="T17" fmla="*/ 296 h 296"/>
                <a:gd name="T18" fmla="*/ 248 w 332"/>
                <a:gd name="T19" fmla="*/ 296 h 296"/>
                <a:gd name="T20" fmla="*/ 164 w 332"/>
                <a:gd name="T21" fmla="*/ 296 h 296"/>
                <a:gd name="T22" fmla="*/ 82 w 332"/>
                <a:gd name="T23" fmla="*/ 296 h 296"/>
                <a:gd name="T24" fmla="*/ 0 w 332"/>
                <a:gd name="T25" fmla="*/ 296 h 296"/>
                <a:gd name="T26" fmla="*/ 0 w 332"/>
                <a:gd name="T27" fmla="*/ 222 h 296"/>
                <a:gd name="T28" fmla="*/ 0 w 332"/>
                <a:gd name="T29" fmla="*/ 148 h 296"/>
                <a:gd name="T30" fmla="*/ 0 w 332"/>
                <a:gd name="T31" fmla="*/ 74 h 296"/>
                <a:gd name="T32" fmla="*/ 2 w 332"/>
                <a:gd name="T33" fmla="*/ 0 h 296"/>
                <a:gd name="T34" fmla="*/ 2 w 332"/>
                <a:gd name="T35" fmla="*/ 0 h 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
                <a:gd name="T55" fmla="*/ 0 h 296"/>
                <a:gd name="T56" fmla="*/ 332 w 332"/>
                <a:gd name="T57" fmla="*/ 296 h 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 h="296">
                  <a:moveTo>
                    <a:pt x="2" y="0"/>
                  </a:moveTo>
                  <a:lnTo>
                    <a:pt x="82" y="0"/>
                  </a:lnTo>
                  <a:lnTo>
                    <a:pt x="168" y="0"/>
                  </a:lnTo>
                  <a:lnTo>
                    <a:pt x="248" y="0"/>
                  </a:lnTo>
                  <a:lnTo>
                    <a:pt x="332" y="2"/>
                  </a:lnTo>
                  <a:lnTo>
                    <a:pt x="332" y="74"/>
                  </a:lnTo>
                  <a:lnTo>
                    <a:pt x="332" y="150"/>
                  </a:lnTo>
                  <a:lnTo>
                    <a:pt x="332" y="224"/>
                  </a:lnTo>
                  <a:lnTo>
                    <a:pt x="332" y="296"/>
                  </a:lnTo>
                  <a:lnTo>
                    <a:pt x="248" y="296"/>
                  </a:lnTo>
                  <a:lnTo>
                    <a:pt x="164" y="296"/>
                  </a:lnTo>
                  <a:lnTo>
                    <a:pt x="82" y="296"/>
                  </a:lnTo>
                  <a:lnTo>
                    <a:pt x="0" y="296"/>
                  </a:lnTo>
                  <a:lnTo>
                    <a:pt x="0" y="222"/>
                  </a:lnTo>
                  <a:lnTo>
                    <a:pt x="0" y="148"/>
                  </a:lnTo>
                  <a:lnTo>
                    <a:pt x="0" y="74"/>
                  </a:lnTo>
                  <a:lnTo>
                    <a:pt x="2" y="0"/>
                  </a:lnTo>
                  <a:close/>
                </a:path>
              </a:pathLst>
            </a:custGeom>
            <a:solidFill>
              <a:srgbClr val="FF99CC"/>
            </a:solidFill>
            <a:ln w="3175" cmpd="sng">
              <a:solidFill>
                <a:srgbClr val="000000"/>
              </a:solidFill>
              <a:round/>
              <a:headEnd/>
              <a:tailEnd/>
            </a:ln>
          </p:spPr>
          <p:txBody>
            <a:bodyPr/>
            <a:lstStyle/>
            <a:p>
              <a:endParaRPr lang="en-US"/>
            </a:p>
          </p:txBody>
        </p:sp>
        <p:sp>
          <p:nvSpPr>
            <p:cNvPr id="309401" name="Freeform 50"/>
            <p:cNvSpPr>
              <a:spLocks/>
            </p:cNvSpPr>
            <p:nvPr/>
          </p:nvSpPr>
          <p:spPr bwMode="auto">
            <a:xfrm>
              <a:off x="770" y="1924"/>
              <a:ext cx="488" cy="302"/>
            </a:xfrm>
            <a:custGeom>
              <a:avLst/>
              <a:gdLst>
                <a:gd name="T0" fmla="*/ 488 w 488"/>
                <a:gd name="T1" fmla="*/ 154 h 302"/>
                <a:gd name="T2" fmla="*/ 402 w 488"/>
                <a:gd name="T3" fmla="*/ 300 h 302"/>
                <a:gd name="T4" fmla="*/ 158 w 488"/>
                <a:gd name="T5" fmla="*/ 298 h 302"/>
                <a:gd name="T6" fmla="*/ 152 w 488"/>
                <a:gd name="T7" fmla="*/ 288 h 302"/>
                <a:gd name="T8" fmla="*/ 150 w 488"/>
                <a:gd name="T9" fmla="*/ 278 h 302"/>
                <a:gd name="T10" fmla="*/ 142 w 488"/>
                <a:gd name="T11" fmla="*/ 266 h 302"/>
                <a:gd name="T12" fmla="*/ 142 w 488"/>
                <a:gd name="T13" fmla="*/ 260 h 302"/>
                <a:gd name="T14" fmla="*/ 150 w 488"/>
                <a:gd name="T15" fmla="*/ 258 h 302"/>
                <a:gd name="T16" fmla="*/ 156 w 488"/>
                <a:gd name="T17" fmla="*/ 252 h 302"/>
                <a:gd name="T18" fmla="*/ 156 w 488"/>
                <a:gd name="T19" fmla="*/ 242 h 302"/>
                <a:gd name="T20" fmla="*/ 154 w 488"/>
                <a:gd name="T21" fmla="*/ 230 h 302"/>
                <a:gd name="T22" fmla="*/ 154 w 488"/>
                <a:gd name="T23" fmla="*/ 222 h 302"/>
                <a:gd name="T24" fmla="*/ 160 w 488"/>
                <a:gd name="T25" fmla="*/ 212 h 302"/>
                <a:gd name="T26" fmla="*/ 152 w 488"/>
                <a:gd name="T27" fmla="*/ 204 h 302"/>
                <a:gd name="T28" fmla="*/ 142 w 488"/>
                <a:gd name="T29" fmla="*/ 202 h 302"/>
                <a:gd name="T30" fmla="*/ 132 w 488"/>
                <a:gd name="T31" fmla="*/ 202 h 302"/>
                <a:gd name="T32" fmla="*/ 126 w 488"/>
                <a:gd name="T33" fmla="*/ 198 h 302"/>
                <a:gd name="T34" fmla="*/ 124 w 488"/>
                <a:gd name="T35" fmla="*/ 190 h 302"/>
                <a:gd name="T36" fmla="*/ 122 w 488"/>
                <a:gd name="T37" fmla="*/ 180 h 302"/>
                <a:gd name="T38" fmla="*/ 114 w 488"/>
                <a:gd name="T39" fmla="*/ 174 h 302"/>
                <a:gd name="T40" fmla="*/ 108 w 488"/>
                <a:gd name="T41" fmla="*/ 176 h 302"/>
                <a:gd name="T42" fmla="*/ 102 w 488"/>
                <a:gd name="T43" fmla="*/ 182 h 302"/>
                <a:gd name="T44" fmla="*/ 92 w 488"/>
                <a:gd name="T45" fmla="*/ 186 h 302"/>
                <a:gd name="T46" fmla="*/ 90 w 488"/>
                <a:gd name="T47" fmla="*/ 182 h 302"/>
                <a:gd name="T48" fmla="*/ 90 w 488"/>
                <a:gd name="T49" fmla="*/ 170 h 302"/>
                <a:gd name="T50" fmla="*/ 94 w 488"/>
                <a:gd name="T51" fmla="*/ 166 h 302"/>
                <a:gd name="T52" fmla="*/ 98 w 488"/>
                <a:gd name="T53" fmla="*/ 160 h 302"/>
                <a:gd name="T54" fmla="*/ 94 w 488"/>
                <a:gd name="T55" fmla="*/ 152 h 302"/>
                <a:gd name="T56" fmla="*/ 88 w 488"/>
                <a:gd name="T57" fmla="*/ 150 h 302"/>
                <a:gd name="T58" fmla="*/ 82 w 488"/>
                <a:gd name="T59" fmla="*/ 148 h 302"/>
                <a:gd name="T60" fmla="*/ 72 w 488"/>
                <a:gd name="T61" fmla="*/ 148 h 302"/>
                <a:gd name="T62" fmla="*/ 64 w 488"/>
                <a:gd name="T63" fmla="*/ 144 h 302"/>
                <a:gd name="T64" fmla="*/ 60 w 488"/>
                <a:gd name="T65" fmla="*/ 136 h 302"/>
                <a:gd name="T66" fmla="*/ 64 w 488"/>
                <a:gd name="T67" fmla="*/ 126 h 302"/>
                <a:gd name="T68" fmla="*/ 64 w 488"/>
                <a:gd name="T69" fmla="*/ 118 h 302"/>
                <a:gd name="T70" fmla="*/ 60 w 488"/>
                <a:gd name="T71" fmla="*/ 108 h 302"/>
                <a:gd name="T72" fmla="*/ 56 w 488"/>
                <a:gd name="T73" fmla="*/ 96 h 302"/>
                <a:gd name="T74" fmla="*/ 58 w 488"/>
                <a:gd name="T75" fmla="*/ 88 h 302"/>
                <a:gd name="T76" fmla="*/ 58 w 488"/>
                <a:gd name="T77" fmla="*/ 80 h 302"/>
                <a:gd name="T78" fmla="*/ 50 w 488"/>
                <a:gd name="T79" fmla="*/ 72 h 302"/>
                <a:gd name="T80" fmla="*/ 42 w 488"/>
                <a:gd name="T81" fmla="*/ 70 h 302"/>
                <a:gd name="T82" fmla="*/ 32 w 488"/>
                <a:gd name="T83" fmla="*/ 66 h 302"/>
                <a:gd name="T84" fmla="*/ 28 w 488"/>
                <a:gd name="T85" fmla="*/ 60 h 302"/>
                <a:gd name="T86" fmla="*/ 28 w 488"/>
                <a:gd name="T87" fmla="*/ 52 h 302"/>
                <a:gd name="T88" fmla="*/ 16 w 488"/>
                <a:gd name="T89" fmla="*/ 46 h 302"/>
                <a:gd name="T90" fmla="*/ 6 w 488"/>
                <a:gd name="T91" fmla="*/ 36 h 302"/>
                <a:gd name="T92" fmla="*/ 4 w 488"/>
                <a:gd name="T93" fmla="*/ 26 h 302"/>
                <a:gd name="T94" fmla="*/ 6 w 488"/>
                <a:gd name="T95" fmla="*/ 20 h 302"/>
                <a:gd name="T96" fmla="*/ 4 w 488"/>
                <a:gd name="T97" fmla="*/ 12 h 302"/>
                <a:gd name="T98" fmla="*/ 0 w 488"/>
                <a:gd name="T99" fmla="*/ 2 h 302"/>
                <a:gd name="T100" fmla="*/ 74 w 488"/>
                <a:gd name="T101" fmla="*/ 0 h 302"/>
                <a:gd name="T102" fmla="*/ 266 w 488"/>
                <a:gd name="T103" fmla="*/ 2 h 302"/>
                <a:gd name="T104" fmla="*/ 488 w 488"/>
                <a:gd name="T105" fmla="*/ 4 h 3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8"/>
                <a:gd name="T160" fmla="*/ 0 h 302"/>
                <a:gd name="T161" fmla="*/ 488 w 488"/>
                <a:gd name="T162" fmla="*/ 302 h 3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8" h="302">
                  <a:moveTo>
                    <a:pt x="488" y="4"/>
                  </a:moveTo>
                  <a:lnTo>
                    <a:pt x="488" y="78"/>
                  </a:lnTo>
                  <a:lnTo>
                    <a:pt x="488" y="154"/>
                  </a:lnTo>
                  <a:lnTo>
                    <a:pt x="486" y="226"/>
                  </a:lnTo>
                  <a:lnTo>
                    <a:pt x="486" y="302"/>
                  </a:lnTo>
                  <a:lnTo>
                    <a:pt x="402" y="300"/>
                  </a:lnTo>
                  <a:lnTo>
                    <a:pt x="320" y="300"/>
                  </a:lnTo>
                  <a:lnTo>
                    <a:pt x="238" y="300"/>
                  </a:lnTo>
                  <a:lnTo>
                    <a:pt x="158" y="298"/>
                  </a:lnTo>
                  <a:lnTo>
                    <a:pt x="156" y="296"/>
                  </a:lnTo>
                  <a:lnTo>
                    <a:pt x="152" y="292"/>
                  </a:lnTo>
                  <a:lnTo>
                    <a:pt x="152" y="288"/>
                  </a:lnTo>
                  <a:lnTo>
                    <a:pt x="152" y="284"/>
                  </a:lnTo>
                  <a:lnTo>
                    <a:pt x="150" y="280"/>
                  </a:lnTo>
                  <a:lnTo>
                    <a:pt x="150" y="278"/>
                  </a:lnTo>
                  <a:lnTo>
                    <a:pt x="146" y="272"/>
                  </a:lnTo>
                  <a:lnTo>
                    <a:pt x="144" y="270"/>
                  </a:lnTo>
                  <a:lnTo>
                    <a:pt x="142" y="266"/>
                  </a:lnTo>
                  <a:lnTo>
                    <a:pt x="140" y="264"/>
                  </a:lnTo>
                  <a:lnTo>
                    <a:pt x="140" y="262"/>
                  </a:lnTo>
                  <a:lnTo>
                    <a:pt x="142" y="260"/>
                  </a:lnTo>
                  <a:lnTo>
                    <a:pt x="144" y="260"/>
                  </a:lnTo>
                  <a:lnTo>
                    <a:pt x="146" y="258"/>
                  </a:lnTo>
                  <a:lnTo>
                    <a:pt x="150" y="258"/>
                  </a:lnTo>
                  <a:lnTo>
                    <a:pt x="152" y="256"/>
                  </a:lnTo>
                  <a:lnTo>
                    <a:pt x="154" y="254"/>
                  </a:lnTo>
                  <a:lnTo>
                    <a:pt x="156" y="252"/>
                  </a:lnTo>
                  <a:lnTo>
                    <a:pt x="158" y="248"/>
                  </a:lnTo>
                  <a:lnTo>
                    <a:pt x="158" y="244"/>
                  </a:lnTo>
                  <a:lnTo>
                    <a:pt x="156" y="242"/>
                  </a:lnTo>
                  <a:lnTo>
                    <a:pt x="154" y="238"/>
                  </a:lnTo>
                  <a:lnTo>
                    <a:pt x="154" y="234"/>
                  </a:lnTo>
                  <a:lnTo>
                    <a:pt x="154" y="230"/>
                  </a:lnTo>
                  <a:lnTo>
                    <a:pt x="154" y="228"/>
                  </a:lnTo>
                  <a:lnTo>
                    <a:pt x="154" y="226"/>
                  </a:lnTo>
                  <a:lnTo>
                    <a:pt x="154" y="222"/>
                  </a:lnTo>
                  <a:lnTo>
                    <a:pt x="158" y="220"/>
                  </a:lnTo>
                  <a:lnTo>
                    <a:pt x="158" y="216"/>
                  </a:lnTo>
                  <a:lnTo>
                    <a:pt x="160" y="212"/>
                  </a:lnTo>
                  <a:lnTo>
                    <a:pt x="160" y="210"/>
                  </a:lnTo>
                  <a:lnTo>
                    <a:pt x="156" y="206"/>
                  </a:lnTo>
                  <a:lnTo>
                    <a:pt x="152" y="204"/>
                  </a:lnTo>
                  <a:lnTo>
                    <a:pt x="150" y="202"/>
                  </a:lnTo>
                  <a:lnTo>
                    <a:pt x="146" y="202"/>
                  </a:lnTo>
                  <a:lnTo>
                    <a:pt x="142" y="202"/>
                  </a:lnTo>
                  <a:lnTo>
                    <a:pt x="138" y="202"/>
                  </a:lnTo>
                  <a:lnTo>
                    <a:pt x="136" y="202"/>
                  </a:lnTo>
                  <a:lnTo>
                    <a:pt x="132" y="202"/>
                  </a:lnTo>
                  <a:lnTo>
                    <a:pt x="130" y="202"/>
                  </a:lnTo>
                  <a:lnTo>
                    <a:pt x="128" y="200"/>
                  </a:lnTo>
                  <a:lnTo>
                    <a:pt x="126" y="198"/>
                  </a:lnTo>
                  <a:lnTo>
                    <a:pt x="124" y="196"/>
                  </a:lnTo>
                  <a:lnTo>
                    <a:pt x="122" y="192"/>
                  </a:lnTo>
                  <a:lnTo>
                    <a:pt x="124" y="190"/>
                  </a:lnTo>
                  <a:lnTo>
                    <a:pt x="124" y="186"/>
                  </a:lnTo>
                  <a:lnTo>
                    <a:pt x="122" y="184"/>
                  </a:lnTo>
                  <a:lnTo>
                    <a:pt x="122" y="180"/>
                  </a:lnTo>
                  <a:lnTo>
                    <a:pt x="122" y="176"/>
                  </a:lnTo>
                  <a:lnTo>
                    <a:pt x="118" y="174"/>
                  </a:lnTo>
                  <a:lnTo>
                    <a:pt x="114" y="174"/>
                  </a:lnTo>
                  <a:lnTo>
                    <a:pt x="112" y="174"/>
                  </a:lnTo>
                  <a:lnTo>
                    <a:pt x="110" y="174"/>
                  </a:lnTo>
                  <a:lnTo>
                    <a:pt x="108" y="176"/>
                  </a:lnTo>
                  <a:lnTo>
                    <a:pt x="106" y="176"/>
                  </a:lnTo>
                  <a:lnTo>
                    <a:pt x="102" y="180"/>
                  </a:lnTo>
                  <a:lnTo>
                    <a:pt x="102" y="182"/>
                  </a:lnTo>
                  <a:lnTo>
                    <a:pt x="98" y="186"/>
                  </a:lnTo>
                  <a:lnTo>
                    <a:pt x="96" y="186"/>
                  </a:lnTo>
                  <a:lnTo>
                    <a:pt x="92" y="186"/>
                  </a:lnTo>
                  <a:lnTo>
                    <a:pt x="90" y="186"/>
                  </a:lnTo>
                  <a:lnTo>
                    <a:pt x="90" y="184"/>
                  </a:lnTo>
                  <a:lnTo>
                    <a:pt x="90" y="182"/>
                  </a:lnTo>
                  <a:lnTo>
                    <a:pt x="90" y="178"/>
                  </a:lnTo>
                  <a:lnTo>
                    <a:pt x="90" y="174"/>
                  </a:lnTo>
                  <a:lnTo>
                    <a:pt x="90" y="170"/>
                  </a:lnTo>
                  <a:lnTo>
                    <a:pt x="92" y="168"/>
                  </a:lnTo>
                  <a:lnTo>
                    <a:pt x="94" y="166"/>
                  </a:lnTo>
                  <a:lnTo>
                    <a:pt x="96" y="164"/>
                  </a:lnTo>
                  <a:lnTo>
                    <a:pt x="96" y="162"/>
                  </a:lnTo>
                  <a:lnTo>
                    <a:pt x="98" y="160"/>
                  </a:lnTo>
                  <a:lnTo>
                    <a:pt x="96" y="158"/>
                  </a:lnTo>
                  <a:lnTo>
                    <a:pt x="96" y="154"/>
                  </a:lnTo>
                  <a:lnTo>
                    <a:pt x="94" y="152"/>
                  </a:lnTo>
                  <a:lnTo>
                    <a:pt x="92" y="152"/>
                  </a:lnTo>
                  <a:lnTo>
                    <a:pt x="90" y="152"/>
                  </a:lnTo>
                  <a:lnTo>
                    <a:pt x="88" y="150"/>
                  </a:lnTo>
                  <a:lnTo>
                    <a:pt x="86" y="150"/>
                  </a:lnTo>
                  <a:lnTo>
                    <a:pt x="82" y="148"/>
                  </a:lnTo>
                  <a:lnTo>
                    <a:pt x="80" y="150"/>
                  </a:lnTo>
                  <a:lnTo>
                    <a:pt x="76" y="148"/>
                  </a:lnTo>
                  <a:lnTo>
                    <a:pt x="72" y="148"/>
                  </a:lnTo>
                  <a:lnTo>
                    <a:pt x="68" y="148"/>
                  </a:lnTo>
                  <a:lnTo>
                    <a:pt x="66" y="146"/>
                  </a:lnTo>
                  <a:lnTo>
                    <a:pt x="64" y="144"/>
                  </a:lnTo>
                  <a:lnTo>
                    <a:pt x="62" y="142"/>
                  </a:lnTo>
                  <a:lnTo>
                    <a:pt x="62" y="140"/>
                  </a:lnTo>
                  <a:lnTo>
                    <a:pt x="60" y="136"/>
                  </a:lnTo>
                  <a:lnTo>
                    <a:pt x="62" y="132"/>
                  </a:lnTo>
                  <a:lnTo>
                    <a:pt x="64" y="130"/>
                  </a:lnTo>
                  <a:lnTo>
                    <a:pt x="64" y="126"/>
                  </a:lnTo>
                  <a:lnTo>
                    <a:pt x="64" y="124"/>
                  </a:lnTo>
                  <a:lnTo>
                    <a:pt x="66" y="120"/>
                  </a:lnTo>
                  <a:lnTo>
                    <a:pt x="64" y="118"/>
                  </a:lnTo>
                  <a:lnTo>
                    <a:pt x="64" y="114"/>
                  </a:lnTo>
                  <a:lnTo>
                    <a:pt x="64" y="112"/>
                  </a:lnTo>
                  <a:lnTo>
                    <a:pt x="60" y="108"/>
                  </a:lnTo>
                  <a:lnTo>
                    <a:pt x="58" y="100"/>
                  </a:lnTo>
                  <a:lnTo>
                    <a:pt x="58" y="98"/>
                  </a:lnTo>
                  <a:lnTo>
                    <a:pt x="56" y="96"/>
                  </a:lnTo>
                  <a:lnTo>
                    <a:pt x="58" y="94"/>
                  </a:lnTo>
                  <a:lnTo>
                    <a:pt x="56" y="90"/>
                  </a:lnTo>
                  <a:lnTo>
                    <a:pt x="58" y="88"/>
                  </a:lnTo>
                  <a:lnTo>
                    <a:pt x="60" y="84"/>
                  </a:lnTo>
                  <a:lnTo>
                    <a:pt x="60" y="82"/>
                  </a:lnTo>
                  <a:lnTo>
                    <a:pt x="58" y="80"/>
                  </a:lnTo>
                  <a:lnTo>
                    <a:pt x="56" y="76"/>
                  </a:lnTo>
                  <a:lnTo>
                    <a:pt x="54" y="74"/>
                  </a:lnTo>
                  <a:lnTo>
                    <a:pt x="50" y="72"/>
                  </a:lnTo>
                  <a:lnTo>
                    <a:pt x="48" y="72"/>
                  </a:lnTo>
                  <a:lnTo>
                    <a:pt x="44" y="70"/>
                  </a:lnTo>
                  <a:lnTo>
                    <a:pt x="42" y="70"/>
                  </a:lnTo>
                  <a:lnTo>
                    <a:pt x="38" y="68"/>
                  </a:lnTo>
                  <a:lnTo>
                    <a:pt x="36" y="68"/>
                  </a:lnTo>
                  <a:lnTo>
                    <a:pt x="32" y="66"/>
                  </a:lnTo>
                  <a:lnTo>
                    <a:pt x="30" y="64"/>
                  </a:lnTo>
                  <a:lnTo>
                    <a:pt x="30" y="62"/>
                  </a:lnTo>
                  <a:lnTo>
                    <a:pt x="28" y="60"/>
                  </a:lnTo>
                  <a:lnTo>
                    <a:pt x="28" y="56"/>
                  </a:lnTo>
                  <a:lnTo>
                    <a:pt x="28" y="54"/>
                  </a:lnTo>
                  <a:lnTo>
                    <a:pt x="28" y="52"/>
                  </a:lnTo>
                  <a:lnTo>
                    <a:pt x="26" y="50"/>
                  </a:lnTo>
                  <a:lnTo>
                    <a:pt x="22" y="48"/>
                  </a:lnTo>
                  <a:lnTo>
                    <a:pt x="16" y="46"/>
                  </a:lnTo>
                  <a:lnTo>
                    <a:pt x="8" y="42"/>
                  </a:lnTo>
                  <a:lnTo>
                    <a:pt x="6" y="38"/>
                  </a:lnTo>
                  <a:lnTo>
                    <a:pt x="6" y="36"/>
                  </a:lnTo>
                  <a:lnTo>
                    <a:pt x="4" y="32"/>
                  </a:lnTo>
                  <a:lnTo>
                    <a:pt x="4" y="30"/>
                  </a:lnTo>
                  <a:lnTo>
                    <a:pt x="4" y="26"/>
                  </a:lnTo>
                  <a:lnTo>
                    <a:pt x="6" y="24"/>
                  </a:lnTo>
                  <a:lnTo>
                    <a:pt x="6" y="22"/>
                  </a:lnTo>
                  <a:lnTo>
                    <a:pt x="6" y="20"/>
                  </a:lnTo>
                  <a:lnTo>
                    <a:pt x="6" y="16"/>
                  </a:lnTo>
                  <a:lnTo>
                    <a:pt x="4" y="12"/>
                  </a:lnTo>
                  <a:lnTo>
                    <a:pt x="2" y="8"/>
                  </a:lnTo>
                  <a:lnTo>
                    <a:pt x="0" y="6"/>
                  </a:lnTo>
                  <a:lnTo>
                    <a:pt x="0" y="2"/>
                  </a:lnTo>
                  <a:lnTo>
                    <a:pt x="0" y="0"/>
                  </a:lnTo>
                  <a:lnTo>
                    <a:pt x="32" y="0"/>
                  </a:lnTo>
                  <a:lnTo>
                    <a:pt x="74" y="0"/>
                  </a:lnTo>
                  <a:lnTo>
                    <a:pt x="156" y="2"/>
                  </a:lnTo>
                  <a:lnTo>
                    <a:pt x="240" y="2"/>
                  </a:lnTo>
                  <a:lnTo>
                    <a:pt x="266" y="2"/>
                  </a:lnTo>
                  <a:lnTo>
                    <a:pt x="322" y="4"/>
                  </a:lnTo>
                  <a:lnTo>
                    <a:pt x="406" y="4"/>
                  </a:lnTo>
                  <a:lnTo>
                    <a:pt x="488" y="4"/>
                  </a:lnTo>
                  <a:close/>
                </a:path>
              </a:pathLst>
            </a:custGeom>
            <a:noFill/>
            <a:ln w="3175" cmpd="sng">
              <a:solidFill>
                <a:srgbClr val="000000"/>
              </a:solidFill>
              <a:round/>
              <a:headEnd/>
              <a:tailEnd/>
            </a:ln>
          </p:spPr>
          <p:txBody>
            <a:bodyPr/>
            <a:lstStyle/>
            <a:p>
              <a:endParaRPr lang="en-US"/>
            </a:p>
          </p:txBody>
        </p:sp>
        <p:sp>
          <p:nvSpPr>
            <p:cNvPr id="309402" name="Freeform 51"/>
            <p:cNvSpPr>
              <a:spLocks/>
            </p:cNvSpPr>
            <p:nvPr/>
          </p:nvSpPr>
          <p:spPr bwMode="auto">
            <a:xfrm>
              <a:off x="2987" y="1928"/>
              <a:ext cx="332" cy="298"/>
            </a:xfrm>
            <a:custGeom>
              <a:avLst/>
              <a:gdLst>
                <a:gd name="T0" fmla="*/ 330 w 332"/>
                <a:gd name="T1" fmla="*/ 0 h 298"/>
                <a:gd name="T2" fmla="*/ 332 w 332"/>
                <a:gd name="T3" fmla="*/ 74 h 298"/>
                <a:gd name="T4" fmla="*/ 332 w 332"/>
                <a:gd name="T5" fmla="*/ 150 h 298"/>
                <a:gd name="T6" fmla="*/ 332 w 332"/>
                <a:gd name="T7" fmla="*/ 222 h 298"/>
                <a:gd name="T8" fmla="*/ 332 w 332"/>
                <a:gd name="T9" fmla="*/ 298 h 298"/>
                <a:gd name="T10" fmla="*/ 248 w 332"/>
                <a:gd name="T11" fmla="*/ 298 h 298"/>
                <a:gd name="T12" fmla="*/ 164 w 332"/>
                <a:gd name="T13" fmla="*/ 296 h 298"/>
                <a:gd name="T14" fmla="*/ 82 w 332"/>
                <a:gd name="T15" fmla="*/ 296 h 298"/>
                <a:gd name="T16" fmla="*/ 0 w 332"/>
                <a:gd name="T17" fmla="*/ 296 h 298"/>
                <a:gd name="T18" fmla="*/ 0 w 332"/>
                <a:gd name="T19" fmla="*/ 222 h 298"/>
                <a:gd name="T20" fmla="*/ 2 w 332"/>
                <a:gd name="T21" fmla="*/ 150 h 298"/>
                <a:gd name="T22" fmla="*/ 2 w 332"/>
                <a:gd name="T23" fmla="*/ 76 h 298"/>
                <a:gd name="T24" fmla="*/ 2 w 332"/>
                <a:gd name="T25" fmla="*/ 2 h 298"/>
                <a:gd name="T26" fmla="*/ 82 w 332"/>
                <a:gd name="T27" fmla="*/ 2 h 298"/>
                <a:gd name="T28" fmla="*/ 164 w 332"/>
                <a:gd name="T29" fmla="*/ 2 h 298"/>
                <a:gd name="T30" fmla="*/ 246 w 332"/>
                <a:gd name="T31" fmla="*/ 0 h 298"/>
                <a:gd name="T32" fmla="*/ 330 w 332"/>
                <a:gd name="T33" fmla="*/ 0 h 298"/>
                <a:gd name="T34" fmla="*/ 330 w 332"/>
                <a:gd name="T35" fmla="*/ 0 h 2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
                <a:gd name="T55" fmla="*/ 0 h 298"/>
                <a:gd name="T56" fmla="*/ 332 w 332"/>
                <a:gd name="T57" fmla="*/ 298 h 2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 h="298">
                  <a:moveTo>
                    <a:pt x="330" y="0"/>
                  </a:moveTo>
                  <a:lnTo>
                    <a:pt x="332" y="74"/>
                  </a:lnTo>
                  <a:lnTo>
                    <a:pt x="332" y="150"/>
                  </a:lnTo>
                  <a:lnTo>
                    <a:pt x="332" y="222"/>
                  </a:lnTo>
                  <a:lnTo>
                    <a:pt x="332" y="298"/>
                  </a:lnTo>
                  <a:lnTo>
                    <a:pt x="248" y="298"/>
                  </a:lnTo>
                  <a:lnTo>
                    <a:pt x="164" y="296"/>
                  </a:lnTo>
                  <a:lnTo>
                    <a:pt x="82" y="296"/>
                  </a:lnTo>
                  <a:lnTo>
                    <a:pt x="0" y="296"/>
                  </a:lnTo>
                  <a:lnTo>
                    <a:pt x="0" y="222"/>
                  </a:lnTo>
                  <a:lnTo>
                    <a:pt x="2" y="150"/>
                  </a:lnTo>
                  <a:lnTo>
                    <a:pt x="2" y="76"/>
                  </a:lnTo>
                  <a:lnTo>
                    <a:pt x="2" y="2"/>
                  </a:lnTo>
                  <a:lnTo>
                    <a:pt x="82" y="2"/>
                  </a:lnTo>
                  <a:lnTo>
                    <a:pt x="164" y="2"/>
                  </a:lnTo>
                  <a:lnTo>
                    <a:pt x="246" y="0"/>
                  </a:lnTo>
                  <a:lnTo>
                    <a:pt x="330" y="0"/>
                  </a:lnTo>
                  <a:close/>
                </a:path>
              </a:pathLst>
            </a:custGeom>
            <a:noFill/>
            <a:ln w="3175" cmpd="sng">
              <a:solidFill>
                <a:srgbClr val="000000"/>
              </a:solidFill>
              <a:round/>
              <a:headEnd/>
              <a:tailEnd/>
            </a:ln>
          </p:spPr>
          <p:txBody>
            <a:bodyPr/>
            <a:lstStyle/>
            <a:p>
              <a:endParaRPr lang="en-US"/>
            </a:p>
          </p:txBody>
        </p:sp>
        <p:sp>
          <p:nvSpPr>
            <p:cNvPr id="309403" name="Freeform 52"/>
            <p:cNvSpPr>
              <a:spLocks/>
            </p:cNvSpPr>
            <p:nvPr/>
          </p:nvSpPr>
          <p:spPr bwMode="auto">
            <a:xfrm>
              <a:off x="1668" y="1928"/>
              <a:ext cx="330" cy="298"/>
            </a:xfrm>
            <a:custGeom>
              <a:avLst/>
              <a:gdLst>
                <a:gd name="T0" fmla="*/ 0 w 330"/>
                <a:gd name="T1" fmla="*/ 0 h 298"/>
                <a:gd name="T2" fmla="*/ 56 w 330"/>
                <a:gd name="T3" fmla="*/ 0 h 298"/>
                <a:gd name="T4" fmla="*/ 82 w 330"/>
                <a:gd name="T5" fmla="*/ 0 h 298"/>
                <a:gd name="T6" fmla="*/ 164 w 330"/>
                <a:gd name="T7" fmla="*/ 2 h 298"/>
                <a:gd name="T8" fmla="*/ 246 w 330"/>
                <a:gd name="T9" fmla="*/ 2 h 298"/>
                <a:gd name="T10" fmla="*/ 328 w 330"/>
                <a:gd name="T11" fmla="*/ 2 h 298"/>
                <a:gd name="T12" fmla="*/ 330 w 330"/>
                <a:gd name="T13" fmla="*/ 76 h 298"/>
                <a:gd name="T14" fmla="*/ 328 w 330"/>
                <a:gd name="T15" fmla="*/ 150 h 298"/>
                <a:gd name="T16" fmla="*/ 328 w 330"/>
                <a:gd name="T17" fmla="*/ 222 h 298"/>
                <a:gd name="T18" fmla="*/ 328 w 330"/>
                <a:gd name="T19" fmla="*/ 298 h 298"/>
                <a:gd name="T20" fmla="*/ 246 w 330"/>
                <a:gd name="T21" fmla="*/ 298 h 298"/>
                <a:gd name="T22" fmla="*/ 164 w 330"/>
                <a:gd name="T23" fmla="*/ 298 h 298"/>
                <a:gd name="T24" fmla="*/ 80 w 330"/>
                <a:gd name="T25" fmla="*/ 296 h 298"/>
                <a:gd name="T26" fmla="*/ 0 w 330"/>
                <a:gd name="T27" fmla="*/ 296 h 298"/>
                <a:gd name="T28" fmla="*/ 0 w 330"/>
                <a:gd name="T29" fmla="*/ 222 h 298"/>
                <a:gd name="T30" fmla="*/ 0 w 330"/>
                <a:gd name="T31" fmla="*/ 150 h 298"/>
                <a:gd name="T32" fmla="*/ 2 w 330"/>
                <a:gd name="T33" fmla="*/ 74 h 298"/>
                <a:gd name="T34" fmla="*/ 0 w 330"/>
                <a:gd name="T35" fmla="*/ 0 h 298"/>
                <a:gd name="T36" fmla="*/ 0 w 330"/>
                <a:gd name="T37" fmla="*/ 0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0"/>
                <a:gd name="T58" fmla="*/ 0 h 298"/>
                <a:gd name="T59" fmla="*/ 330 w 330"/>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0" h="298">
                  <a:moveTo>
                    <a:pt x="0" y="0"/>
                  </a:moveTo>
                  <a:lnTo>
                    <a:pt x="56" y="0"/>
                  </a:lnTo>
                  <a:lnTo>
                    <a:pt x="82" y="0"/>
                  </a:lnTo>
                  <a:lnTo>
                    <a:pt x="164" y="2"/>
                  </a:lnTo>
                  <a:lnTo>
                    <a:pt x="246" y="2"/>
                  </a:lnTo>
                  <a:lnTo>
                    <a:pt x="328" y="2"/>
                  </a:lnTo>
                  <a:lnTo>
                    <a:pt x="330" y="76"/>
                  </a:lnTo>
                  <a:lnTo>
                    <a:pt x="328" y="150"/>
                  </a:lnTo>
                  <a:lnTo>
                    <a:pt x="328" y="222"/>
                  </a:lnTo>
                  <a:lnTo>
                    <a:pt x="328" y="298"/>
                  </a:lnTo>
                  <a:lnTo>
                    <a:pt x="246" y="298"/>
                  </a:lnTo>
                  <a:lnTo>
                    <a:pt x="164" y="298"/>
                  </a:lnTo>
                  <a:lnTo>
                    <a:pt x="80" y="296"/>
                  </a:lnTo>
                  <a:lnTo>
                    <a:pt x="0" y="296"/>
                  </a:lnTo>
                  <a:lnTo>
                    <a:pt x="0" y="222"/>
                  </a:lnTo>
                  <a:lnTo>
                    <a:pt x="0" y="150"/>
                  </a:lnTo>
                  <a:lnTo>
                    <a:pt x="2" y="74"/>
                  </a:lnTo>
                  <a:lnTo>
                    <a:pt x="0" y="0"/>
                  </a:lnTo>
                  <a:close/>
                </a:path>
              </a:pathLst>
            </a:custGeom>
            <a:solidFill>
              <a:srgbClr val="FFFF00"/>
            </a:solidFill>
            <a:ln w="3175" cmpd="sng">
              <a:solidFill>
                <a:srgbClr val="000000"/>
              </a:solidFill>
              <a:round/>
              <a:headEnd/>
              <a:tailEnd/>
            </a:ln>
          </p:spPr>
          <p:txBody>
            <a:bodyPr/>
            <a:lstStyle/>
            <a:p>
              <a:endParaRPr lang="en-US"/>
            </a:p>
          </p:txBody>
        </p:sp>
        <p:sp>
          <p:nvSpPr>
            <p:cNvPr id="309404" name="Freeform 53"/>
            <p:cNvSpPr>
              <a:spLocks/>
            </p:cNvSpPr>
            <p:nvPr/>
          </p:nvSpPr>
          <p:spPr bwMode="auto">
            <a:xfrm>
              <a:off x="1256" y="1928"/>
              <a:ext cx="414" cy="298"/>
            </a:xfrm>
            <a:custGeom>
              <a:avLst/>
              <a:gdLst>
                <a:gd name="T0" fmla="*/ 248 w 414"/>
                <a:gd name="T1" fmla="*/ 0 h 298"/>
                <a:gd name="T2" fmla="*/ 330 w 414"/>
                <a:gd name="T3" fmla="*/ 2 h 298"/>
                <a:gd name="T4" fmla="*/ 412 w 414"/>
                <a:gd name="T5" fmla="*/ 0 h 298"/>
                <a:gd name="T6" fmla="*/ 414 w 414"/>
                <a:gd name="T7" fmla="*/ 74 h 298"/>
                <a:gd name="T8" fmla="*/ 412 w 414"/>
                <a:gd name="T9" fmla="*/ 150 h 298"/>
                <a:gd name="T10" fmla="*/ 412 w 414"/>
                <a:gd name="T11" fmla="*/ 222 h 298"/>
                <a:gd name="T12" fmla="*/ 412 w 414"/>
                <a:gd name="T13" fmla="*/ 296 h 298"/>
                <a:gd name="T14" fmla="*/ 328 w 414"/>
                <a:gd name="T15" fmla="*/ 296 h 298"/>
                <a:gd name="T16" fmla="*/ 246 w 414"/>
                <a:gd name="T17" fmla="*/ 296 h 298"/>
                <a:gd name="T18" fmla="*/ 162 w 414"/>
                <a:gd name="T19" fmla="*/ 298 h 298"/>
                <a:gd name="T20" fmla="*/ 82 w 414"/>
                <a:gd name="T21" fmla="*/ 298 h 298"/>
                <a:gd name="T22" fmla="*/ 0 w 414"/>
                <a:gd name="T23" fmla="*/ 298 h 298"/>
                <a:gd name="T24" fmla="*/ 0 w 414"/>
                <a:gd name="T25" fmla="*/ 222 h 298"/>
                <a:gd name="T26" fmla="*/ 2 w 414"/>
                <a:gd name="T27" fmla="*/ 150 h 298"/>
                <a:gd name="T28" fmla="*/ 2 w 414"/>
                <a:gd name="T29" fmla="*/ 74 h 298"/>
                <a:gd name="T30" fmla="*/ 2 w 414"/>
                <a:gd name="T31" fmla="*/ 0 h 298"/>
                <a:gd name="T32" fmla="*/ 84 w 414"/>
                <a:gd name="T33" fmla="*/ 2 h 298"/>
                <a:gd name="T34" fmla="*/ 166 w 414"/>
                <a:gd name="T35" fmla="*/ 2 h 298"/>
                <a:gd name="T36" fmla="*/ 248 w 414"/>
                <a:gd name="T37" fmla="*/ 0 h 298"/>
                <a:gd name="T38" fmla="*/ 248 w 414"/>
                <a:gd name="T39" fmla="*/ 0 h 2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4"/>
                <a:gd name="T61" fmla="*/ 0 h 298"/>
                <a:gd name="T62" fmla="*/ 414 w 414"/>
                <a:gd name="T63" fmla="*/ 298 h 2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4" h="298">
                  <a:moveTo>
                    <a:pt x="248" y="0"/>
                  </a:moveTo>
                  <a:lnTo>
                    <a:pt x="330" y="2"/>
                  </a:lnTo>
                  <a:lnTo>
                    <a:pt x="412" y="0"/>
                  </a:lnTo>
                  <a:lnTo>
                    <a:pt x="414" y="74"/>
                  </a:lnTo>
                  <a:lnTo>
                    <a:pt x="412" y="150"/>
                  </a:lnTo>
                  <a:lnTo>
                    <a:pt x="412" y="222"/>
                  </a:lnTo>
                  <a:lnTo>
                    <a:pt x="412" y="296"/>
                  </a:lnTo>
                  <a:lnTo>
                    <a:pt x="328" y="296"/>
                  </a:lnTo>
                  <a:lnTo>
                    <a:pt x="246" y="296"/>
                  </a:lnTo>
                  <a:lnTo>
                    <a:pt x="162" y="298"/>
                  </a:lnTo>
                  <a:lnTo>
                    <a:pt x="82" y="298"/>
                  </a:lnTo>
                  <a:lnTo>
                    <a:pt x="0" y="298"/>
                  </a:lnTo>
                  <a:lnTo>
                    <a:pt x="0" y="222"/>
                  </a:lnTo>
                  <a:lnTo>
                    <a:pt x="2" y="150"/>
                  </a:lnTo>
                  <a:lnTo>
                    <a:pt x="2" y="74"/>
                  </a:lnTo>
                  <a:lnTo>
                    <a:pt x="2" y="0"/>
                  </a:lnTo>
                  <a:lnTo>
                    <a:pt x="84" y="2"/>
                  </a:lnTo>
                  <a:lnTo>
                    <a:pt x="166" y="2"/>
                  </a:lnTo>
                  <a:lnTo>
                    <a:pt x="248" y="0"/>
                  </a:lnTo>
                  <a:close/>
                </a:path>
              </a:pathLst>
            </a:custGeom>
            <a:noFill/>
            <a:ln w="3175" cmpd="sng">
              <a:solidFill>
                <a:srgbClr val="000000"/>
              </a:solidFill>
              <a:round/>
              <a:headEnd/>
              <a:tailEnd/>
            </a:ln>
          </p:spPr>
          <p:txBody>
            <a:bodyPr/>
            <a:lstStyle/>
            <a:p>
              <a:endParaRPr lang="en-US"/>
            </a:p>
          </p:txBody>
        </p:sp>
        <p:sp>
          <p:nvSpPr>
            <p:cNvPr id="309405" name="Freeform 54"/>
            <p:cNvSpPr>
              <a:spLocks/>
            </p:cNvSpPr>
            <p:nvPr/>
          </p:nvSpPr>
          <p:spPr bwMode="auto">
            <a:xfrm>
              <a:off x="2326" y="1930"/>
              <a:ext cx="332" cy="294"/>
            </a:xfrm>
            <a:custGeom>
              <a:avLst/>
              <a:gdLst>
                <a:gd name="T0" fmla="*/ 0 w 332"/>
                <a:gd name="T1" fmla="*/ 0 h 294"/>
                <a:gd name="T2" fmla="*/ 82 w 332"/>
                <a:gd name="T3" fmla="*/ 0 h 294"/>
                <a:gd name="T4" fmla="*/ 112 w 332"/>
                <a:gd name="T5" fmla="*/ 0 h 294"/>
                <a:gd name="T6" fmla="*/ 166 w 332"/>
                <a:gd name="T7" fmla="*/ 0 h 294"/>
                <a:gd name="T8" fmla="*/ 248 w 332"/>
                <a:gd name="T9" fmla="*/ 0 h 294"/>
                <a:gd name="T10" fmla="*/ 330 w 332"/>
                <a:gd name="T11" fmla="*/ 0 h 294"/>
                <a:gd name="T12" fmla="*/ 332 w 332"/>
                <a:gd name="T13" fmla="*/ 74 h 294"/>
                <a:gd name="T14" fmla="*/ 332 w 332"/>
                <a:gd name="T15" fmla="*/ 148 h 294"/>
                <a:gd name="T16" fmla="*/ 332 w 332"/>
                <a:gd name="T17" fmla="*/ 222 h 294"/>
                <a:gd name="T18" fmla="*/ 332 w 332"/>
                <a:gd name="T19" fmla="*/ 294 h 294"/>
                <a:gd name="T20" fmla="*/ 248 w 332"/>
                <a:gd name="T21" fmla="*/ 294 h 294"/>
                <a:gd name="T22" fmla="*/ 218 w 332"/>
                <a:gd name="T23" fmla="*/ 294 h 294"/>
                <a:gd name="T24" fmla="*/ 212 w 332"/>
                <a:gd name="T25" fmla="*/ 294 h 294"/>
                <a:gd name="T26" fmla="*/ 166 w 332"/>
                <a:gd name="T27" fmla="*/ 294 h 294"/>
                <a:gd name="T28" fmla="*/ 82 w 332"/>
                <a:gd name="T29" fmla="*/ 294 h 294"/>
                <a:gd name="T30" fmla="*/ 0 w 332"/>
                <a:gd name="T31" fmla="*/ 294 h 294"/>
                <a:gd name="T32" fmla="*/ 0 w 332"/>
                <a:gd name="T33" fmla="*/ 220 h 294"/>
                <a:gd name="T34" fmla="*/ 0 w 332"/>
                <a:gd name="T35" fmla="*/ 148 h 294"/>
                <a:gd name="T36" fmla="*/ 0 w 332"/>
                <a:gd name="T37" fmla="*/ 72 h 294"/>
                <a:gd name="T38" fmla="*/ 2 w 332"/>
                <a:gd name="T39" fmla="*/ 48 h 294"/>
                <a:gd name="T40" fmla="*/ 0 w 332"/>
                <a:gd name="T41" fmla="*/ 0 h 294"/>
                <a:gd name="T42" fmla="*/ 0 w 332"/>
                <a:gd name="T43" fmla="*/ 0 h 2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2"/>
                <a:gd name="T67" fmla="*/ 0 h 294"/>
                <a:gd name="T68" fmla="*/ 332 w 332"/>
                <a:gd name="T69" fmla="*/ 294 h 2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2" h="294">
                  <a:moveTo>
                    <a:pt x="0" y="0"/>
                  </a:moveTo>
                  <a:lnTo>
                    <a:pt x="82" y="0"/>
                  </a:lnTo>
                  <a:lnTo>
                    <a:pt x="112" y="0"/>
                  </a:lnTo>
                  <a:lnTo>
                    <a:pt x="166" y="0"/>
                  </a:lnTo>
                  <a:lnTo>
                    <a:pt x="248" y="0"/>
                  </a:lnTo>
                  <a:lnTo>
                    <a:pt x="330" y="0"/>
                  </a:lnTo>
                  <a:lnTo>
                    <a:pt x="332" y="74"/>
                  </a:lnTo>
                  <a:lnTo>
                    <a:pt x="332" y="148"/>
                  </a:lnTo>
                  <a:lnTo>
                    <a:pt x="332" y="222"/>
                  </a:lnTo>
                  <a:lnTo>
                    <a:pt x="332" y="294"/>
                  </a:lnTo>
                  <a:lnTo>
                    <a:pt x="248" y="294"/>
                  </a:lnTo>
                  <a:lnTo>
                    <a:pt x="218" y="294"/>
                  </a:lnTo>
                  <a:lnTo>
                    <a:pt x="212" y="294"/>
                  </a:lnTo>
                  <a:lnTo>
                    <a:pt x="166" y="294"/>
                  </a:lnTo>
                  <a:lnTo>
                    <a:pt x="82" y="294"/>
                  </a:lnTo>
                  <a:lnTo>
                    <a:pt x="0" y="294"/>
                  </a:lnTo>
                  <a:lnTo>
                    <a:pt x="0" y="220"/>
                  </a:lnTo>
                  <a:lnTo>
                    <a:pt x="0" y="148"/>
                  </a:lnTo>
                  <a:lnTo>
                    <a:pt x="0" y="72"/>
                  </a:lnTo>
                  <a:lnTo>
                    <a:pt x="2" y="48"/>
                  </a:lnTo>
                  <a:lnTo>
                    <a:pt x="0" y="0"/>
                  </a:lnTo>
                  <a:close/>
                </a:path>
              </a:pathLst>
            </a:custGeom>
            <a:noFill/>
            <a:ln w="3175" cmpd="sng">
              <a:solidFill>
                <a:srgbClr val="000000"/>
              </a:solidFill>
              <a:round/>
              <a:headEnd/>
              <a:tailEnd/>
            </a:ln>
          </p:spPr>
          <p:txBody>
            <a:bodyPr/>
            <a:lstStyle/>
            <a:p>
              <a:endParaRPr lang="en-US"/>
            </a:p>
          </p:txBody>
        </p:sp>
        <p:sp>
          <p:nvSpPr>
            <p:cNvPr id="309406" name="Freeform 55"/>
            <p:cNvSpPr>
              <a:spLocks/>
            </p:cNvSpPr>
            <p:nvPr/>
          </p:nvSpPr>
          <p:spPr bwMode="auto">
            <a:xfrm>
              <a:off x="1996" y="1930"/>
              <a:ext cx="332" cy="296"/>
            </a:xfrm>
            <a:custGeom>
              <a:avLst/>
              <a:gdLst>
                <a:gd name="T0" fmla="*/ 164 w 332"/>
                <a:gd name="T1" fmla="*/ 0 h 296"/>
                <a:gd name="T2" fmla="*/ 246 w 332"/>
                <a:gd name="T3" fmla="*/ 0 h 296"/>
                <a:gd name="T4" fmla="*/ 330 w 332"/>
                <a:gd name="T5" fmla="*/ 0 h 296"/>
                <a:gd name="T6" fmla="*/ 332 w 332"/>
                <a:gd name="T7" fmla="*/ 48 h 296"/>
                <a:gd name="T8" fmla="*/ 330 w 332"/>
                <a:gd name="T9" fmla="*/ 72 h 296"/>
                <a:gd name="T10" fmla="*/ 330 w 332"/>
                <a:gd name="T11" fmla="*/ 148 h 296"/>
                <a:gd name="T12" fmla="*/ 330 w 332"/>
                <a:gd name="T13" fmla="*/ 220 h 296"/>
                <a:gd name="T14" fmla="*/ 330 w 332"/>
                <a:gd name="T15" fmla="*/ 294 h 296"/>
                <a:gd name="T16" fmla="*/ 330 w 332"/>
                <a:gd name="T17" fmla="*/ 294 h 296"/>
                <a:gd name="T18" fmla="*/ 248 w 332"/>
                <a:gd name="T19" fmla="*/ 294 h 296"/>
                <a:gd name="T20" fmla="*/ 246 w 332"/>
                <a:gd name="T21" fmla="*/ 294 h 296"/>
                <a:gd name="T22" fmla="*/ 166 w 332"/>
                <a:gd name="T23" fmla="*/ 296 h 296"/>
                <a:gd name="T24" fmla="*/ 82 w 332"/>
                <a:gd name="T25" fmla="*/ 296 h 296"/>
                <a:gd name="T26" fmla="*/ 0 w 332"/>
                <a:gd name="T27" fmla="*/ 296 h 296"/>
                <a:gd name="T28" fmla="*/ 0 w 332"/>
                <a:gd name="T29" fmla="*/ 220 h 296"/>
                <a:gd name="T30" fmla="*/ 0 w 332"/>
                <a:gd name="T31" fmla="*/ 148 h 296"/>
                <a:gd name="T32" fmla="*/ 2 w 332"/>
                <a:gd name="T33" fmla="*/ 74 h 296"/>
                <a:gd name="T34" fmla="*/ 0 w 332"/>
                <a:gd name="T35" fmla="*/ 0 h 296"/>
                <a:gd name="T36" fmla="*/ 82 w 332"/>
                <a:gd name="T37" fmla="*/ 0 h 296"/>
                <a:gd name="T38" fmla="*/ 164 w 332"/>
                <a:gd name="T39" fmla="*/ 0 h 296"/>
                <a:gd name="T40" fmla="*/ 164 w 332"/>
                <a:gd name="T41" fmla="*/ 0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2"/>
                <a:gd name="T64" fmla="*/ 0 h 296"/>
                <a:gd name="T65" fmla="*/ 332 w 332"/>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2" h="296">
                  <a:moveTo>
                    <a:pt x="164" y="0"/>
                  </a:moveTo>
                  <a:lnTo>
                    <a:pt x="246" y="0"/>
                  </a:lnTo>
                  <a:lnTo>
                    <a:pt x="330" y="0"/>
                  </a:lnTo>
                  <a:lnTo>
                    <a:pt x="332" y="48"/>
                  </a:lnTo>
                  <a:lnTo>
                    <a:pt x="330" y="72"/>
                  </a:lnTo>
                  <a:lnTo>
                    <a:pt x="330" y="148"/>
                  </a:lnTo>
                  <a:lnTo>
                    <a:pt x="330" y="220"/>
                  </a:lnTo>
                  <a:lnTo>
                    <a:pt x="330" y="294"/>
                  </a:lnTo>
                  <a:lnTo>
                    <a:pt x="248" y="294"/>
                  </a:lnTo>
                  <a:lnTo>
                    <a:pt x="246" y="294"/>
                  </a:lnTo>
                  <a:lnTo>
                    <a:pt x="166" y="296"/>
                  </a:lnTo>
                  <a:lnTo>
                    <a:pt x="82" y="296"/>
                  </a:lnTo>
                  <a:lnTo>
                    <a:pt x="0" y="296"/>
                  </a:lnTo>
                  <a:lnTo>
                    <a:pt x="0" y="220"/>
                  </a:lnTo>
                  <a:lnTo>
                    <a:pt x="0" y="148"/>
                  </a:lnTo>
                  <a:lnTo>
                    <a:pt x="2" y="74"/>
                  </a:lnTo>
                  <a:lnTo>
                    <a:pt x="0" y="0"/>
                  </a:lnTo>
                  <a:lnTo>
                    <a:pt x="82" y="0"/>
                  </a:lnTo>
                  <a:lnTo>
                    <a:pt x="164" y="0"/>
                  </a:lnTo>
                  <a:close/>
                </a:path>
              </a:pathLst>
            </a:custGeom>
            <a:noFill/>
            <a:ln w="3175" cmpd="sng">
              <a:solidFill>
                <a:srgbClr val="000000"/>
              </a:solidFill>
              <a:round/>
              <a:headEnd/>
              <a:tailEnd/>
            </a:ln>
          </p:spPr>
          <p:txBody>
            <a:bodyPr/>
            <a:lstStyle/>
            <a:p>
              <a:endParaRPr lang="en-US"/>
            </a:p>
          </p:txBody>
        </p:sp>
        <p:sp>
          <p:nvSpPr>
            <p:cNvPr id="309407" name="Freeform 56"/>
            <p:cNvSpPr>
              <a:spLocks/>
            </p:cNvSpPr>
            <p:nvPr/>
          </p:nvSpPr>
          <p:spPr bwMode="auto">
            <a:xfrm>
              <a:off x="2656" y="1930"/>
              <a:ext cx="333" cy="294"/>
            </a:xfrm>
            <a:custGeom>
              <a:avLst/>
              <a:gdLst>
                <a:gd name="T0" fmla="*/ 333 w 333"/>
                <a:gd name="T1" fmla="*/ 0 h 294"/>
                <a:gd name="T2" fmla="*/ 333 w 333"/>
                <a:gd name="T3" fmla="*/ 74 h 294"/>
                <a:gd name="T4" fmla="*/ 333 w 333"/>
                <a:gd name="T5" fmla="*/ 148 h 294"/>
                <a:gd name="T6" fmla="*/ 331 w 333"/>
                <a:gd name="T7" fmla="*/ 220 h 294"/>
                <a:gd name="T8" fmla="*/ 331 w 333"/>
                <a:gd name="T9" fmla="*/ 294 h 294"/>
                <a:gd name="T10" fmla="*/ 249 w 333"/>
                <a:gd name="T11" fmla="*/ 294 h 294"/>
                <a:gd name="T12" fmla="*/ 168 w 333"/>
                <a:gd name="T13" fmla="*/ 294 h 294"/>
                <a:gd name="T14" fmla="*/ 84 w 333"/>
                <a:gd name="T15" fmla="*/ 294 h 294"/>
                <a:gd name="T16" fmla="*/ 2 w 333"/>
                <a:gd name="T17" fmla="*/ 294 h 294"/>
                <a:gd name="T18" fmla="*/ 2 w 333"/>
                <a:gd name="T19" fmla="*/ 222 h 294"/>
                <a:gd name="T20" fmla="*/ 2 w 333"/>
                <a:gd name="T21" fmla="*/ 148 h 294"/>
                <a:gd name="T22" fmla="*/ 2 w 333"/>
                <a:gd name="T23" fmla="*/ 74 h 294"/>
                <a:gd name="T24" fmla="*/ 0 w 333"/>
                <a:gd name="T25" fmla="*/ 0 h 294"/>
                <a:gd name="T26" fmla="*/ 84 w 333"/>
                <a:gd name="T27" fmla="*/ 0 h 294"/>
                <a:gd name="T28" fmla="*/ 168 w 333"/>
                <a:gd name="T29" fmla="*/ 0 h 294"/>
                <a:gd name="T30" fmla="*/ 249 w 333"/>
                <a:gd name="T31" fmla="*/ 0 h 294"/>
                <a:gd name="T32" fmla="*/ 333 w 333"/>
                <a:gd name="T33" fmla="*/ 0 h 294"/>
                <a:gd name="T34" fmla="*/ 333 w 333"/>
                <a:gd name="T35" fmla="*/ 0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3"/>
                <a:gd name="T55" fmla="*/ 0 h 294"/>
                <a:gd name="T56" fmla="*/ 333 w 333"/>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3" h="294">
                  <a:moveTo>
                    <a:pt x="333" y="0"/>
                  </a:moveTo>
                  <a:lnTo>
                    <a:pt x="333" y="74"/>
                  </a:lnTo>
                  <a:lnTo>
                    <a:pt x="333" y="148"/>
                  </a:lnTo>
                  <a:lnTo>
                    <a:pt x="331" y="220"/>
                  </a:lnTo>
                  <a:lnTo>
                    <a:pt x="331" y="294"/>
                  </a:lnTo>
                  <a:lnTo>
                    <a:pt x="249" y="294"/>
                  </a:lnTo>
                  <a:lnTo>
                    <a:pt x="168" y="294"/>
                  </a:lnTo>
                  <a:lnTo>
                    <a:pt x="84" y="294"/>
                  </a:lnTo>
                  <a:lnTo>
                    <a:pt x="2" y="294"/>
                  </a:lnTo>
                  <a:lnTo>
                    <a:pt x="2" y="222"/>
                  </a:lnTo>
                  <a:lnTo>
                    <a:pt x="2" y="148"/>
                  </a:lnTo>
                  <a:lnTo>
                    <a:pt x="2" y="74"/>
                  </a:lnTo>
                  <a:lnTo>
                    <a:pt x="0" y="0"/>
                  </a:lnTo>
                  <a:lnTo>
                    <a:pt x="84" y="0"/>
                  </a:lnTo>
                  <a:lnTo>
                    <a:pt x="168" y="0"/>
                  </a:lnTo>
                  <a:lnTo>
                    <a:pt x="249" y="0"/>
                  </a:lnTo>
                  <a:lnTo>
                    <a:pt x="333" y="0"/>
                  </a:lnTo>
                  <a:close/>
                </a:path>
              </a:pathLst>
            </a:custGeom>
            <a:noFill/>
            <a:ln w="3175" cmpd="sng">
              <a:solidFill>
                <a:srgbClr val="000000"/>
              </a:solidFill>
              <a:round/>
              <a:headEnd/>
              <a:tailEnd/>
            </a:ln>
          </p:spPr>
          <p:txBody>
            <a:bodyPr/>
            <a:lstStyle/>
            <a:p>
              <a:endParaRPr lang="en-US"/>
            </a:p>
          </p:txBody>
        </p:sp>
        <p:sp>
          <p:nvSpPr>
            <p:cNvPr id="309408" name="Freeform 57"/>
            <p:cNvSpPr>
              <a:spLocks/>
            </p:cNvSpPr>
            <p:nvPr/>
          </p:nvSpPr>
          <p:spPr bwMode="auto">
            <a:xfrm>
              <a:off x="4645" y="2078"/>
              <a:ext cx="540" cy="262"/>
            </a:xfrm>
            <a:custGeom>
              <a:avLst/>
              <a:gdLst>
                <a:gd name="T0" fmla="*/ 534 w 540"/>
                <a:gd name="T1" fmla="*/ 12 h 262"/>
                <a:gd name="T2" fmla="*/ 540 w 540"/>
                <a:gd name="T3" fmla="*/ 26 h 262"/>
                <a:gd name="T4" fmla="*/ 532 w 540"/>
                <a:gd name="T5" fmla="*/ 38 h 262"/>
                <a:gd name="T6" fmla="*/ 530 w 540"/>
                <a:gd name="T7" fmla="*/ 52 h 262"/>
                <a:gd name="T8" fmla="*/ 520 w 540"/>
                <a:gd name="T9" fmla="*/ 68 h 262"/>
                <a:gd name="T10" fmla="*/ 526 w 540"/>
                <a:gd name="T11" fmla="*/ 88 h 262"/>
                <a:gd name="T12" fmla="*/ 528 w 540"/>
                <a:gd name="T13" fmla="*/ 108 h 262"/>
                <a:gd name="T14" fmla="*/ 524 w 540"/>
                <a:gd name="T15" fmla="*/ 118 h 262"/>
                <a:gd name="T16" fmla="*/ 514 w 540"/>
                <a:gd name="T17" fmla="*/ 146 h 262"/>
                <a:gd name="T18" fmla="*/ 510 w 540"/>
                <a:gd name="T19" fmla="*/ 158 h 262"/>
                <a:gd name="T20" fmla="*/ 506 w 540"/>
                <a:gd name="T21" fmla="*/ 174 h 262"/>
                <a:gd name="T22" fmla="*/ 508 w 540"/>
                <a:gd name="T23" fmla="*/ 190 h 262"/>
                <a:gd name="T24" fmla="*/ 494 w 540"/>
                <a:gd name="T25" fmla="*/ 200 h 262"/>
                <a:gd name="T26" fmla="*/ 478 w 540"/>
                <a:gd name="T27" fmla="*/ 204 h 262"/>
                <a:gd name="T28" fmla="*/ 468 w 540"/>
                <a:gd name="T29" fmla="*/ 212 h 262"/>
                <a:gd name="T30" fmla="*/ 454 w 540"/>
                <a:gd name="T31" fmla="*/ 220 h 262"/>
                <a:gd name="T32" fmla="*/ 434 w 540"/>
                <a:gd name="T33" fmla="*/ 230 h 262"/>
                <a:gd name="T34" fmla="*/ 418 w 540"/>
                <a:gd name="T35" fmla="*/ 246 h 262"/>
                <a:gd name="T36" fmla="*/ 412 w 540"/>
                <a:gd name="T37" fmla="*/ 260 h 262"/>
                <a:gd name="T38" fmla="*/ 398 w 540"/>
                <a:gd name="T39" fmla="*/ 250 h 262"/>
                <a:gd name="T40" fmla="*/ 384 w 540"/>
                <a:gd name="T41" fmla="*/ 258 h 262"/>
                <a:gd name="T42" fmla="*/ 372 w 540"/>
                <a:gd name="T43" fmla="*/ 256 h 262"/>
                <a:gd name="T44" fmla="*/ 358 w 540"/>
                <a:gd name="T45" fmla="*/ 256 h 262"/>
                <a:gd name="T46" fmla="*/ 346 w 540"/>
                <a:gd name="T47" fmla="*/ 256 h 262"/>
                <a:gd name="T48" fmla="*/ 338 w 540"/>
                <a:gd name="T49" fmla="*/ 252 h 262"/>
                <a:gd name="T50" fmla="*/ 334 w 540"/>
                <a:gd name="T51" fmla="*/ 244 h 262"/>
                <a:gd name="T52" fmla="*/ 326 w 540"/>
                <a:gd name="T53" fmla="*/ 234 h 262"/>
                <a:gd name="T54" fmla="*/ 312 w 540"/>
                <a:gd name="T55" fmla="*/ 234 h 262"/>
                <a:gd name="T56" fmla="*/ 304 w 540"/>
                <a:gd name="T57" fmla="*/ 224 h 262"/>
                <a:gd name="T58" fmla="*/ 292 w 540"/>
                <a:gd name="T59" fmla="*/ 226 h 262"/>
                <a:gd name="T60" fmla="*/ 274 w 540"/>
                <a:gd name="T61" fmla="*/ 226 h 262"/>
                <a:gd name="T62" fmla="*/ 268 w 540"/>
                <a:gd name="T63" fmla="*/ 226 h 262"/>
                <a:gd name="T64" fmla="*/ 244 w 540"/>
                <a:gd name="T65" fmla="*/ 230 h 262"/>
                <a:gd name="T66" fmla="*/ 224 w 540"/>
                <a:gd name="T67" fmla="*/ 234 h 262"/>
                <a:gd name="T68" fmla="*/ 214 w 540"/>
                <a:gd name="T69" fmla="*/ 224 h 262"/>
                <a:gd name="T70" fmla="*/ 198 w 540"/>
                <a:gd name="T71" fmla="*/ 232 h 262"/>
                <a:gd name="T72" fmla="*/ 182 w 540"/>
                <a:gd name="T73" fmla="*/ 232 h 262"/>
                <a:gd name="T74" fmla="*/ 174 w 540"/>
                <a:gd name="T75" fmla="*/ 236 h 262"/>
                <a:gd name="T76" fmla="*/ 168 w 540"/>
                <a:gd name="T77" fmla="*/ 228 h 262"/>
                <a:gd name="T78" fmla="*/ 156 w 540"/>
                <a:gd name="T79" fmla="*/ 236 h 262"/>
                <a:gd name="T80" fmla="*/ 150 w 540"/>
                <a:gd name="T81" fmla="*/ 236 h 262"/>
                <a:gd name="T82" fmla="*/ 144 w 540"/>
                <a:gd name="T83" fmla="*/ 242 h 262"/>
                <a:gd name="T84" fmla="*/ 142 w 540"/>
                <a:gd name="T85" fmla="*/ 248 h 262"/>
                <a:gd name="T86" fmla="*/ 132 w 540"/>
                <a:gd name="T87" fmla="*/ 252 h 262"/>
                <a:gd name="T88" fmla="*/ 124 w 540"/>
                <a:gd name="T89" fmla="*/ 254 h 262"/>
                <a:gd name="T90" fmla="*/ 116 w 540"/>
                <a:gd name="T91" fmla="*/ 258 h 262"/>
                <a:gd name="T92" fmla="*/ 102 w 540"/>
                <a:gd name="T93" fmla="*/ 236 h 262"/>
                <a:gd name="T94" fmla="*/ 80 w 540"/>
                <a:gd name="T95" fmla="*/ 224 h 262"/>
                <a:gd name="T96" fmla="*/ 0 w 540"/>
                <a:gd name="T97" fmla="*/ 2 h 262"/>
                <a:gd name="T98" fmla="*/ 328 w 540"/>
                <a:gd name="T99" fmla="*/ 2 h 262"/>
                <a:gd name="T100" fmla="*/ 528 w 540"/>
                <a:gd name="T101" fmla="*/ 2 h 2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0"/>
                <a:gd name="T154" fmla="*/ 0 h 262"/>
                <a:gd name="T155" fmla="*/ 540 w 540"/>
                <a:gd name="T156" fmla="*/ 262 h 2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0" h="262">
                  <a:moveTo>
                    <a:pt x="528" y="2"/>
                  </a:moveTo>
                  <a:lnTo>
                    <a:pt x="530" y="4"/>
                  </a:lnTo>
                  <a:lnTo>
                    <a:pt x="532" y="8"/>
                  </a:lnTo>
                  <a:lnTo>
                    <a:pt x="534" y="12"/>
                  </a:lnTo>
                  <a:lnTo>
                    <a:pt x="536" y="18"/>
                  </a:lnTo>
                  <a:lnTo>
                    <a:pt x="538" y="20"/>
                  </a:lnTo>
                  <a:lnTo>
                    <a:pt x="540" y="22"/>
                  </a:lnTo>
                  <a:lnTo>
                    <a:pt x="540" y="26"/>
                  </a:lnTo>
                  <a:lnTo>
                    <a:pt x="538" y="30"/>
                  </a:lnTo>
                  <a:lnTo>
                    <a:pt x="536" y="32"/>
                  </a:lnTo>
                  <a:lnTo>
                    <a:pt x="534" y="34"/>
                  </a:lnTo>
                  <a:lnTo>
                    <a:pt x="532" y="38"/>
                  </a:lnTo>
                  <a:lnTo>
                    <a:pt x="532" y="40"/>
                  </a:lnTo>
                  <a:lnTo>
                    <a:pt x="532" y="44"/>
                  </a:lnTo>
                  <a:lnTo>
                    <a:pt x="532" y="48"/>
                  </a:lnTo>
                  <a:lnTo>
                    <a:pt x="530" y="52"/>
                  </a:lnTo>
                  <a:lnTo>
                    <a:pt x="526" y="56"/>
                  </a:lnTo>
                  <a:lnTo>
                    <a:pt x="522" y="60"/>
                  </a:lnTo>
                  <a:lnTo>
                    <a:pt x="520" y="64"/>
                  </a:lnTo>
                  <a:lnTo>
                    <a:pt x="520" y="68"/>
                  </a:lnTo>
                  <a:lnTo>
                    <a:pt x="520" y="74"/>
                  </a:lnTo>
                  <a:lnTo>
                    <a:pt x="522" y="80"/>
                  </a:lnTo>
                  <a:lnTo>
                    <a:pt x="524" y="84"/>
                  </a:lnTo>
                  <a:lnTo>
                    <a:pt x="526" y="88"/>
                  </a:lnTo>
                  <a:lnTo>
                    <a:pt x="528" y="94"/>
                  </a:lnTo>
                  <a:lnTo>
                    <a:pt x="530" y="98"/>
                  </a:lnTo>
                  <a:lnTo>
                    <a:pt x="530" y="104"/>
                  </a:lnTo>
                  <a:lnTo>
                    <a:pt x="528" y="108"/>
                  </a:lnTo>
                  <a:lnTo>
                    <a:pt x="526" y="112"/>
                  </a:lnTo>
                  <a:lnTo>
                    <a:pt x="526" y="116"/>
                  </a:lnTo>
                  <a:lnTo>
                    <a:pt x="524" y="118"/>
                  </a:lnTo>
                  <a:lnTo>
                    <a:pt x="520" y="124"/>
                  </a:lnTo>
                  <a:lnTo>
                    <a:pt x="518" y="130"/>
                  </a:lnTo>
                  <a:lnTo>
                    <a:pt x="516" y="138"/>
                  </a:lnTo>
                  <a:lnTo>
                    <a:pt x="514" y="146"/>
                  </a:lnTo>
                  <a:lnTo>
                    <a:pt x="512" y="150"/>
                  </a:lnTo>
                  <a:lnTo>
                    <a:pt x="512" y="154"/>
                  </a:lnTo>
                  <a:lnTo>
                    <a:pt x="510" y="156"/>
                  </a:lnTo>
                  <a:lnTo>
                    <a:pt x="510" y="158"/>
                  </a:lnTo>
                  <a:lnTo>
                    <a:pt x="508" y="160"/>
                  </a:lnTo>
                  <a:lnTo>
                    <a:pt x="506" y="164"/>
                  </a:lnTo>
                  <a:lnTo>
                    <a:pt x="506" y="168"/>
                  </a:lnTo>
                  <a:lnTo>
                    <a:pt x="506" y="174"/>
                  </a:lnTo>
                  <a:lnTo>
                    <a:pt x="506" y="176"/>
                  </a:lnTo>
                  <a:lnTo>
                    <a:pt x="508" y="178"/>
                  </a:lnTo>
                  <a:lnTo>
                    <a:pt x="508" y="184"/>
                  </a:lnTo>
                  <a:lnTo>
                    <a:pt x="508" y="190"/>
                  </a:lnTo>
                  <a:lnTo>
                    <a:pt x="506" y="194"/>
                  </a:lnTo>
                  <a:lnTo>
                    <a:pt x="502" y="196"/>
                  </a:lnTo>
                  <a:lnTo>
                    <a:pt x="498" y="198"/>
                  </a:lnTo>
                  <a:lnTo>
                    <a:pt x="494" y="200"/>
                  </a:lnTo>
                  <a:lnTo>
                    <a:pt x="488" y="202"/>
                  </a:lnTo>
                  <a:lnTo>
                    <a:pt x="482" y="202"/>
                  </a:lnTo>
                  <a:lnTo>
                    <a:pt x="478" y="204"/>
                  </a:lnTo>
                  <a:lnTo>
                    <a:pt x="474" y="206"/>
                  </a:lnTo>
                  <a:lnTo>
                    <a:pt x="474" y="208"/>
                  </a:lnTo>
                  <a:lnTo>
                    <a:pt x="468" y="212"/>
                  </a:lnTo>
                  <a:lnTo>
                    <a:pt x="466" y="212"/>
                  </a:lnTo>
                  <a:lnTo>
                    <a:pt x="464" y="214"/>
                  </a:lnTo>
                  <a:lnTo>
                    <a:pt x="460" y="216"/>
                  </a:lnTo>
                  <a:lnTo>
                    <a:pt x="454" y="220"/>
                  </a:lnTo>
                  <a:lnTo>
                    <a:pt x="446" y="224"/>
                  </a:lnTo>
                  <a:lnTo>
                    <a:pt x="442" y="226"/>
                  </a:lnTo>
                  <a:lnTo>
                    <a:pt x="440" y="226"/>
                  </a:lnTo>
                  <a:lnTo>
                    <a:pt x="434" y="230"/>
                  </a:lnTo>
                  <a:lnTo>
                    <a:pt x="432" y="232"/>
                  </a:lnTo>
                  <a:lnTo>
                    <a:pt x="428" y="234"/>
                  </a:lnTo>
                  <a:lnTo>
                    <a:pt x="424" y="240"/>
                  </a:lnTo>
                  <a:lnTo>
                    <a:pt x="418" y="246"/>
                  </a:lnTo>
                  <a:lnTo>
                    <a:pt x="414" y="250"/>
                  </a:lnTo>
                  <a:lnTo>
                    <a:pt x="412" y="254"/>
                  </a:lnTo>
                  <a:lnTo>
                    <a:pt x="412" y="258"/>
                  </a:lnTo>
                  <a:lnTo>
                    <a:pt x="412" y="260"/>
                  </a:lnTo>
                  <a:lnTo>
                    <a:pt x="410" y="258"/>
                  </a:lnTo>
                  <a:lnTo>
                    <a:pt x="404" y="256"/>
                  </a:lnTo>
                  <a:lnTo>
                    <a:pt x="402" y="252"/>
                  </a:lnTo>
                  <a:lnTo>
                    <a:pt x="398" y="250"/>
                  </a:lnTo>
                  <a:lnTo>
                    <a:pt x="392" y="252"/>
                  </a:lnTo>
                  <a:lnTo>
                    <a:pt x="390" y="256"/>
                  </a:lnTo>
                  <a:lnTo>
                    <a:pt x="388" y="258"/>
                  </a:lnTo>
                  <a:lnTo>
                    <a:pt x="384" y="258"/>
                  </a:lnTo>
                  <a:lnTo>
                    <a:pt x="382" y="260"/>
                  </a:lnTo>
                  <a:lnTo>
                    <a:pt x="380" y="262"/>
                  </a:lnTo>
                  <a:lnTo>
                    <a:pt x="376" y="260"/>
                  </a:lnTo>
                  <a:lnTo>
                    <a:pt x="372" y="256"/>
                  </a:lnTo>
                  <a:lnTo>
                    <a:pt x="368" y="254"/>
                  </a:lnTo>
                  <a:lnTo>
                    <a:pt x="362" y="252"/>
                  </a:lnTo>
                  <a:lnTo>
                    <a:pt x="360" y="252"/>
                  </a:lnTo>
                  <a:lnTo>
                    <a:pt x="358" y="256"/>
                  </a:lnTo>
                  <a:lnTo>
                    <a:pt x="354" y="256"/>
                  </a:lnTo>
                  <a:lnTo>
                    <a:pt x="348" y="260"/>
                  </a:lnTo>
                  <a:lnTo>
                    <a:pt x="346" y="258"/>
                  </a:lnTo>
                  <a:lnTo>
                    <a:pt x="346" y="256"/>
                  </a:lnTo>
                  <a:lnTo>
                    <a:pt x="348" y="254"/>
                  </a:lnTo>
                  <a:lnTo>
                    <a:pt x="344" y="248"/>
                  </a:lnTo>
                  <a:lnTo>
                    <a:pt x="342" y="248"/>
                  </a:lnTo>
                  <a:lnTo>
                    <a:pt x="338" y="252"/>
                  </a:lnTo>
                  <a:lnTo>
                    <a:pt x="336" y="252"/>
                  </a:lnTo>
                  <a:lnTo>
                    <a:pt x="336" y="248"/>
                  </a:lnTo>
                  <a:lnTo>
                    <a:pt x="334" y="246"/>
                  </a:lnTo>
                  <a:lnTo>
                    <a:pt x="334" y="244"/>
                  </a:lnTo>
                  <a:lnTo>
                    <a:pt x="336" y="242"/>
                  </a:lnTo>
                  <a:lnTo>
                    <a:pt x="334" y="240"/>
                  </a:lnTo>
                  <a:lnTo>
                    <a:pt x="330" y="234"/>
                  </a:lnTo>
                  <a:lnTo>
                    <a:pt x="326" y="234"/>
                  </a:lnTo>
                  <a:lnTo>
                    <a:pt x="322" y="232"/>
                  </a:lnTo>
                  <a:lnTo>
                    <a:pt x="320" y="230"/>
                  </a:lnTo>
                  <a:lnTo>
                    <a:pt x="316" y="230"/>
                  </a:lnTo>
                  <a:lnTo>
                    <a:pt x="312" y="234"/>
                  </a:lnTo>
                  <a:lnTo>
                    <a:pt x="308" y="234"/>
                  </a:lnTo>
                  <a:lnTo>
                    <a:pt x="306" y="232"/>
                  </a:lnTo>
                  <a:lnTo>
                    <a:pt x="304" y="228"/>
                  </a:lnTo>
                  <a:lnTo>
                    <a:pt x="304" y="224"/>
                  </a:lnTo>
                  <a:lnTo>
                    <a:pt x="302" y="222"/>
                  </a:lnTo>
                  <a:lnTo>
                    <a:pt x="300" y="222"/>
                  </a:lnTo>
                  <a:lnTo>
                    <a:pt x="294" y="224"/>
                  </a:lnTo>
                  <a:lnTo>
                    <a:pt x="292" y="226"/>
                  </a:lnTo>
                  <a:lnTo>
                    <a:pt x="286" y="228"/>
                  </a:lnTo>
                  <a:lnTo>
                    <a:pt x="284" y="228"/>
                  </a:lnTo>
                  <a:lnTo>
                    <a:pt x="276" y="226"/>
                  </a:lnTo>
                  <a:lnTo>
                    <a:pt x="274" y="226"/>
                  </a:lnTo>
                  <a:lnTo>
                    <a:pt x="272" y="228"/>
                  </a:lnTo>
                  <a:lnTo>
                    <a:pt x="270" y="228"/>
                  </a:lnTo>
                  <a:lnTo>
                    <a:pt x="270" y="226"/>
                  </a:lnTo>
                  <a:lnTo>
                    <a:pt x="268" y="226"/>
                  </a:lnTo>
                  <a:lnTo>
                    <a:pt x="262" y="226"/>
                  </a:lnTo>
                  <a:lnTo>
                    <a:pt x="254" y="228"/>
                  </a:lnTo>
                  <a:lnTo>
                    <a:pt x="246" y="226"/>
                  </a:lnTo>
                  <a:lnTo>
                    <a:pt x="244" y="230"/>
                  </a:lnTo>
                  <a:lnTo>
                    <a:pt x="236" y="230"/>
                  </a:lnTo>
                  <a:lnTo>
                    <a:pt x="230" y="230"/>
                  </a:lnTo>
                  <a:lnTo>
                    <a:pt x="226" y="234"/>
                  </a:lnTo>
                  <a:lnTo>
                    <a:pt x="224" y="234"/>
                  </a:lnTo>
                  <a:lnTo>
                    <a:pt x="222" y="232"/>
                  </a:lnTo>
                  <a:lnTo>
                    <a:pt x="218" y="230"/>
                  </a:lnTo>
                  <a:lnTo>
                    <a:pt x="218" y="224"/>
                  </a:lnTo>
                  <a:lnTo>
                    <a:pt x="214" y="224"/>
                  </a:lnTo>
                  <a:lnTo>
                    <a:pt x="210" y="230"/>
                  </a:lnTo>
                  <a:lnTo>
                    <a:pt x="204" y="230"/>
                  </a:lnTo>
                  <a:lnTo>
                    <a:pt x="200" y="234"/>
                  </a:lnTo>
                  <a:lnTo>
                    <a:pt x="198" y="232"/>
                  </a:lnTo>
                  <a:lnTo>
                    <a:pt x="192" y="228"/>
                  </a:lnTo>
                  <a:lnTo>
                    <a:pt x="188" y="230"/>
                  </a:lnTo>
                  <a:lnTo>
                    <a:pt x="186" y="232"/>
                  </a:lnTo>
                  <a:lnTo>
                    <a:pt x="182" y="232"/>
                  </a:lnTo>
                  <a:lnTo>
                    <a:pt x="180" y="234"/>
                  </a:lnTo>
                  <a:lnTo>
                    <a:pt x="178" y="236"/>
                  </a:lnTo>
                  <a:lnTo>
                    <a:pt x="176" y="236"/>
                  </a:lnTo>
                  <a:lnTo>
                    <a:pt x="174" y="236"/>
                  </a:lnTo>
                  <a:lnTo>
                    <a:pt x="172" y="236"/>
                  </a:lnTo>
                  <a:lnTo>
                    <a:pt x="172" y="234"/>
                  </a:lnTo>
                  <a:lnTo>
                    <a:pt x="170" y="230"/>
                  </a:lnTo>
                  <a:lnTo>
                    <a:pt x="168" y="228"/>
                  </a:lnTo>
                  <a:lnTo>
                    <a:pt x="164" y="228"/>
                  </a:lnTo>
                  <a:lnTo>
                    <a:pt x="158" y="232"/>
                  </a:lnTo>
                  <a:lnTo>
                    <a:pt x="156" y="232"/>
                  </a:lnTo>
                  <a:lnTo>
                    <a:pt x="156" y="236"/>
                  </a:lnTo>
                  <a:lnTo>
                    <a:pt x="156" y="238"/>
                  </a:lnTo>
                  <a:lnTo>
                    <a:pt x="154" y="238"/>
                  </a:lnTo>
                  <a:lnTo>
                    <a:pt x="150" y="236"/>
                  </a:lnTo>
                  <a:lnTo>
                    <a:pt x="150" y="238"/>
                  </a:lnTo>
                  <a:lnTo>
                    <a:pt x="148" y="240"/>
                  </a:lnTo>
                  <a:lnTo>
                    <a:pt x="146" y="242"/>
                  </a:lnTo>
                  <a:lnTo>
                    <a:pt x="144" y="242"/>
                  </a:lnTo>
                  <a:lnTo>
                    <a:pt x="146" y="246"/>
                  </a:lnTo>
                  <a:lnTo>
                    <a:pt x="142" y="248"/>
                  </a:lnTo>
                  <a:lnTo>
                    <a:pt x="138" y="252"/>
                  </a:lnTo>
                  <a:lnTo>
                    <a:pt x="136" y="252"/>
                  </a:lnTo>
                  <a:lnTo>
                    <a:pt x="134" y="250"/>
                  </a:lnTo>
                  <a:lnTo>
                    <a:pt x="132" y="252"/>
                  </a:lnTo>
                  <a:lnTo>
                    <a:pt x="130" y="254"/>
                  </a:lnTo>
                  <a:lnTo>
                    <a:pt x="126" y="254"/>
                  </a:lnTo>
                  <a:lnTo>
                    <a:pt x="124" y="254"/>
                  </a:lnTo>
                  <a:lnTo>
                    <a:pt x="124" y="256"/>
                  </a:lnTo>
                  <a:lnTo>
                    <a:pt x="122" y="258"/>
                  </a:lnTo>
                  <a:lnTo>
                    <a:pt x="120" y="260"/>
                  </a:lnTo>
                  <a:lnTo>
                    <a:pt x="116" y="258"/>
                  </a:lnTo>
                  <a:lnTo>
                    <a:pt x="114" y="254"/>
                  </a:lnTo>
                  <a:lnTo>
                    <a:pt x="106" y="248"/>
                  </a:lnTo>
                  <a:lnTo>
                    <a:pt x="104" y="244"/>
                  </a:lnTo>
                  <a:lnTo>
                    <a:pt x="102" y="236"/>
                  </a:lnTo>
                  <a:lnTo>
                    <a:pt x="96" y="230"/>
                  </a:lnTo>
                  <a:lnTo>
                    <a:pt x="88" y="226"/>
                  </a:lnTo>
                  <a:lnTo>
                    <a:pt x="82" y="226"/>
                  </a:lnTo>
                  <a:lnTo>
                    <a:pt x="80" y="224"/>
                  </a:lnTo>
                  <a:lnTo>
                    <a:pt x="0" y="224"/>
                  </a:lnTo>
                  <a:lnTo>
                    <a:pt x="0" y="150"/>
                  </a:lnTo>
                  <a:lnTo>
                    <a:pt x="0" y="74"/>
                  </a:lnTo>
                  <a:lnTo>
                    <a:pt x="0" y="2"/>
                  </a:lnTo>
                  <a:lnTo>
                    <a:pt x="80" y="2"/>
                  </a:lnTo>
                  <a:lnTo>
                    <a:pt x="164" y="2"/>
                  </a:lnTo>
                  <a:lnTo>
                    <a:pt x="246" y="2"/>
                  </a:lnTo>
                  <a:lnTo>
                    <a:pt x="328" y="2"/>
                  </a:lnTo>
                  <a:lnTo>
                    <a:pt x="412" y="0"/>
                  </a:lnTo>
                  <a:lnTo>
                    <a:pt x="494" y="0"/>
                  </a:lnTo>
                  <a:lnTo>
                    <a:pt x="518" y="0"/>
                  </a:lnTo>
                  <a:lnTo>
                    <a:pt x="528" y="2"/>
                  </a:lnTo>
                  <a:close/>
                </a:path>
              </a:pathLst>
            </a:custGeom>
            <a:solidFill>
              <a:srgbClr val="00FF00"/>
            </a:solidFill>
            <a:ln w="3175" cmpd="sng">
              <a:solidFill>
                <a:srgbClr val="000000"/>
              </a:solidFill>
              <a:round/>
              <a:headEnd/>
              <a:tailEnd/>
            </a:ln>
          </p:spPr>
          <p:txBody>
            <a:bodyPr/>
            <a:lstStyle/>
            <a:p>
              <a:endParaRPr lang="en-US"/>
            </a:p>
          </p:txBody>
        </p:sp>
        <p:sp>
          <p:nvSpPr>
            <p:cNvPr id="309409" name="Freeform 58"/>
            <p:cNvSpPr>
              <a:spLocks/>
            </p:cNvSpPr>
            <p:nvPr/>
          </p:nvSpPr>
          <p:spPr bwMode="auto">
            <a:xfrm>
              <a:off x="4313" y="2152"/>
              <a:ext cx="332" cy="298"/>
            </a:xfrm>
            <a:custGeom>
              <a:avLst/>
              <a:gdLst>
                <a:gd name="T0" fmla="*/ 332 w 332"/>
                <a:gd name="T1" fmla="*/ 0 h 298"/>
                <a:gd name="T2" fmla="*/ 332 w 332"/>
                <a:gd name="T3" fmla="*/ 76 h 298"/>
                <a:gd name="T4" fmla="*/ 332 w 332"/>
                <a:gd name="T5" fmla="*/ 150 h 298"/>
                <a:gd name="T6" fmla="*/ 330 w 332"/>
                <a:gd name="T7" fmla="*/ 224 h 298"/>
                <a:gd name="T8" fmla="*/ 330 w 332"/>
                <a:gd name="T9" fmla="*/ 298 h 298"/>
                <a:gd name="T10" fmla="*/ 248 w 332"/>
                <a:gd name="T11" fmla="*/ 298 h 298"/>
                <a:gd name="T12" fmla="*/ 244 w 332"/>
                <a:gd name="T13" fmla="*/ 298 h 298"/>
                <a:gd name="T14" fmla="*/ 164 w 332"/>
                <a:gd name="T15" fmla="*/ 298 h 298"/>
                <a:gd name="T16" fmla="*/ 82 w 332"/>
                <a:gd name="T17" fmla="*/ 298 h 298"/>
                <a:gd name="T18" fmla="*/ 0 w 332"/>
                <a:gd name="T19" fmla="*/ 298 h 298"/>
                <a:gd name="T20" fmla="*/ 0 w 332"/>
                <a:gd name="T21" fmla="*/ 224 h 298"/>
                <a:gd name="T22" fmla="*/ 0 w 332"/>
                <a:gd name="T23" fmla="*/ 148 h 298"/>
                <a:gd name="T24" fmla="*/ 0 w 332"/>
                <a:gd name="T25" fmla="*/ 74 h 298"/>
                <a:gd name="T26" fmla="*/ 0 w 332"/>
                <a:gd name="T27" fmla="*/ 0 h 298"/>
                <a:gd name="T28" fmla="*/ 82 w 332"/>
                <a:gd name="T29" fmla="*/ 0 h 298"/>
                <a:gd name="T30" fmla="*/ 164 w 332"/>
                <a:gd name="T31" fmla="*/ 0 h 298"/>
                <a:gd name="T32" fmla="*/ 248 w 332"/>
                <a:gd name="T33" fmla="*/ 0 h 298"/>
                <a:gd name="T34" fmla="*/ 332 w 332"/>
                <a:gd name="T35" fmla="*/ 0 h 298"/>
                <a:gd name="T36" fmla="*/ 332 w 332"/>
                <a:gd name="T37" fmla="*/ 0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2"/>
                <a:gd name="T58" fmla="*/ 0 h 298"/>
                <a:gd name="T59" fmla="*/ 332 w 332"/>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2" h="298">
                  <a:moveTo>
                    <a:pt x="332" y="0"/>
                  </a:moveTo>
                  <a:lnTo>
                    <a:pt x="332" y="76"/>
                  </a:lnTo>
                  <a:lnTo>
                    <a:pt x="332" y="150"/>
                  </a:lnTo>
                  <a:lnTo>
                    <a:pt x="330" y="224"/>
                  </a:lnTo>
                  <a:lnTo>
                    <a:pt x="330" y="298"/>
                  </a:lnTo>
                  <a:lnTo>
                    <a:pt x="248" y="298"/>
                  </a:lnTo>
                  <a:lnTo>
                    <a:pt x="244" y="298"/>
                  </a:lnTo>
                  <a:lnTo>
                    <a:pt x="164" y="298"/>
                  </a:lnTo>
                  <a:lnTo>
                    <a:pt x="82" y="298"/>
                  </a:lnTo>
                  <a:lnTo>
                    <a:pt x="0" y="298"/>
                  </a:lnTo>
                  <a:lnTo>
                    <a:pt x="0" y="224"/>
                  </a:lnTo>
                  <a:lnTo>
                    <a:pt x="0" y="148"/>
                  </a:lnTo>
                  <a:lnTo>
                    <a:pt x="0" y="74"/>
                  </a:lnTo>
                  <a:lnTo>
                    <a:pt x="0" y="0"/>
                  </a:lnTo>
                  <a:lnTo>
                    <a:pt x="82" y="0"/>
                  </a:lnTo>
                  <a:lnTo>
                    <a:pt x="164" y="0"/>
                  </a:lnTo>
                  <a:lnTo>
                    <a:pt x="248" y="0"/>
                  </a:lnTo>
                  <a:lnTo>
                    <a:pt x="332" y="0"/>
                  </a:lnTo>
                  <a:close/>
                </a:path>
              </a:pathLst>
            </a:custGeom>
            <a:solidFill>
              <a:srgbClr val="FF99CC"/>
            </a:solidFill>
            <a:ln w="3175" cmpd="sng">
              <a:solidFill>
                <a:srgbClr val="000000"/>
              </a:solidFill>
              <a:round/>
              <a:headEnd/>
              <a:tailEnd/>
            </a:ln>
          </p:spPr>
          <p:txBody>
            <a:bodyPr/>
            <a:lstStyle/>
            <a:p>
              <a:endParaRPr lang="en-US"/>
            </a:p>
          </p:txBody>
        </p:sp>
        <p:sp>
          <p:nvSpPr>
            <p:cNvPr id="309410" name="Freeform 59"/>
            <p:cNvSpPr>
              <a:spLocks/>
            </p:cNvSpPr>
            <p:nvPr/>
          </p:nvSpPr>
          <p:spPr bwMode="auto">
            <a:xfrm>
              <a:off x="928" y="2222"/>
              <a:ext cx="454" cy="308"/>
            </a:xfrm>
            <a:custGeom>
              <a:avLst/>
              <a:gdLst>
                <a:gd name="T0" fmla="*/ 410 w 454"/>
                <a:gd name="T1" fmla="*/ 78 h 308"/>
                <a:gd name="T2" fmla="*/ 452 w 454"/>
                <a:gd name="T3" fmla="*/ 226 h 308"/>
                <a:gd name="T4" fmla="*/ 370 w 454"/>
                <a:gd name="T5" fmla="*/ 308 h 308"/>
                <a:gd name="T6" fmla="*/ 126 w 454"/>
                <a:gd name="T7" fmla="*/ 306 h 308"/>
                <a:gd name="T8" fmla="*/ 102 w 454"/>
                <a:gd name="T9" fmla="*/ 306 h 308"/>
                <a:gd name="T10" fmla="*/ 104 w 454"/>
                <a:gd name="T11" fmla="*/ 294 h 308"/>
                <a:gd name="T12" fmla="*/ 98 w 454"/>
                <a:gd name="T13" fmla="*/ 280 h 308"/>
                <a:gd name="T14" fmla="*/ 88 w 454"/>
                <a:gd name="T15" fmla="*/ 272 h 308"/>
                <a:gd name="T16" fmla="*/ 76 w 454"/>
                <a:gd name="T17" fmla="*/ 278 h 308"/>
                <a:gd name="T18" fmla="*/ 74 w 454"/>
                <a:gd name="T19" fmla="*/ 288 h 308"/>
                <a:gd name="T20" fmla="*/ 68 w 454"/>
                <a:gd name="T21" fmla="*/ 296 h 308"/>
                <a:gd name="T22" fmla="*/ 56 w 454"/>
                <a:gd name="T23" fmla="*/ 296 h 308"/>
                <a:gd name="T24" fmla="*/ 50 w 454"/>
                <a:gd name="T25" fmla="*/ 294 h 308"/>
                <a:gd name="T26" fmla="*/ 38 w 454"/>
                <a:gd name="T27" fmla="*/ 290 h 308"/>
                <a:gd name="T28" fmla="*/ 30 w 454"/>
                <a:gd name="T29" fmla="*/ 278 h 308"/>
                <a:gd name="T30" fmla="*/ 30 w 454"/>
                <a:gd name="T31" fmla="*/ 266 h 308"/>
                <a:gd name="T32" fmla="*/ 34 w 454"/>
                <a:gd name="T33" fmla="*/ 258 h 308"/>
                <a:gd name="T34" fmla="*/ 42 w 454"/>
                <a:gd name="T35" fmla="*/ 252 h 308"/>
                <a:gd name="T36" fmla="*/ 44 w 454"/>
                <a:gd name="T37" fmla="*/ 248 h 308"/>
                <a:gd name="T38" fmla="*/ 32 w 454"/>
                <a:gd name="T39" fmla="*/ 236 h 308"/>
                <a:gd name="T40" fmla="*/ 18 w 454"/>
                <a:gd name="T41" fmla="*/ 228 h 308"/>
                <a:gd name="T42" fmla="*/ 14 w 454"/>
                <a:gd name="T43" fmla="*/ 218 h 308"/>
                <a:gd name="T44" fmla="*/ 22 w 454"/>
                <a:gd name="T45" fmla="*/ 206 h 308"/>
                <a:gd name="T46" fmla="*/ 28 w 454"/>
                <a:gd name="T47" fmla="*/ 196 h 308"/>
                <a:gd name="T48" fmla="*/ 30 w 454"/>
                <a:gd name="T49" fmla="*/ 182 h 308"/>
                <a:gd name="T50" fmla="*/ 22 w 454"/>
                <a:gd name="T51" fmla="*/ 170 h 308"/>
                <a:gd name="T52" fmla="*/ 12 w 454"/>
                <a:gd name="T53" fmla="*/ 160 h 308"/>
                <a:gd name="T54" fmla="*/ 12 w 454"/>
                <a:gd name="T55" fmla="*/ 150 h 308"/>
                <a:gd name="T56" fmla="*/ 16 w 454"/>
                <a:gd name="T57" fmla="*/ 142 h 308"/>
                <a:gd name="T58" fmla="*/ 24 w 454"/>
                <a:gd name="T59" fmla="*/ 142 h 308"/>
                <a:gd name="T60" fmla="*/ 36 w 454"/>
                <a:gd name="T61" fmla="*/ 142 h 308"/>
                <a:gd name="T62" fmla="*/ 44 w 454"/>
                <a:gd name="T63" fmla="*/ 138 h 308"/>
                <a:gd name="T64" fmla="*/ 44 w 454"/>
                <a:gd name="T65" fmla="*/ 128 h 308"/>
                <a:gd name="T66" fmla="*/ 36 w 454"/>
                <a:gd name="T67" fmla="*/ 122 h 308"/>
                <a:gd name="T68" fmla="*/ 26 w 454"/>
                <a:gd name="T69" fmla="*/ 118 h 308"/>
                <a:gd name="T70" fmla="*/ 24 w 454"/>
                <a:gd name="T71" fmla="*/ 106 h 308"/>
                <a:gd name="T72" fmla="*/ 30 w 454"/>
                <a:gd name="T73" fmla="*/ 94 h 308"/>
                <a:gd name="T74" fmla="*/ 46 w 454"/>
                <a:gd name="T75" fmla="*/ 72 h 308"/>
                <a:gd name="T76" fmla="*/ 50 w 454"/>
                <a:gd name="T77" fmla="*/ 58 h 308"/>
                <a:gd name="T78" fmla="*/ 42 w 454"/>
                <a:gd name="T79" fmla="*/ 50 h 308"/>
                <a:gd name="T80" fmla="*/ 34 w 454"/>
                <a:gd name="T81" fmla="*/ 48 h 308"/>
                <a:gd name="T82" fmla="*/ 26 w 454"/>
                <a:gd name="T83" fmla="*/ 44 h 308"/>
                <a:gd name="T84" fmla="*/ 20 w 454"/>
                <a:gd name="T85" fmla="*/ 36 h 308"/>
                <a:gd name="T86" fmla="*/ 18 w 454"/>
                <a:gd name="T87" fmla="*/ 26 h 308"/>
                <a:gd name="T88" fmla="*/ 18 w 454"/>
                <a:gd name="T89" fmla="*/ 14 h 308"/>
                <a:gd name="T90" fmla="*/ 12 w 454"/>
                <a:gd name="T91" fmla="*/ 8 h 308"/>
                <a:gd name="T92" fmla="*/ 0 w 454"/>
                <a:gd name="T93" fmla="*/ 0 h 308"/>
                <a:gd name="T94" fmla="*/ 162 w 454"/>
                <a:gd name="T95" fmla="*/ 2 h 308"/>
                <a:gd name="T96" fmla="*/ 328 w 454"/>
                <a:gd name="T97" fmla="*/ 4 h 3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4"/>
                <a:gd name="T148" fmla="*/ 0 h 308"/>
                <a:gd name="T149" fmla="*/ 454 w 454"/>
                <a:gd name="T150" fmla="*/ 308 h 3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4" h="308">
                  <a:moveTo>
                    <a:pt x="328" y="4"/>
                  </a:moveTo>
                  <a:lnTo>
                    <a:pt x="410" y="4"/>
                  </a:lnTo>
                  <a:lnTo>
                    <a:pt x="410" y="78"/>
                  </a:lnTo>
                  <a:lnTo>
                    <a:pt x="410" y="152"/>
                  </a:lnTo>
                  <a:lnTo>
                    <a:pt x="410" y="226"/>
                  </a:lnTo>
                  <a:lnTo>
                    <a:pt x="452" y="226"/>
                  </a:lnTo>
                  <a:lnTo>
                    <a:pt x="454" y="308"/>
                  </a:lnTo>
                  <a:lnTo>
                    <a:pt x="452" y="308"/>
                  </a:lnTo>
                  <a:lnTo>
                    <a:pt x="370" y="308"/>
                  </a:lnTo>
                  <a:lnTo>
                    <a:pt x="290" y="306"/>
                  </a:lnTo>
                  <a:lnTo>
                    <a:pt x="208" y="306"/>
                  </a:lnTo>
                  <a:lnTo>
                    <a:pt x="126" y="306"/>
                  </a:lnTo>
                  <a:lnTo>
                    <a:pt x="108" y="306"/>
                  </a:lnTo>
                  <a:lnTo>
                    <a:pt x="102" y="306"/>
                  </a:lnTo>
                  <a:lnTo>
                    <a:pt x="104" y="302"/>
                  </a:lnTo>
                  <a:lnTo>
                    <a:pt x="106" y="298"/>
                  </a:lnTo>
                  <a:lnTo>
                    <a:pt x="104" y="294"/>
                  </a:lnTo>
                  <a:lnTo>
                    <a:pt x="102" y="290"/>
                  </a:lnTo>
                  <a:lnTo>
                    <a:pt x="100" y="284"/>
                  </a:lnTo>
                  <a:lnTo>
                    <a:pt x="98" y="280"/>
                  </a:lnTo>
                  <a:lnTo>
                    <a:pt x="96" y="276"/>
                  </a:lnTo>
                  <a:lnTo>
                    <a:pt x="92" y="272"/>
                  </a:lnTo>
                  <a:lnTo>
                    <a:pt x="88" y="272"/>
                  </a:lnTo>
                  <a:lnTo>
                    <a:pt x="82" y="272"/>
                  </a:lnTo>
                  <a:lnTo>
                    <a:pt x="78" y="274"/>
                  </a:lnTo>
                  <a:lnTo>
                    <a:pt x="76" y="278"/>
                  </a:lnTo>
                  <a:lnTo>
                    <a:pt x="76" y="282"/>
                  </a:lnTo>
                  <a:lnTo>
                    <a:pt x="74" y="286"/>
                  </a:lnTo>
                  <a:lnTo>
                    <a:pt x="74" y="288"/>
                  </a:lnTo>
                  <a:lnTo>
                    <a:pt x="72" y="292"/>
                  </a:lnTo>
                  <a:lnTo>
                    <a:pt x="70" y="294"/>
                  </a:lnTo>
                  <a:lnTo>
                    <a:pt x="68" y="296"/>
                  </a:lnTo>
                  <a:lnTo>
                    <a:pt x="62" y="296"/>
                  </a:lnTo>
                  <a:lnTo>
                    <a:pt x="58" y="296"/>
                  </a:lnTo>
                  <a:lnTo>
                    <a:pt x="56" y="296"/>
                  </a:lnTo>
                  <a:lnTo>
                    <a:pt x="52" y="294"/>
                  </a:lnTo>
                  <a:lnTo>
                    <a:pt x="50" y="294"/>
                  </a:lnTo>
                  <a:lnTo>
                    <a:pt x="46" y="294"/>
                  </a:lnTo>
                  <a:lnTo>
                    <a:pt x="42" y="292"/>
                  </a:lnTo>
                  <a:lnTo>
                    <a:pt x="38" y="290"/>
                  </a:lnTo>
                  <a:lnTo>
                    <a:pt x="36" y="288"/>
                  </a:lnTo>
                  <a:lnTo>
                    <a:pt x="32" y="280"/>
                  </a:lnTo>
                  <a:lnTo>
                    <a:pt x="30" y="278"/>
                  </a:lnTo>
                  <a:lnTo>
                    <a:pt x="28" y="274"/>
                  </a:lnTo>
                  <a:lnTo>
                    <a:pt x="28" y="270"/>
                  </a:lnTo>
                  <a:lnTo>
                    <a:pt x="30" y="266"/>
                  </a:lnTo>
                  <a:lnTo>
                    <a:pt x="30" y="264"/>
                  </a:lnTo>
                  <a:lnTo>
                    <a:pt x="32" y="260"/>
                  </a:lnTo>
                  <a:lnTo>
                    <a:pt x="34" y="258"/>
                  </a:lnTo>
                  <a:lnTo>
                    <a:pt x="36" y="254"/>
                  </a:lnTo>
                  <a:lnTo>
                    <a:pt x="38" y="254"/>
                  </a:lnTo>
                  <a:lnTo>
                    <a:pt x="42" y="252"/>
                  </a:lnTo>
                  <a:lnTo>
                    <a:pt x="42" y="250"/>
                  </a:lnTo>
                  <a:lnTo>
                    <a:pt x="44" y="248"/>
                  </a:lnTo>
                  <a:lnTo>
                    <a:pt x="42" y="244"/>
                  </a:lnTo>
                  <a:lnTo>
                    <a:pt x="40" y="240"/>
                  </a:lnTo>
                  <a:lnTo>
                    <a:pt x="32" y="236"/>
                  </a:lnTo>
                  <a:lnTo>
                    <a:pt x="26" y="232"/>
                  </a:lnTo>
                  <a:lnTo>
                    <a:pt x="22" y="230"/>
                  </a:lnTo>
                  <a:lnTo>
                    <a:pt x="18" y="228"/>
                  </a:lnTo>
                  <a:lnTo>
                    <a:pt x="16" y="224"/>
                  </a:lnTo>
                  <a:lnTo>
                    <a:pt x="14" y="220"/>
                  </a:lnTo>
                  <a:lnTo>
                    <a:pt x="14" y="218"/>
                  </a:lnTo>
                  <a:lnTo>
                    <a:pt x="16" y="214"/>
                  </a:lnTo>
                  <a:lnTo>
                    <a:pt x="18" y="210"/>
                  </a:lnTo>
                  <a:lnTo>
                    <a:pt x="22" y="206"/>
                  </a:lnTo>
                  <a:lnTo>
                    <a:pt x="24" y="202"/>
                  </a:lnTo>
                  <a:lnTo>
                    <a:pt x="26" y="200"/>
                  </a:lnTo>
                  <a:lnTo>
                    <a:pt x="28" y="196"/>
                  </a:lnTo>
                  <a:lnTo>
                    <a:pt x="30" y="192"/>
                  </a:lnTo>
                  <a:lnTo>
                    <a:pt x="30" y="186"/>
                  </a:lnTo>
                  <a:lnTo>
                    <a:pt x="30" y="182"/>
                  </a:lnTo>
                  <a:lnTo>
                    <a:pt x="28" y="178"/>
                  </a:lnTo>
                  <a:lnTo>
                    <a:pt x="26" y="174"/>
                  </a:lnTo>
                  <a:lnTo>
                    <a:pt x="22" y="170"/>
                  </a:lnTo>
                  <a:lnTo>
                    <a:pt x="18" y="166"/>
                  </a:lnTo>
                  <a:lnTo>
                    <a:pt x="14" y="164"/>
                  </a:lnTo>
                  <a:lnTo>
                    <a:pt x="12" y="160"/>
                  </a:lnTo>
                  <a:lnTo>
                    <a:pt x="12" y="156"/>
                  </a:lnTo>
                  <a:lnTo>
                    <a:pt x="12" y="154"/>
                  </a:lnTo>
                  <a:lnTo>
                    <a:pt x="12" y="150"/>
                  </a:lnTo>
                  <a:lnTo>
                    <a:pt x="12" y="146"/>
                  </a:lnTo>
                  <a:lnTo>
                    <a:pt x="12" y="144"/>
                  </a:lnTo>
                  <a:lnTo>
                    <a:pt x="16" y="142"/>
                  </a:lnTo>
                  <a:lnTo>
                    <a:pt x="18" y="142"/>
                  </a:lnTo>
                  <a:lnTo>
                    <a:pt x="22" y="140"/>
                  </a:lnTo>
                  <a:lnTo>
                    <a:pt x="24" y="142"/>
                  </a:lnTo>
                  <a:lnTo>
                    <a:pt x="28" y="142"/>
                  </a:lnTo>
                  <a:lnTo>
                    <a:pt x="32" y="140"/>
                  </a:lnTo>
                  <a:lnTo>
                    <a:pt x="36" y="142"/>
                  </a:lnTo>
                  <a:lnTo>
                    <a:pt x="40" y="140"/>
                  </a:lnTo>
                  <a:lnTo>
                    <a:pt x="42" y="140"/>
                  </a:lnTo>
                  <a:lnTo>
                    <a:pt x="44" y="138"/>
                  </a:lnTo>
                  <a:lnTo>
                    <a:pt x="46" y="136"/>
                  </a:lnTo>
                  <a:lnTo>
                    <a:pt x="46" y="132"/>
                  </a:lnTo>
                  <a:lnTo>
                    <a:pt x="44" y="128"/>
                  </a:lnTo>
                  <a:lnTo>
                    <a:pt x="42" y="126"/>
                  </a:lnTo>
                  <a:lnTo>
                    <a:pt x="40" y="124"/>
                  </a:lnTo>
                  <a:lnTo>
                    <a:pt x="36" y="122"/>
                  </a:lnTo>
                  <a:lnTo>
                    <a:pt x="30" y="120"/>
                  </a:lnTo>
                  <a:lnTo>
                    <a:pt x="28" y="120"/>
                  </a:lnTo>
                  <a:lnTo>
                    <a:pt x="26" y="118"/>
                  </a:lnTo>
                  <a:lnTo>
                    <a:pt x="24" y="114"/>
                  </a:lnTo>
                  <a:lnTo>
                    <a:pt x="22" y="110"/>
                  </a:lnTo>
                  <a:lnTo>
                    <a:pt x="24" y="106"/>
                  </a:lnTo>
                  <a:lnTo>
                    <a:pt x="24" y="104"/>
                  </a:lnTo>
                  <a:lnTo>
                    <a:pt x="26" y="100"/>
                  </a:lnTo>
                  <a:lnTo>
                    <a:pt x="30" y="94"/>
                  </a:lnTo>
                  <a:lnTo>
                    <a:pt x="34" y="90"/>
                  </a:lnTo>
                  <a:lnTo>
                    <a:pt x="40" y="82"/>
                  </a:lnTo>
                  <a:lnTo>
                    <a:pt x="46" y="72"/>
                  </a:lnTo>
                  <a:lnTo>
                    <a:pt x="48" y="68"/>
                  </a:lnTo>
                  <a:lnTo>
                    <a:pt x="50" y="64"/>
                  </a:lnTo>
                  <a:lnTo>
                    <a:pt x="50" y="58"/>
                  </a:lnTo>
                  <a:lnTo>
                    <a:pt x="48" y="56"/>
                  </a:lnTo>
                  <a:lnTo>
                    <a:pt x="44" y="52"/>
                  </a:lnTo>
                  <a:lnTo>
                    <a:pt x="42" y="50"/>
                  </a:lnTo>
                  <a:lnTo>
                    <a:pt x="40" y="50"/>
                  </a:lnTo>
                  <a:lnTo>
                    <a:pt x="38" y="48"/>
                  </a:lnTo>
                  <a:lnTo>
                    <a:pt x="34" y="48"/>
                  </a:lnTo>
                  <a:lnTo>
                    <a:pt x="32" y="46"/>
                  </a:lnTo>
                  <a:lnTo>
                    <a:pt x="30" y="46"/>
                  </a:lnTo>
                  <a:lnTo>
                    <a:pt x="26" y="44"/>
                  </a:lnTo>
                  <a:lnTo>
                    <a:pt x="24" y="40"/>
                  </a:lnTo>
                  <a:lnTo>
                    <a:pt x="22" y="38"/>
                  </a:lnTo>
                  <a:lnTo>
                    <a:pt x="20" y="36"/>
                  </a:lnTo>
                  <a:lnTo>
                    <a:pt x="18" y="34"/>
                  </a:lnTo>
                  <a:lnTo>
                    <a:pt x="18" y="30"/>
                  </a:lnTo>
                  <a:lnTo>
                    <a:pt x="18" y="26"/>
                  </a:lnTo>
                  <a:lnTo>
                    <a:pt x="20" y="22"/>
                  </a:lnTo>
                  <a:lnTo>
                    <a:pt x="20" y="18"/>
                  </a:lnTo>
                  <a:lnTo>
                    <a:pt x="18" y="14"/>
                  </a:lnTo>
                  <a:lnTo>
                    <a:pt x="18" y="12"/>
                  </a:lnTo>
                  <a:lnTo>
                    <a:pt x="16" y="10"/>
                  </a:lnTo>
                  <a:lnTo>
                    <a:pt x="12" y="8"/>
                  </a:lnTo>
                  <a:lnTo>
                    <a:pt x="8" y="6"/>
                  </a:lnTo>
                  <a:lnTo>
                    <a:pt x="4" y="4"/>
                  </a:lnTo>
                  <a:lnTo>
                    <a:pt x="0" y="0"/>
                  </a:lnTo>
                  <a:lnTo>
                    <a:pt x="80" y="2"/>
                  </a:lnTo>
                  <a:lnTo>
                    <a:pt x="162" y="2"/>
                  </a:lnTo>
                  <a:lnTo>
                    <a:pt x="244" y="2"/>
                  </a:lnTo>
                  <a:lnTo>
                    <a:pt x="328" y="4"/>
                  </a:lnTo>
                  <a:close/>
                </a:path>
              </a:pathLst>
            </a:custGeom>
            <a:noFill/>
            <a:ln w="3175" cmpd="sng">
              <a:solidFill>
                <a:srgbClr val="000000"/>
              </a:solidFill>
              <a:round/>
              <a:headEnd/>
              <a:tailEnd/>
            </a:ln>
          </p:spPr>
          <p:txBody>
            <a:bodyPr/>
            <a:lstStyle/>
            <a:p>
              <a:endParaRPr lang="en-US"/>
            </a:p>
          </p:txBody>
        </p:sp>
        <p:sp>
          <p:nvSpPr>
            <p:cNvPr id="309411" name="Freeform 60"/>
            <p:cNvSpPr>
              <a:spLocks/>
            </p:cNvSpPr>
            <p:nvPr/>
          </p:nvSpPr>
          <p:spPr bwMode="auto">
            <a:xfrm>
              <a:off x="3649" y="2224"/>
              <a:ext cx="336" cy="302"/>
            </a:xfrm>
            <a:custGeom>
              <a:avLst/>
              <a:gdLst>
                <a:gd name="T0" fmla="*/ 334 w 336"/>
                <a:gd name="T1" fmla="*/ 2 h 302"/>
                <a:gd name="T2" fmla="*/ 332 w 336"/>
                <a:gd name="T3" fmla="*/ 76 h 302"/>
                <a:gd name="T4" fmla="*/ 332 w 336"/>
                <a:gd name="T5" fmla="*/ 150 h 302"/>
                <a:gd name="T6" fmla="*/ 332 w 336"/>
                <a:gd name="T7" fmla="*/ 224 h 302"/>
                <a:gd name="T8" fmla="*/ 336 w 336"/>
                <a:gd name="T9" fmla="*/ 224 h 302"/>
                <a:gd name="T10" fmla="*/ 336 w 336"/>
                <a:gd name="T11" fmla="*/ 300 h 302"/>
                <a:gd name="T12" fmla="*/ 252 w 336"/>
                <a:gd name="T13" fmla="*/ 300 h 302"/>
                <a:gd name="T14" fmla="*/ 168 w 336"/>
                <a:gd name="T15" fmla="*/ 300 h 302"/>
                <a:gd name="T16" fmla="*/ 84 w 336"/>
                <a:gd name="T17" fmla="*/ 302 h 302"/>
                <a:gd name="T18" fmla="*/ 2 w 336"/>
                <a:gd name="T19" fmla="*/ 302 h 302"/>
                <a:gd name="T20" fmla="*/ 2 w 336"/>
                <a:gd name="T21" fmla="*/ 224 h 302"/>
                <a:gd name="T22" fmla="*/ 0 w 336"/>
                <a:gd name="T23" fmla="*/ 224 h 302"/>
                <a:gd name="T24" fmla="*/ 0 w 336"/>
                <a:gd name="T25" fmla="*/ 148 h 302"/>
                <a:gd name="T26" fmla="*/ 2 w 336"/>
                <a:gd name="T27" fmla="*/ 74 h 302"/>
                <a:gd name="T28" fmla="*/ 2 w 336"/>
                <a:gd name="T29" fmla="*/ 0 h 302"/>
                <a:gd name="T30" fmla="*/ 84 w 336"/>
                <a:gd name="T31" fmla="*/ 0 h 302"/>
                <a:gd name="T32" fmla="*/ 168 w 336"/>
                <a:gd name="T33" fmla="*/ 0 h 302"/>
                <a:gd name="T34" fmla="*/ 250 w 336"/>
                <a:gd name="T35" fmla="*/ 2 h 302"/>
                <a:gd name="T36" fmla="*/ 334 w 336"/>
                <a:gd name="T37" fmla="*/ 2 h 302"/>
                <a:gd name="T38" fmla="*/ 334 w 336"/>
                <a:gd name="T39" fmla="*/ 2 h 3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6"/>
                <a:gd name="T61" fmla="*/ 0 h 302"/>
                <a:gd name="T62" fmla="*/ 336 w 336"/>
                <a:gd name="T63" fmla="*/ 302 h 3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6" h="302">
                  <a:moveTo>
                    <a:pt x="334" y="2"/>
                  </a:moveTo>
                  <a:lnTo>
                    <a:pt x="332" y="76"/>
                  </a:lnTo>
                  <a:lnTo>
                    <a:pt x="332" y="150"/>
                  </a:lnTo>
                  <a:lnTo>
                    <a:pt x="332" y="224"/>
                  </a:lnTo>
                  <a:lnTo>
                    <a:pt x="336" y="224"/>
                  </a:lnTo>
                  <a:lnTo>
                    <a:pt x="336" y="300"/>
                  </a:lnTo>
                  <a:lnTo>
                    <a:pt x="252" y="300"/>
                  </a:lnTo>
                  <a:lnTo>
                    <a:pt x="168" y="300"/>
                  </a:lnTo>
                  <a:lnTo>
                    <a:pt x="84" y="302"/>
                  </a:lnTo>
                  <a:lnTo>
                    <a:pt x="2" y="302"/>
                  </a:lnTo>
                  <a:lnTo>
                    <a:pt x="2" y="224"/>
                  </a:lnTo>
                  <a:lnTo>
                    <a:pt x="0" y="224"/>
                  </a:lnTo>
                  <a:lnTo>
                    <a:pt x="0" y="148"/>
                  </a:lnTo>
                  <a:lnTo>
                    <a:pt x="2" y="74"/>
                  </a:lnTo>
                  <a:lnTo>
                    <a:pt x="2" y="0"/>
                  </a:lnTo>
                  <a:lnTo>
                    <a:pt x="84" y="0"/>
                  </a:lnTo>
                  <a:lnTo>
                    <a:pt x="168" y="0"/>
                  </a:lnTo>
                  <a:lnTo>
                    <a:pt x="250" y="2"/>
                  </a:lnTo>
                  <a:lnTo>
                    <a:pt x="334" y="2"/>
                  </a:lnTo>
                  <a:close/>
                </a:path>
              </a:pathLst>
            </a:custGeom>
            <a:noFill/>
            <a:ln w="3175" cmpd="sng">
              <a:solidFill>
                <a:srgbClr val="000000"/>
              </a:solidFill>
              <a:round/>
              <a:headEnd/>
              <a:tailEnd/>
            </a:ln>
          </p:spPr>
          <p:txBody>
            <a:bodyPr/>
            <a:lstStyle/>
            <a:p>
              <a:endParaRPr lang="en-US"/>
            </a:p>
          </p:txBody>
        </p:sp>
        <p:sp>
          <p:nvSpPr>
            <p:cNvPr id="309412" name="Freeform 61"/>
            <p:cNvSpPr>
              <a:spLocks/>
            </p:cNvSpPr>
            <p:nvPr/>
          </p:nvSpPr>
          <p:spPr bwMode="auto">
            <a:xfrm>
              <a:off x="2244" y="2224"/>
              <a:ext cx="348" cy="308"/>
            </a:xfrm>
            <a:custGeom>
              <a:avLst/>
              <a:gdLst>
                <a:gd name="T0" fmla="*/ 0 w 348"/>
                <a:gd name="T1" fmla="*/ 0 h 308"/>
                <a:gd name="T2" fmla="*/ 82 w 348"/>
                <a:gd name="T3" fmla="*/ 0 h 308"/>
                <a:gd name="T4" fmla="*/ 82 w 348"/>
                <a:gd name="T5" fmla="*/ 0 h 308"/>
                <a:gd name="T6" fmla="*/ 164 w 348"/>
                <a:gd name="T7" fmla="*/ 0 h 308"/>
                <a:gd name="T8" fmla="*/ 248 w 348"/>
                <a:gd name="T9" fmla="*/ 0 h 308"/>
                <a:gd name="T10" fmla="*/ 294 w 348"/>
                <a:gd name="T11" fmla="*/ 0 h 308"/>
                <a:gd name="T12" fmla="*/ 300 w 348"/>
                <a:gd name="T13" fmla="*/ 0 h 308"/>
                <a:gd name="T14" fmla="*/ 330 w 348"/>
                <a:gd name="T15" fmla="*/ 0 h 308"/>
                <a:gd name="T16" fmla="*/ 330 w 348"/>
                <a:gd name="T17" fmla="*/ 52 h 308"/>
                <a:gd name="T18" fmla="*/ 330 w 348"/>
                <a:gd name="T19" fmla="*/ 54 h 308"/>
                <a:gd name="T20" fmla="*/ 330 w 348"/>
                <a:gd name="T21" fmla="*/ 74 h 308"/>
                <a:gd name="T22" fmla="*/ 330 w 348"/>
                <a:gd name="T23" fmla="*/ 150 h 308"/>
                <a:gd name="T24" fmla="*/ 332 w 348"/>
                <a:gd name="T25" fmla="*/ 224 h 308"/>
                <a:gd name="T26" fmla="*/ 348 w 348"/>
                <a:gd name="T27" fmla="*/ 224 h 308"/>
                <a:gd name="T28" fmla="*/ 348 w 348"/>
                <a:gd name="T29" fmla="*/ 300 h 308"/>
                <a:gd name="T30" fmla="*/ 288 w 348"/>
                <a:gd name="T31" fmla="*/ 308 h 308"/>
                <a:gd name="T32" fmla="*/ 270 w 348"/>
                <a:gd name="T33" fmla="*/ 308 h 308"/>
                <a:gd name="T34" fmla="*/ 188 w 348"/>
                <a:gd name="T35" fmla="*/ 308 h 308"/>
                <a:gd name="T36" fmla="*/ 108 w 348"/>
                <a:gd name="T37" fmla="*/ 308 h 308"/>
                <a:gd name="T38" fmla="*/ 28 w 348"/>
                <a:gd name="T39" fmla="*/ 306 h 308"/>
                <a:gd name="T40" fmla="*/ 28 w 348"/>
                <a:gd name="T41" fmla="*/ 224 h 308"/>
                <a:gd name="T42" fmla="*/ 0 w 348"/>
                <a:gd name="T43" fmla="*/ 224 h 308"/>
                <a:gd name="T44" fmla="*/ 0 w 348"/>
                <a:gd name="T45" fmla="*/ 150 h 308"/>
                <a:gd name="T46" fmla="*/ 0 w 348"/>
                <a:gd name="T47" fmla="*/ 74 h 308"/>
                <a:gd name="T48" fmla="*/ 0 w 348"/>
                <a:gd name="T49" fmla="*/ 0 h 308"/>
                <a:gd name="T50" fmla="*/ 0 w 348"/>
                <a:gd name="T51" fmla="*/ 0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8"/>
                <a:gd name="T79" fmla="*/ 0 h 308"/>
                <a:gd name="T80" fmla="*/ 348 w 34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8" h="308">
                  <a:moveTo>
                    <a:pt x="0" y="0"/>
                  </a:moveTo>
                  <a:lnTo>
                    <a:pt x="82" y="0"/>
                  </a:lnTo>
                  <a:lnTo>
                    <a:pt x="164" y="0"/>
                  </a:lnTo>
                  <a:lnTo>
                    <a:pt x="248" y="0"/>
                  </a:lnTo>
                  <a:lnTo>
                    <a:pt x="294" y="0"/>
                  </a:lnTo>
                  <a:lnTo>
                    <a:pt x="300" y="0"/>
                  </a:lnTo>
                  <a:lnTo>
                    <a:pt x="330" y="0"/>
                  </a:lnTo>
                  <a:lnTo>
                    <a:pt x="330" y="52"/>
                  </a:lnTo>
                  <a:lnTo>
                    <a:pt x="330" y="54"/>
                  </a:lnTo>
                  <a:lnTo>
                    <a:pt x="330" y="74"/>
                  </a:lnTo>
                  <a:lnTo>
                    <a:pt x="330" y="150"/>
                  </a:lnTo>
                  <a:lnTo>
                    <a:pt x="332" y="224"/>
                  </a:lnTo>
                  <a:lnTo>
                    <a:pt x="348" y="224"/>
                  </a:lnTo>
                  <a:lnTo>
                    <a:pt x="348" y="300"/>
                  </a:lnTo>
                  <a:lnTo>
                    <a:pt x="288" y="308"/>
                  </a:lnTo>
                  <a:lnTo>
                    <a:pt x="270" y="308"/>
                  </a:lnTo>
                  <a:lnTo>
                    <a:pt x="188" y="308"/>
                  </a:lnTo>
                  <a:lnTo>
                    <a:pt x="108" y="308"/>
                  </a:lnTo>
                  <a:lnTo>
                    <a:pt x="28" y="306"/>
                  </a:lnTo>
                  <a:lnTo>
                    <a:pt x="28" y="224"/>
                  </a:lnTo>
                  <a:lnTo>
                    <a:pt x="0" y="224"/>
                  </a:lnTo>
                  <a:lnTo>
                    <a:pt x="0" y="150"/>
                  </a:lnTo>
                  <a:lnTo>
                    <a:pt x="0" y="74"/>
                  </a:lnTo>
                  <a:lnTo>
                    <a:pt x="0" y="0"/>
                  </a:lnTo>
                  <a:close/>
                </a:path>
              </a:pathLst>
            </a:custGeom>
            <a:noFill/>
            <a:ln w="3175" cmpd="sng">
              <a:solidFill>
                <a:srgbClr val="000000"/>
              </a:solidFill>
              <a:round/>
              <a:headEnd/>
              <a:tailEnd/>
            </a:ln>
          </p:spPr>
          <p:txBody>
            <a:bodyPr/>
            <a:lstStyle/>
            <a:p>
              <a:endParaRPr lang="en-US"/>
            </a:p>
          </p:txBody>
        </p:sp>
        <p:sp>
          <p:nvSpPr>
            <p:cNvPr id="309413" name="Freeform 62"/>
            <p:cNvSpPr>
              <a:spLocks/>
            </p:cNvSpPr>
            <p:nvPr/>
          </p:nvSpPr>
          <p:spPr bwMode="auto">
            <a:xfrm>
              <a:off x="1338" y="2224"/>
              <a:ext cx="366" cy="306"/>
            </a:xfrm>
            <a:custGeom>
              <a:avLst/>
              <a:gdLst>
                <a:gd name="T0" fmla="*/ 0 w 366"/>
                <a:gd name="T1" fmla="*/ 2 h 306"/>
                <a:gd name="T2" fmla="*/ 80 w 366"/>
                <a:gd name="T3" fmla="*/ 2 h 306"/>
                <a:gd name="T4" fmla="*/ 164 w 366"/>
                <a:gd name="T5" fmla="*/ 0 h 306"/>
                <a:gd name="T6" fmla="*/ 246 w 366"/>
                <a:gd name="T7" fmla="*/ 0 h 306"/>
                <a:gd name="T8" fmla="*/ 330 w 366"/>
                <a:gd name="T9" fmla="*/ 0 h 306"/>
                <a:gd name="T10" fmla="*/ 330 w 366"/>
                <a:gd name="T11" fmla="*/ 76 h 306"/>
                <a:gd name="T12" fmla="*/ 330 w 366"/>
                <a:gd name="T13" fmla="*/ 150 h 306"/>
                <a:gd name="T14" fmla="*/ 330 w 366"/>
                <a:gd name="T15" fmla="*/ 224 h 306"/>
                <a:gd name="T16" fmla="*/ 366 w 366"/>
                <a:gd name="T17" fmla="*/ 224 h 306"/>
                <a:gd name="T18" fmla="*/ 366 w 366"/>
                <a:gd name="T19" fmla="*/ 306 h 306"/>
                <a:gd name="T20" fmla="*/ 286 w 366"/>
                <a:gd name="T21" fmla="*/ 306 h 306"/>
                <a:gd name="T22" fmla="*/ 204 w 366"/>
                <a:gd name="T23" fmla="*/ 306 h 306"/>
                <a:gd name="T24" fmla="*/ 122 w 366"/>
                <a:gd name="T25" fmla="*/ 306 h 306"/>
                <a:gd name="T26" fmla="*/ 44 w 366"/>
                <a:gd name="T27" fmla="*/ 306 h 306"/>
                <a:gd name="T28" fmla="*/ 42 w 366"/>
                <a:gd name="T29" fmla="*/ 224 h 306"/>
                <a:gd name="T30" fmla="*/ 0 w 366"/>
                <a:gd name="T31" fmla="*/ 224 h 306"/>
                <a:gd name="T32" fmla="*/ 0 w 366"/>
                <a:gd name="T33" fmla="*/ 150 h 306"/>
                <a:gd name="T34" fmla="*/ 0 w 366"/>
                <a:gd name="T35" fmla="*/ 76 h 306"/>
                <a:gd name="T36" fmla="*/ 0 w 366"/>
                <a:gd name="T37" fmla="*/ 2 h 306"/>
                <a:gd name="T38" fmla="*/ 0 w 366"/>
                <a:gd name="T39" fmla="*/ 2 h 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6"/>
                <a:gd name="T61" fmla="*/ 0 h 306"/>
                <a:gd name="T62" fmla="*/ 366 w 366"/>
                <a:gd name="T63" fmla="*/ 306 h 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6" h="306">
                  <a:moveTo>
                    <a:pt x="0" y="2"/>
                  </a:moveTo>
                  <a:lnTo>
                    <a:pt x="80" y="2"/>
                  </a:lnTo>
                  <a:lnTo>
                    <a:pt x="164" y="0"/>
                  </a:lnTo>
                  <a:lnTo>
                    <a:pt x="246" y="0"/>
                  </a:lnTo>
                  <a:lnTo>
                    <a:pt x="330" y="0"/>
                  </a:lnTo>
                  <a:lnTo>
                    <a:pt x="330" y="76"/>
                  </a:lnTo>
                  <a:lnTo>
                    <a:pt x="330" y="150"/>
                  </a:lnTo>
                  <a:lnTo>
                    <a:pt x="330" y="224"/>
                  </a:lnTo>
                  <a:lnTo>
                    <a:pt x="366" y="224"/>
                  </a:lnTo>
                  <a:lnTo>
                    <a:pt x="366" y="306"/>
                  </a:lnTo>
                  <a:lnTo>
                    <a:pt x="286" y="306"/>
                  </a:lnTo>
                  <a:lnTo>
                    <a:pt x="204" y="306"/>
                  </a:lnTo>
                  <a:lnTo>
                    <a:pt x="122" y="306"/>
                  </a:lnTo>
                  <a:lnTo>
                    <a:pt x="44" y="306"/>
                  </a:lnTo>
                  <a:lnTo>
                    <a:pt x="42" y="224"/>
                  </a:lnTo>
                  <a:lnTo>
                    <a:pt x="0" y="224"/>
                  </a:lnTo>
                  <a:lnTo>
                    <a:pt x="0" y="150"/>
                  </a:lnTo>
                  <a:lnTo>
                    <a:pt x="0" y="76"/>
                  </a:lnTo>
                  <a:lnTo>
                    <a:pt x="0" y="2"/>
                  </a:lnTo>
                  <a:close/>
                </a:path>
              </a:pathLst>
            </a:custGeom>
            <a:noFill/>
            <a:ln w="3175" cmpd="sng">
              <a:solidFill>
                <a:srgbClr val="000000"/>
              </a:solidFill>
              <a:round/>
              <a:headEnd/>
              <a:tailEnd/>
            </a:ln>
          </p:spPr>
          <p:txBody>
            <a:bodyPr/>
            <a:lstStyle/>
            <a:p>
              <a:endParaRPr lang="en-US"/>
            </a:p>
          </p:txBody>
        </p:sp>
        <p:sp>
          <p:nvSpPr>
            <p:cNvPr id="309414" name="Freeform 63"/>
            <p:cNvSpPr>
              <a:spLocks/>
            </p:cNvSpPr>
            <p:nvPr/>
          </p:nvSpPr>
          <p:spPr bwMode="auto">
            <a:xfrm>
              <a:off x="1668" y="2224"/>
              <a:ext cx="278" cy="306"/>
            </a:xfrm>
            <a:custGeom>
              <a:avLst/>
              <a:gdLst>
                <a:gd name="T0" fmla="*/ 0 w 278"/>
                <a:gd name="T1" fmla="*/ 0 h 306"/>
                <a:gd name="T2" fmla="*/ 80 w 278"/>
                <a:gd name="T3" fmla="*/ 0 h 306"/>
                <a:gd name="T4" fmla="*/ 164 w 278"/>
                <a:gd name="T5" fmla="*/ 2 h 306"/>
                <a:gd name="T6" fmla="*/ 246 w 278"/>
                <a:gd name="T7" fmla="*/ 2 h 306"/>
                <a:gd name="T8" fmla="*/ 246 w 278"/>
                <a:gd name="T9" fmla="*/ 76 h 306"/>
                <a:gd name="T10" fmla="*/ 246 w 278"/>
                <a:gd name="T11" fmla="*/ 150 h 306"/>
                <a:gd name="T12" fmla="*/ 246 w 278"/>
                <a:gd name="T13" fmla="*/ 224 h 306"/>
                <a:gd name="T14" fmla="*/ 278 w 278"/>
                <a:gd name="T15" fmla="*/ 224 h 306"/>
                <a:gd name="T16" fmla="*/ 278 w 278"/>
                <a:gd name="T17" fmla="*/ 306 h 306"/>
                <a:gd name="T18" fmla="*/ 194 w 278"/>
                <a:gd name="T19" fmla="*/ 306 h 306"/>
                <a:gd name="T20" fmla="*/ 116 w 278"/>
                <a:gd name="T21" fmla="*/ 306 h 306"/>
                <a:gd name="T22" fmla="*/ 36 w 278"/>
                <a:gd name="T23" fmla="*/ 306 h 306"/>
                <a:gd name="T24" fmla="*/ 36 w 278"/>
                <a:gd name="T25" fmla="*/ 224 h 306"/>
                <a:gd name="T26" fmla="*/ 0 w 278"/>
                <a:gd name="T27" fmla="*/ 224 h 306"/>
                <a:gd name="T28" fmla="*/ 0 w 278"/>
                <a:gd name="T29" fmla="*/ 150 h 306"/>
                <a:gd name="T30" fmla="*/ 0 w 278"/>
                <a:gd name="T31" fmla="*/ 76 h 306"/>
                <a:gd name="T32" fmla="*/ 0 w 278"/>
                <a:gd name="T33" fmla="*/ 0 h 306"/>
                <a:gd name="T34" fmla="*/ 0 w 278"/>
                <a:gd name="T35" fmla="*/ 0 h 3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
                <a:gd name="T55" fmla="*/ 0 h 306"/>
                <a:gd name="T56" fmla="*/ 278 w 278"/>
                <a:gd name="T57" fmla="*/ 306 h 3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 h="306">
                  <a:moveTo>
                    <a:pt x="0" y="0"/>
                  </a:moveTo>
                  <a:lnTo>
                    <a:pt x="80" y="0"/>
                  </a:lnTo>
                  <a:lnTo>
                    <a:pt x="164" y="2"/>
                  </a:lnTo>
                  <a:lnTo>
                    <a:pt x="246" y="2"/>
                  </a:lnTo>
                  <a:lnTo>
                    <a:pt x="246" y="76"/>
                  </a:lnTo>
                  <a:lnTo>
                    <a:pt x="246" y="150"/>
                  </a:lnTo>
                  <a:lnTo>
                    <a:pt x="246" y="224"/>
                  </a:lnTo>
                  <a:lnTo>
                    <a:pt x="278" y="224"/>
                  </a:lnTo>
                  <a:lnTo>
                    <a:pt x="278" y="306"/>
                  </a:lnTo>
                  <a:lnTo>
                    <a:pt x="194" y="306"/>
                  </a:lnTo>
                  <a:lnTo>
                    <a:pt x="116" y="306"/>
                  </a:lnTo>
                  <a:lnTo>
                    <a:pt x="36" y="306"/>
                  </a:lnTo>
                  <a:lnTo>
                    <a:pt x="36" y="224"/>
                  </a:lnTo>
                  <a:lnTo>
                    <a:pt x="0" y="224"/>
                  </a:lnTo>
                  <a:lnTo>
                    <a:pt x="0" y="150"/>
                  </a:lnTo>
                  <a:lnTo>
                    <a:pt x="0" y="76"/>
                  </a:lnTo>
                  <a:lnTo>
                    <a:pt x="0" y="0"/>
                  </a:lnTo>
                  <a:close/>
                </a:path>
              </a:pathLst>
            </a:custGeom>
            <a:noFill/>
            <a:ln w="3175" cmpd="sng">
              <a:solidFill>
                <a:srgbClr val="000000"/>
              </a:solidFill>
              <a:round/>
              <a:headEnd/>
              <a:tailEnd/>
            </a:ln>
          </p:spPr>
          <p:txBody>
            <a:bodyPr/>
            <a:lstStyle/>
            <a:p>
              <a:endParaRPr lang="en-US"/>
            </a:p>
          </p:txBody>
        </p:sp>
        <p:sp>
          <p:nvSpPr>
            <p:cNvPr id="309415" name="Freeform 64"/>
            <p:cNvSpPr>
              <a:spLocks/>
            </p:cNvSpPr>
            <p:nvPr/>
          </p:nvSpPr>
          <p:spPr bwMode="auto">
            <a:xfrm>
              <a:off x="3317" y="2224"/>
              <a:ext cx="334" cy="302"/>
            </a:xfrm>
            <a:custGeom>
              <a:avLst/>
              <a:gdLst>
                <a:gd name="T0" fmla="*/ 2 w 334"/>
                <a:gd name="T1" fmla="*/ 2 h 302"/>
                <a:gd name="T2" fmla="*/ 84 w 334"/>
                <a:gd name="T3" fmla="*/ 2 h 302"/>
                <a:gd name="T4" fmla="*/ 166 w 334"/>
                <a:gd name="T5" fmla="*/ 2 h 302"/>
                <a:gd name="T6" fmla="*/ 250 w 334"/>
                <a:gd name="T7" fmla="*/ 0 h 302"/>
                <a:gd name="T8" fmla="*/ 334 w 334"/>
                <a:gd name="T9" fmla="*/ 0 h 302"/>
                <a:gd name="T10" fmla="*/ 334 w 334"/>
                <a:gd name="T11" fmla="*/ 74 h 302"/>
                <a:gd name="T12" fmla="*/ 332 w 334"/>
                <a:gd name="T13" fmla="*/ 148 h 302"/>
                <a:gd name="T14" fmla="*/ 332 w 334"/>
                <a:gd name="T15" fmla="*/ 224 h 302"/>
                <a:gd name="T16" fmla="*/ 334 w 334"/>
                <a:gd name="T17" fmla="*/ 224 h 302"/>
                <a:gd name="T18" fmla="*/ 334 w 334"/>
                <a:gd name="T19" fmla="*/ 302 h 302"/>
                <a:gd name="T20" fmla="*/ 252 w 334"/>
                <a:gd name="T21" fmla="*/ 302 h 302"/>
                <a:gd name="T22" fmla="*/ 170 w 334"/>
                <a:gd name="T23" fmla="*/ 302 h 302"/>
                <a:gd name="T24" fmla="*/ 90 w 334"/>
                <a:gd name="T25" fmla="*/ 302 h 302"/>
                <a:gd name="T26" fmla="*/ 10 w 334"/>
                <a:gd name="T27" fmla="*/ 302 h 302"/>
                <a:gd name="T28" fmla="*/ 8 w 334"/>
                <a:gd name="T29" fmla="*/ 224 h 302"/>
                <a:gd name="T30" fmla="*/ 0 w 334"/>
                <a:gd name="T31" fmla="*/ 224 h 302"/>
                <a:gd name="T32" fmla="*/ 0 w 334"/>
                <a:gd name="T33" fmla="*/ 150 h 302"/>
                <a:gd name="T34" fmla="*/ 0 w 334"/>
                <a:gd name="T35" fmla="*/ 74 h 302"/>
                <a:gd name="T36" fmla="*/ 2 w 334"/>
                <a:gd name="T37" fmla="*/ 2 h 302"/>
                <a:gd name="T38" fmla="*/ 2 w 334"/>
                <a:gd name="T39" fmla="*/ 2 h 3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4"/>
                <a:gd name="T61" fmla="*/ 0 h 302"/>
                <a:gd name="T62" fmla="*/ 334 w 334"/>
                <a:gd name="T63" fmla="*/ 302 h 3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4" h="302">
                  <a:moveTo>
                    <a:pt x="2" y="2"/>
                  </a:moveTo>
                  <a:lnTo>
                    <a:pt x="84" y="2"/>
                  </a:lnTo>
                  <a:lnTo>
                    <a:pt x="166" y="2"/>
                  </a:lnTo>
                  <a:lnTo>
                    <a:pt x="250" y="0"/>
                  </a:lnTo>
                  <a:lnTo>
                    <a:pt x="334" y="0"/>
                  </a:lnTo>
                  <a:lnTo>
                    <a:pt x="334" y="74"/>
                  </a:lnTo>
                  <a:lnTo>
                    <a:pt x="332" y="148"/>
                  </a:lnTo>
                  <a:lnTo>
                    <a:pt x="332" y="224"/>
                  </a:lnTo>
                  <a:lnTo>
                    <a:pt x="334" y="224"/>
                  </a:lnTo>
                  <a:lnTo>
                    <a:pt x="334" y="302"/>
                  </a:lnTo>
                  <a:lnTo>
                    <a:pt x="252" y="302"/>
                  </a:lnTo>
                  <a:lnTo>
                    <a:pt x="170" y="302"/>
                  </a:lnTo>
                  <a:lnTo>
                    <a:pt x="90" y="302"/>
                  </a:lnTo>
                  <a:lnTo>
                    <a:pt x="10" y="302"/>
                  </a:lnTo>
                  <a:lnTo>
                    <a:pt x="8" y="224"/>
                  </a:lnTo>
                  <a:lnTo>
                    <a:pt x="0" y="224"/>
                  </a:lnTo>
                  <a:lnTo>
                    <a:pt x="0" y="150"/>
                  </a:lnTo>
                  <a:lnTo>
                    <a:pt x="0" y="74"/>
                  </a:lnTo>
                  <a:lnTo>
                    <a:pt x="2" y="2"/>
                  </a:lnTo>
                  <a:close/>
                </a:path>
              </a:pathLst>
            </a:custGeom>
            <a:noFill/>
            <a:ln w="3175" cmpd="sng">
              <a:solidFill>
                <a:srgbClr val="000000"/>
              </a:solidFill>
              <a:round/>
              <a:headEnd/>
              <a:tailEnd/>
            </a:ln>
          </p:spPr>
          <p:txBody>
            <a:bodyPr/>
            <a:lstStyle/>
            <a:p>
              <a:endParaRPr lang="en-US"/>
            </a:p>
          </p:txBody>
        </p:sp>
        <p:sp>
          <p:nvSpPr>
            <p:cNvPr id="309416" name="Freeform 65"/>
            <p:cNvSpPr>
              <a:spLocks/>
            </p:cNvSpPr>
            <p:nvPr/>
          </p:nvSpPr>
          <p:spPr bwMode="auto">
            <a:xfrm>
              <a:off x="2574" y="2224"/>
              <a:ext cx="345" cy="326"/>
            </a:xfrm>
            <a:custGeom>
              <a:avLst/>
              <a:gdLst>
                <a:gd name="T0" fmla="*/ 166 w 345"/>
                <a:gd name="T1" fmla="*/ 0 h 326"/>
                <a:gd name="T2" fmla="*/ 331 w 345"/>
                <a:gd name="T3" fmla="*/ 0 h 326"/>
                <a:gd name="T4" fmla="*/ 331 w 345"/>
                <a:gd name="T5" fmla="*/ 150 h 326"/>
                <a:gd name="T6" fmla="*/ 343 w 345"/>
                <a:gd name="T7" fmla="*/ 224 h 326"/>
                <a:gd name="T8" fmla="*/ 345 w 345"/>
                <a:gd name="T9" fmla="*/ 318 h 326"/>
                <a:gd name="T10" fmla="*/ 339 w 345"/>
                <a:gd name="T11" fmla="*/ 324 h 326"/>
                <a:gd name="T12" fmla="*/ 335 w 345"/>
                <a:gd name="T13" fmla="*/ 326 h 326"/>
                <a:gd name="T14" fmla="*/ 331 w 345"/>
                <a:gd name="T15" fmla="*/ 324 h 326"/>
                <a:gd name="T16" fmla="*/ 327 w 345"/>
                <a:gd name="T17" fmla="*/ 312 h 326"/>
                <a:gd name="T18" fmla="*/ 323 w 345"/>
                <a:gd name="T19" fmla="*/ 314 h 326"/>
                <a:gd name="T20" fmla="*/ 321 w 345"/>
                <a:gd name="T21" fmla="*/ 322 h 326"/>
                <a:gd name="T22" fmla="*/ 315 w 345"/>
                <a:gd name="T23" fmla="*/ 322 h 326"/>
                <a:gd name="T24" fmla="*/ 311 w 345"/>
                <a:gd name="T25" fmla="*/ 318 h 326"/>
                <a:gd name="T26" fmla="*/ 309 w 345"/>
                <a:gd name="T27" fmla="*/ 316 h 326"/>
                <a:gd name="T28" fmla="*/ 304 w 345"/>
                <a:gd name="T29" fmla="*/ 316 h 326"/>
                <a:gd name="T30" fmla="*/ 298 w 345"/>
                <a:gd name="T31" fmla="*/ 322 h 326"/>
                <a:gd name="T32" fmla="*/ 292 w 345"/>
                <a:gd name="T33" fmla="*/ 320 h 326"/>
                <a:gd name="T34" fmla="*/ 292 w 345"/>
                <a:gd name="T35" fmla="*/ 318 h 326"/>
                <a:gd name="T36" fmla="*/ 296 w 345"/>
                <a:gd name="T37" fmla="*/ 314 h 326"/>
                <a:gd name="T38" fmla="*/ 296 w 345"/>
                <a:gd name="T39" fmla="*/ 310 h 326"/>
                <a:gd name="T40" fmla="*/ 292 w 345"/>
                <a:gd name="T41" fmla="*/ 310 h 326"/>
                <a:gd name="T42" fmla="*/ 284 w 345"/>
                <a:gd name="T43" fmla="*/ 316 h 326"/>
                <a:gd name="T44" fmla="*/ 280 w 345"/>
                <a:gd name="T45" fmla="*/ 316 h 326"/>
                <a:gd name="T46" fmla="*/ 280 w 345"/>
                <a:gd name="T47" fmla="*/ 312 h 326"/>
                <a:gd name="T48" fmla="*/ 284 w 345"/>
                <a:gd name="T49" fmla="*/ 308 h 326"/>
                <a:gd name="T50" fmla="*/ 284 w 345"/>
                <a:gd name="T51" fmla="*/ 304 h 326"/>
                <a:gd name="T52" fmla="*/ 278 w 345"/>
                <a:gd name="T53" fmla="*/ 304 h 326"/>
                <a:gd name="T54" fmla="*/ 268 w 345"/>
                <a:gd name="T55" fmla="*/ 308 h 326"/>
                <a:gd name="T56" fmla="*/ 266 w 345"/>
                <a:gd name="T57" fmla="*/ 304 h 326"/>
                <a:gd name="T58" fmla="*/ 182 w 345"/>
                <a:gd name="T59" fmla="*/ 300 h 326"/>
                <a:gd name="T60" fmla="*/ 18 w 345"/>
                <a:gd name="T61" fmla="*/ 300 h 326"/>
                <a:gd name="T62" fmla="*/ 2 w 345"/>
                <a:gd name="T63" fmla="*/ 224 h 326"/>
                <a:gd name="T64" fmla="*/ 0 w 345"/>
                <a:gd name="T65" fmla="*/ 74 h 326"/>
                <a:gd name="T66" fmla="*/ 0 w 345"/>
                <a:gd name="T67" fmla="*/ 52 h 326"/>
                <a:gd name="T68" fmla="*/ 84 w 345"/>
                <a:gd name="T69" fmla="*/ 0 h 3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5"/>
                <a:gd name="T106" fmla="*/ 0 h 326"/>
                <a:gd name="T107" fmla="*/ 345 w 345"/>
                <a:gd name="T108" fmla="*/ 326 h 3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5" h="326">
                  <a:moveTo>
                    <a:pt x="84" y="0"/>
                  </a:moveTo>
                  <a:lnTo>
                    <a:pt x="166" y="0"/>
                  </a:lnTo>
                  <a:lnTo>
                    <a:pt x="250" y="0"/>
                  </a:lnTo>
                  <a:lnTo>
                    <a:pt x="331" y="0"/>
                  </a:lnTo>
                  <a:lnTo>
                    <a:pt x="331" y="74"/>
                  </a:lnTo>
                  <a:lnTo>
                    <a:pt x="331" y="150"/>
                  </a:lnTo>
                  <a:lnTo>
                    <a:pt x="331" y="224"/>
                  </a:lnTo>
                  <a:lnTo>
                    <a:pt x="343" y="224"/>
                  </a:lnTo>
                  <a:lnTo>
                    <a:pt x="345" y="304"/>
                  </a:lnTo>
                  <a:lnTo>
                    <a:pt x="345" y="318"/>
                  </a:lnTo>
                  <a:lnTo>
                    <a:pt x="341" y="320"/>
                  </a:lnTo>
                  <a:lnTo>
                    <a:pt x="339" y="324"/>
                  </a:lnTo>
                  <a:lnTo>
                    <a:pt x="337" y="326"/>
                  </a:lnTo>
                  <a:lnTo>
                    <a:pt x="335" y="326"/>
                  </a:lnTo>
                  <a:lnTo>
                    <a:pt x="333" y="326"/>
                  </a:lnTo>
                  <a:lnTo>
                    <a:pt x="331" y="324"/>
                  </a:lnTo>
                  <a:lnTo>
                    <a:pt x="329" y="314"/>
                  </a:lnTo>
                  <a:lnTo>
                    <a:pt x="327" y="312"/>
                  </a:lnTo>
                  <a:lnTo>
                    <a:pt x="325" y="312"/>
                  </a:lnTo>
                  <a:lnTo>
                    <a:pt x="323" y="314"/>
                  </a:lnTo>
                  <a:lnTo>
                    <a:pt x="323" y="320"/>
                  </a:lnTo>
                  <a:lnTo>
                    <a:pt x="321" y="322"/>
                  </a:lnTo>
                  <a:lnTo>
                    <a:pt x="317" y="322"/>
                  </a:lnTo>
                  <a:lnTo>
                    <a:pt x="315" y="322"/>
                  </a:lnTo>
                  <a:lnTo>
                    <a:pt x="313" y="320"/>
                  </a:lnTo>
                  <a:lnTo>
                    <a:pt x="311" y="318"/>
                  </a:lnTo>
                  <a:lnTo>
                    <a:pt x="311" y="316"/>
                  </a:lnTo>
                  <a:lnTo>
                    <a:pt x="309" y="316"/>
                  </a:lnTo>
                  <a:lnTo>
                    <a:pt x="306" y="316"/>
                  </a:lnTo>
                  <a:lnTo>
                    <a:pt x="304" y="316"/>
                  </a:lnTo>
                  <a:lnTo>
                    <a:pt x="300" y="320"/>
                  </a:lnTo>
                  <a:lnTo>
                    <a:pt x="298" y="322"/>
                  </a:lnTo>
                  <a:lnTo>
                    <a:pt x="294" y="322"/>
                  </a:lnTo>
                  <a:lnTo>
                    <a:pt x="292" y="320"/>
                  </a:lnTo>
                  <a:lnTo>
                    <a:pt x="292" y="318"/>
                  </a:lnTo>
                  <a:lnTo>
                    <a:pt x="296" y="316"/>
                  </a:lnTo>
                  <a:lnTo>
                    <a:pt x="296" y="314"/>
                  </a:lnTo>
                  <a:lnTo>
                    <a:pt x="296" y="312"/>
                  </a:lnTo>
                  <a:lnTo>
                    <a:pt x="296" y="310"/>
                  </a:lnTo>
                  <a:lnTo>
                    <a:pt x="294" y="310"/>
                  </a:lnTo>
                  <a:lnTo>
                    <a:pt x="292" y="310"/>
                  </a:lnTo>
                  <a:lnTo>
                    <a:pt x="288" y="314"/>
                  </a:lnTo>
                  <a:lnTo>
                    <a:pt x="284" y="316"/>
                  </a:lnTo>
                  <a:lnTo>
                    <a:pt x="282" y="318"/>
                  </a:lnTo>
                  <a:lnTo>
                    <a:pt x="280" y="316"/>
                  </a:lnTo>
                  <a:lnTo>
                    <a:pt x="280" y="314"/>
                  </a:lnTo>
                  <a:lnTo>
                    <a:pt x="280" y="312"/>
                  </a:lnTo>
                  <a:lnTo>
                    <a:pt x="284" y="310"/>
                  </a:lnTo>
                  <a:lnTo>
                    <a:pt x="284" y="308"/>
                  </a:lnTo>
                  <a:lnTo>
                    <a:pt x="284" y="306"/>
                  </a:lnTo>
                  <a:lnTo>
                    <a:pt x="284" y="304"/>
                  </a:lnTo>
                  <a:lnTo>
                    <a:pt x="280" y="302"/>
                  </a:lnTo>
                  <a:lnTo>
                    <a:pt x="278" y="304"/>
                  </a:lnTo>
                  <a:lnTo>
                    <a:pt x="272" y="308"/>
                  </a:lnTo>
                  <a:lnTo>
                    <a:pt x="268" y="308"/>
                  </a:lnTo>
                  <a:lnTo>
                    <a:pt x="266" y="306"/>
                  </a:lnTo>
                  <a:lnTo>
                    <a:pt x="266" y="304"/>
                  </a:lnTo>
                  <a:lnTo>
                    <a:pt x="264" y="304"/>
                  </a:lnTo>
                  <a:lnTo>
                    <a:pt x="182" y="300"/>
                  </a:lnTo>
                  <a:lnTo>
                    <a:pt x="100" y="300"/>
                  </a:lnTo>
                  <a:lnTo>
                    <a:pt x="18" y="300"/>
                  </a:lnTo>
                  <a:lnTo>
                    <a:pt x="18" y="224"/>
                  </a:lnTo>
                  <a:lnTo>
                    <a:pt x="2" y="224"/>
                  </a:lnTo>
                  <a:lnTo>
                    <a:pt x="0" y="150"/>
                  </a:lnTo>
                  <a:lnTo>
                    <a:pt x="0" y="74"/>
                  </a:lnTo>
                  <a:lnTo>
                    <a:pt x="0" y="54"/>
                  </a:lnTo>
                  <a:lnTo>
                    <a:pt x="0" y="52"/>
                  </a:lnTo>
                  <a:lnTo>
                    <a:pt x="0" y="0"/>
                  </a:lnTo>
                  <a:lnTo>
                    <a:pt x="84" y="0"/>
                  </a:lnTo>
                  <a:close/>
                </a:path>
              </a:pathLst>
            </a:custGeom>
            <a:solidFill>
              <a:srgbClr val="FF9900"/>
            </a:solidFill>
            <a:ln w="3175" cmpd="sng">
              <a:solidFill>
                <a:srgbClr val="000000"/>
              </a:solidFill>
              <a:round/>
              <a:headEnd/>
              <a:tailEnd/>
            </a:ln>
          </p:spPr>
          <p:txBody>
            <a:bodyPr/>
            <a:lstStyle/>
            <a:p>
              <a:endParaRPr lang="en-US"/>
            </a:p>
          </p:txBody>
        </p:sp>
        <p:sp>
          <p:nvSpPr>
            <p:cNvPr id="309417" name="Freeform 66"/>
            <p:cNvSpPr>
              <a:spLocks/>
            </p:cNvSpPr>
            <p:nvPr/>
          </p:nvSpPr>
          <p:spPr bwMode="auto">
            <a:xfrm>
              <a:off x="2905" y="2224"/>
              <a:ext cx="422" cy="304"/>
            </a:xfrm>
            <a:custGeom>
              <a:avLst/>
              <a:gdLst>
                <a:gd name="T0" fmla="*/ 0 w 422"/>
                <a:gd name="T1" fmla="*/ 0 h 304"/>
                <a:gd name="T2" fmla="*/ 82 w 422"/>
                <a:gd name="T3" fmla="*/ 0 h 304"/>
                <a:gd name="T4" fmla="*/ 164 w 422"/>
                <a:gd name="T5" fmla="*/ 0 h 304"/>
                <a:gd name="T6" fmla="*/ 246 w 422"/>
                <a:gd name="T7" fmla="*/ 0 h 304"/>
                <a:gd name="T8" fmla="*/ 330 w 422"/>
                <a:gd name="T9" fmla="*/ 2 h 304"/>
                <a:gd name="T10" fmla="*/ 414 w 422"/>
                <a:gd name="T11" fmla="*/ 2 h 304"/>
                <a:gd name="T12" fmla="*/ 412 w 422"/>
                <a:gd name="T13" fmla="*/ 74 h 304"/>
                <a:gd name="T14" fmla="*/ 412 w 422"/>
                <a:gd name="T15" fmla="*/ 150 h 304"/>
                <a:gd name="T16" fmla="*/ 412 w 422"/>
                <a:gd name="T17" fmla="*/ 224 h 304"/>
                <a:gd name="T18" fmla="*/ 420 w 422"/>
                <a:gd name="T19" fmla="*/ 224 h 304"/>
                <a:gd name="T20" fmla="*/ 422 w 422"/>
                <a:gd name="T21" fmla="*/ 302 h 304"/>
                <a:gd name="T22" fmla="*/ 338 w 422"/>
                <a:gd name="T23" fmla="*/ 302 h 304"/>
                <a:gd name="T24" fmla="*/ 256 w 422"/>
                <a:gd name="T25" fmla="*/ 302 h 304"/>
                <a:gd name="T26" fmla="*/ 174 w 422"/>
                <a:gd name="T27" fmla="*/ 302 h 304"/>
                <a:gd name="T28" fmla="*/ 94 w 422"/>
                <a:gd name="T29" fmla="*/ 302 h 304"/>
                <a:gd name="T30" fmla="*/ 14 w 422"/>
                <a:gd name="T31" fmla="*/ 304 h 304"/>
                <a:gd name="T32" fmla="*/ 12 w 422"/>
                <a:gd name="T33" fmla="*/ 224 h 304"/>
                <a:gd name="T34" fmla="*/ 0 w 422"/>
                <a:gd name="T35" fmla="*/ 224 h 304"/>
                <a:gd name="T36" fmla="*/ 0 w 422"/>
                <a:gd name="T37" fmla="*/ 150 h 304"/>
                <a:gd name="T38" fmla="*/ 0 w 422"/>
                <a:gd name="T39" fmla="*/ 74 h 304"/>
                <a:gd name="T40" fmla="*/ 0 w 422"/>
                <a:gd name="T41" fmla="*/ 0 h 304"/>
                <a:gd name="T42" fmla="*/ 0 w 422"/>
                <a:gd name="T43" fmla="*/ 0 h 3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2"/>
                <a:gd name="T67" fmla="*/ 0 h 304"/>
                <a:gd name="T68" fmla="*/ 422 w 422"/>
                <a:gd name="T69" fmla="*/ 304 h 3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2" h="304">
                  <a:moveTo>
                    <a:pt x="0" y="0"/>
                  </a:moveTo>
                  <a:lnTo>
                    <a:pt x="82" y="0"/>
                  </a:lnTo>
                  <a:lnTo>
                    <a:pt x="164" y="0"/>
                  </a:lnTo>
                  <a:lnTo>
                    <a:pt x="246" y="0"/>
                  </a:lnTo>
                  <a:lnTo>
                    <a:pt x="330" y="2"/>
                  </a:lnTo>
                  <a:lnTo>
                    <a:pt x="414" y="2"/>
                  </a:lnTo>
                  <a:lnTo>
                    <a:pt x="412" y="74"/>
                  </a:lnTo>
                  <a:lnTo>
                    <a:pt x="412" y="150"/>
                  </a:lnTo>
                  <a:lnTo>
                    <a:pt x="412" y="224"/>
                  </a:lnTo>
                  <a:lnTo>
                    <a:pt x="420" y="224"/>
                  </a:lnTo>
                  <a:lnTo>
                    <a:pt x="422" y="302"/>
                  </a:lnTo>
                  <a:lnTo>
                    <a:pt x="338" y="302"/>
                  </a:lnTo>
                  <a:lnTo>
                    <a:pt x="256" y="302"/>
                  </a:lnTo>
                  <a:lnTo>
                    <a:pt x="174" y="302"/>
                  </a:lnTo>
                  <a:lnTo>
                    <a:pt x="94" y="302"/>
                  </a:lnTo>
                  <a:lnTo>
                    <a:pt x="14" y="304"/>
                  </a:lnTo>
                  <a:lnTo>
                    <a:pt x="12" y="224"/>
                  </a:lnTo>
                  <a:lnTo>
                    <a:pt x="0" y="224"/>
                  </a:lnTo>
                  <a:lnTo>
                    <a:pt x="0" y="150"/>
                  </a:lnTo>
                  <a:lnTo>
                    <a:pt x="0" y="74"/>
                  </a:lnTo>
                  <a:lnTo>
                    <a:pt x="0" y="0"/>
                  </a:lnTo>
                  <a:close/>
                </a:path>
              </a:pathLst>
            </a:custGeom>
            <a:noFill/>
            <a:ln w="3175" cmpd="sng">
              <a:solidFill>
                <a:srgbClr val="000000"/>
              </a:solidFill>
              <a:round/>
              <a:headEnd/>
              <a:tailEnd/>
            </a:ln>
          </p:spPr>
          <p:txBody>
            <a:bodyPr/>
            <a:lstStyle/>
            <a:p>
              <a:endParaRPr lang="en-US"/>
            </a:p>
          </p:txBody>
        </p:sp>
        <p:sp>
          <p:nvSpPr>
            <p:cNvPr id="309418" name="Freeform 67"/>
            <p:cNvSpPr>
              <a:spLocks/>
            </p:cNvSpPr>
            <p:nvPr/>
          </p:nvSpPr>
          <p:spPr bwMode="auto">
            <a:xfrm>
              <a:off x="1914" y="2224"/>
              <a:ext cx="358" cy="306"/>
            </a:xfrm>
            <a:custGeom>
              <a:avLst/>
              <a:gdLst>
                <a:gd name="T0" fmla="*/ 82 w 358"/>
                <a:gd name="T1" fmla="*/ 2 h 306"/>
                <a:gd name="T2" fmla="*/ 164 w 358"/>
                <a:gd name="T3" fmla="*/ 2 h 306"/>
                <a:gd name="T4" fmla="*/ 248 w 358"/>
                <a:gd name="T5" fmla="*/ 2 h 306"/>
                <a:gd name="T6" fmla="*/ 328 w 358"/>
                <a:gd name="T7" fmla="*/ 0 h 306"/>
                <a:gd name="T8" fmla="*/ 330 w 358"/>
                <a:gd name="T9" fmla="*/ 0 h 306"/>
                <a:gd name="T10" fmla="*/ 330 w 358"/>
                <a:gd name="T11" fmla="*/ 74 h 306"/>
                <a:gd name="T12" fmla="*/ 330 w 358"/>
                <a:gd name="T13" fmla="*/ 150 h 306"/>
                <a:gd name="T14" fmla="*/ 330 w 358"/>
                <a:gd name="T15" fmla="*/ 224 h 306"/>
                <a:gd name="T16" fmla="*/ 358 w 358"/>
                <a:gd name="T17" fmla="*/ 224 h 306"/>
                <a:gd name="T18" fmla="*/ 358 w 358"/>
                <a:gd name="T19" fmla="*/ 306 h 306"/>
                <a:gd name="T20" fmla="*/ 276 w 358"/>
                <a:gd name="T21" fmla="*/ 306 h 306"/>
                <a:gd name="T22" fmla="*/ 194 w 358"/>
                <a:gd name="T23" fmla="*/ 306 h 306"/>
                <a:gd name="T24" fmla="*/ 112 w 358"/>
                <a:gd name="T25" fmla="*/ 306 h 306"/>
                <a:gd name="T26" fmla="*/ 32 w 358"/>
                <a:gd name="T27" fmla="*/ 306 h 306"/>
                <a:gd name="T28" fmla="*/ 32 w 358"/>
                <a:gd name="T29" fmla="*/ 224 h 306"/>
                <a:gd name="T30" fmla="*/ 0 w 358"/>
                <a:gd name="T31" fmla="*/ 224 h 306"/>
                <a:gd name="T32" fmla="*/ 0 w 358"/>
                <a:gd name="T33" fmla="*/ 150 h 306"/>
                <a:gd name="T34" fmla="*/ 0 w 358"/>
                <a:gd name="T35" fmla="*/ 76 h 306"/>
                <a:gd name="T36" fmla="*/ 0 w 358"/>
                <a:gd name="T37" fmla="*/ 2 h 306"/>
                <a:gd name="T38" fmla="*/ 82 w 358"/>
                <a:gd name="T39" fmla="*/ 2 h 306"/>
                <a:gd name="T40" fmla="*/ 82 w 358"/>
                <a:gd name="T41" fmla="*/ 2 h 3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8"/>
                <a:gd name="T64" fmla="*/ 0 h 306"/>
                <a:gd name="T65" fmla="*/ 358 w 358"/>
                <a:gd name="T66" fmla="*/ 306 h 3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8" h="306">
                  <a:moveTo>
                    <a:pt x="82" y="2"/>
                  </a:moveTo>
                  <a:lnTo>
                    <a:pt x="164" y="2"/>
                  </a:lnTo>
                  <a:lnTo>
                    <a:pt x="248" y="2"/>
                  </a:lnTo>
                  <a:lnTo>
                    <a:pt x="328" y="0"/>
                  </a:lnTo>
                  <a:lnTo>
                    <a:pt x="330" y="0"/>
                  </a:lnTo>
                  <a:lnTo>
                    <a:pt x="330" y="74"/>
                  </a:lnTo>
                  <a:lnTo>
                    <a:pt x="330" y="150"/>
                  </a:lnTo>
                  <a:lnTo>
                    <a:pt x="330" y="224"/>
                  </a:lnTo>
                  <a:lnTo>
                    <a:pt x="358" y="224"/>
                  </a:lnTo>
                  <a:lnTo>
                    <a:pt x="358" y="306"/>
                  </a:lnTo>
                  <a:lnTo>
                    <a:pt x="276" y="306"/>
                  </a:lnTo>
                  <a:lnTo>
                    <a:pt x="194" y="306"/>
                  </a:lnTo>
                  <a:lnTo>
                    <a:pt x="112" y="306"/>
                  </a:lnTo>
                  <a:lnTo>
                    <a:pt x="32" y="306"/>
                  </a:lnTo>
                  <a:lnTo>
                    <a:pt x="32" y="224"/>
                  </a:lnTo>
                  <a:lnTo>
                    <a:pt x="0" y="224"/>
                  </a:lnTo>
                  <a:lnTo>
                    <a:pt x="0" y="150"/>
                  </a:lnTo>
                  <a:lnTo>
                    <a:pt x="0" y="76"/>
                  </a:lnTo>
                  <a:lnTo>
                    <a:pt x="0" y="2"/>
                  </a:lnTo>
                  <a:lnTo>
                    <a:pt x="82" y="2"/>
                  </a:lnTo>
                  <a:close/>
                </a:path>
              </a:pathLst>
            </a:custGeom>
            <a:noFill/>
            <a:ln w="3175" cmpd="sng">
              <a:solidFill>
                <a:srgbClr val="000000"/>
              </a:solidFill>
              <a:round/>
              <a:headEnd/>
              <a:tailEnd/>
            </a:ln>
          </p:spPr>
          <p:txBody>
            <a:bodyPr/>
            <a:lstStyle/>
            <a:p>
              <a:endParaRPr lang="en-US"/>
            </a:p>
          </p:txBody>
        </p:sp>
        <p:sp>
          <p:nvSpPr>
            <p:cNvPr id="309419" name="Freeform 68"/>
            <p:cNvSpPr>
              <a:spLocks/>
            </p:cNvSpPr>
            <p:nvPr/>
          </p:nvSpPr>
          <p:spPr bwMode="auto">
            <a:xfrm>
              <a:off x="3981" y="2226"/>
              <a:ext cx="332" cy="374"/>
            </a:xfrm>
            <a:custGeom>
              <a:avLst/>
              <a:gdLst>
                <a:gd name="T0" fmla="*/ 332 w 332"/>
                <a:gd name="T1" fmla="*/ 0 h 374"/>
                <a:gd name="T2" fmla="*/ 332 w 332"/>
                <a:gd name="T3" fmla="*/ 74 h 374"/>
                <a:gd name="T4" fmla="*/ 332 w 332"/>
                <a:gd name="T5" fmla="*/ 150 h 374"/>
                <a:gd name="T6" fmla="*/ 332 w 332"/>
                <a:gd name="T7" fmla="*/ 224 h 374"/>
                <a:gd name="T8" fmla="*/ 330 w 332"/>
                <a:gd name="T9" fmla="*/ 298 h 374"/>
                <a:gd name="T10" fmla="*/ 330 w 332"/>
                <a:gd name="T11" fmla="*/ 372 h 374"/>
                <a:gd name="T12" fmla="*/ 248 w 332"/>
                <a:gd name="T13" fmla="*/ 374 h 374"/>
                <a:gd name="T14" fmla="*/ 248 w 332"/>
                <a:gd name="T15" fmla="*/ 368 h 374"/>
                <a:gd name="T16" fmla="*/ 242 w 332"/>
                <a:gd name="T17" fmla="*/ 358 h 374"/>
                <a:gd name="T18" fmla="*/ 234 w 332"/>
                <a:gd name="T19" fmla="*/ 350 h 374"/>
                <a:gd name="T20" fmla="*/ 236 w 332"/>
                <a:gd name="T21" fmla="*/ 348 h 374"/>
                <a:gd name="T22" fmla="*/ 238 w 332"/>
                <a:gd name="T23" fmla="*/ 346 h 374"/>
                <a:gd name="T24" fmla="*/ 238 w 332"/>
                <a:gd name="T25" fmla="*/ 342 h 374"/>
                <a:gd name="T26" fmla="*/ 226 w 332"/>
                <a:gd name="T27" fmla="*/ 336 h 374"/>
                <a:gd name="T28" fmla="*/ 226 w 332"/>
                <a:gd name="T29" fmla="*/ 332 h 374"/>
                <a:gd name="T30" fmla="*/ 228 w 332"/>
                <a:gd name="T31" fmla="*/ 328 h 374"/>
                <a:gd name="T32" fmla="*/ 234 w 332"/>
                <a:gd name="T33" fmla="*/ 326 h 374"/>
                <a:gd name="T34" fmla="*/ 236 w 332"/>
                <a:gd name="T35" fmla="*/ 318 h 374"/>
                <a:gd name="T36" fmla="*/ 234 w 332"/>
                <a:gd name="T37" fmla="*/ 314 h 374"/>
                <a:gd name="T38" fmla="*/ 232 w 332"/>
                <a:gd name="T39" fmla="*/ 312 h 374"/>
                <a:gd name="T40" fmla="*/ 230 w 332"/>
                <a:gd name="T41" fmla="*/ 312 h 374"/>
                <a:gd name="T42" fmla="*/ 230 w 332"/>
                <a:gd name="T43" fmla="*/ 310 h 374"/>
                <a:gd name="T44" fmla="*/ 232 w 332"/>
                <a:gd name="T45" fmla="*/ 306 h 374"/>
                <a:gd name="T46" fmla="*/ 230 w 332"/>
                <a:gd name="T47" fmla="*/ 304 h 374"/>
                <a:gd name="T48" fmla="*/ 228 w 332"/>
                <a:gd name="T49" fmla="*/ 306 h 374"/>
                <a:gd name="T50" fmla="*/ 226 w 332"/>
                <a:gd name="T51" fmla="*/ 308 h 374"/>
                <a:gd name="T52" fmla="*/ 224 w 332"/>
                <a:gd name="T53" fmla="*/ 310 h 374"/>
                <a:gd name="T54" fmla="*/ 224 w 332"/>
                <a:gd name="T55" fmla="*/ 306 h 374"/>
                <a:gd name="T56" fmla="*/ 218 w 332"/>
                <a:gd name="T57" fmla="*/ 300 h 374"/>
                <a:gd name="T58" fmla="*/ 218 w 332"/>
                <a:gd name="T59" fmla="*/ 298 h 374"/>
                <a:gd name="T60" fmla="*/ 166 w 332"/>
                <a:gd name="T61" fmla="*/ 298 h 374"/>
                <a:gd name="T62" fmla="*/ 86 w 332"/>
                <a:gd name="T63" fmla="*/ 298 h 374"/>
                <a:gd name="T64" fmla="*/ 4 w 332"/>
                <a:gd name="T65" fmla="*/ 298 h 374"/>
                <a:gd name="T66" fmla="*/ 4 w 332"/>
                <a:gd name="T67" fmla="*/ 222 h 374"/>
                <a:gd name="T68" fmla="*/ 0 w 332"/>
                <a:gd name="T69" fmla="*/ 222 h 374"/>
                <a:gd name="T70" fmla="*/ 0 w 332"/>
                <a:gd name="T71" fmla="*/ 148 h 374"/>
                <a:gd name="T72" fmla="*/ 0 w 332"/>
                <a:gd name="T73" fmla="*/ 74 h 374"/>
                <a:gd name="T74" fmla="*/ 2 w 332"/>
                <a:gd name="T75" fmla="*/ 0 h 374"/>
                <a:gd name="T76" fmla="*/ 84 w 332"/>
                <a:gd name="T77" fmla="*/ 0 h 374"/>
                <a:gd name="T78" fmla="*/ 166 w 332"/>
                <a:gd name="T79" fmla="*/ 0 h 374"/>
                <a:gd name="T80" fmla="*/ 248 w 332"/>
                <a:gd name="T81" fmla="*/ 0 h 374"/>
                <a:gd name="T82" fmla="*/ 332 w 332"/>
                <a:gd name="T83" fmla="*/ 0 h 374"/>
                <a:gd name="T84" fmla="*/ 332 w 332"/>
                <a:gd name="T85" fmla="*/ 0 h 3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2"/>
                <a:gd name="T130" fmla="*/ 0 h 374"/>
                <a:gd name="T131" fmla="*/ 332 w 332"/>
                <a:gd name="T132" fmla="*/ 374 h 3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2" h="374">
                  <a:moveTo>
                    <a:pt x="332" y="0"/>
                  </a:moveTo>
                  <a:lnTo>
                    <a:pt x="332" y="74"/>
                  </a:lnTo>
                  <a:lnTo>
                    <a:pt x="332" y="150"/>
                  </a:lnTo>
                  <a:lnTo>
                    <a:pt x="332" y="224"/>
                  </a:lnTo>
                  <a:lnTo>
                    <a:pt x="330" y="298"/>
                  </a:lnTo>
                  <a:lnTo>
                    <a:pt x="330" y="372"/>
                  </a:lnTo>
                  <a:lnTo>
                    <a:pt x="248" y="374"/>
                  </a:lnTo>
                  <a:lnTo>
                    <a:pt x="248" y="368"/>
                  </a:lnTo>
                  <a:lnTo>
                    <a:pt x="242" y="358"/>
                  </a:lnTo>
                  <a:lnTo>
                    <a:pt x="234" y="350"/>
                  </a:lnTo>
                  <a:lnTo>
                    <a:pt x="236" y="348"/>
                  </a:lnTo>
                  <a:lnTo>
                    <a:pt x="238" y="346"/>
                  </a:lnTo>
                  <a:lnTo>
                    <a:pt x="238" y="342"/>
                  </a:lnTo>
                  <a:lnTo>
                    <a:pt x="226" y="336"/>
                  </a:lnTo>
                  <a:lnTo>
                    <a:pt x="226" y="332"/>
                  </a:lnTo>
                  <a:lnTo>
                    <a:pt x="228" y="328"/>
                  </a:lnTo>
                  <a:lnTo>
                    <a:pt x="234" y="326"/>
                  </a:lnTo>
                  <a:lnTo>
                    <a:pt x="236" y="318"/>
                  </a:lnTo>
                  <a:lnTo>
                    <a:pt x="234" y="314"/>
                  </a:lnTo>
                  <a:lnTo>
                    <a:pt x="232" y="312"/>
                  </a:lnTo>
                  <a:lnTo>
                    <a:pt x="230" y="312"/>
                  </a:lnTo>
                  <a:lnTo>
                    <a:pt x="230" y="310"/>
                  </a:lnTo>
                  <a:lnTo>
                    <a:pt x="232" y="306"/>
                  </a:lnTo>
                  <a:lnTo>
                    <a:pt x="230" y="304"/>
                  </a:lnTo>
                  <a:lnTo>
                    <a:pt x="228" y="306"/>
                  </a:lnTo>
                  <a:lnTo>
                    <a:pt x="226" y="308"/>
                  </a:lnTo>
                  <a:lnTo>
                    <a:pt x="224" y="310"/>
                  </a:lnTo>
                  <a:lnTo>
                    <a:pt x="224" y="306"/>
                  </a:lnTo>
                  <a:lnTo>
                    <a:pt x="218" y="300"/>
                  </a:lnTo>
                  <a:lnTo>
                    <a:pt x="218" y="298"/>
                  </a:lnTo>
                  <a:lnTo>
                    <a:pt x="166" y="298"/>
                  </a:lnTo>
                  <a:lnTo>
                    <a:pt x="86" y="298"/>
                  </a:lnTo>
                  <a:lnTo>
                    <a:pt x="4" y="298"/>
                  </a:lnTo>
                  <a:lnTo>
                    <a:pt x="4" y="222"/>
                  </a:lnTo>
                  <a:lnTo>
                    <a:pt x="0" y="222"/>
                  </a:lnTo>
                  <a:lnTo>
                    <a:pt x="0" y="148"/>
                  </a:lnTo>
                  <a:lnTo>
                    <a:pt x="0" y="74"/>
                  </a:lnTo>
                  <a:lnTo>
                    <a:pt x="2" y="0"/>
                  </a:lnTo>
                  <a:lnTo>
                    <a:pt x="84" y="0"/>
                  </a:lnTo>
                  <a:lnTo>
                    <a:pt x="166" y="0"/>
                  </a:lnTo>
                  <a:lnTo>
                    <a:pt x="248" y="0"/>
                  </a:lnTo>
                  <a:lnTo>
                    <a:pt x="332" y="0"/>
                  </a:lnTo>
                  <a:close/>
                </a:path>
              </a:pathLst>
            </a:custGeom>
            <a:solidFill>
              <a:srgbClr val="FF99CC"/>
            </a:solidFill>
            <a:ln w="3175" cmpd="sng">
              <a:solidFill>
                <a:srgbClr val="000000"/>
              </a:solidFill>
              <a:round/>
              <a:headEnd/>
              <a:tailEnd/>
            </a:ln>
          </p:spPr>
          <p:txBody>
            <a:bodyPr/>
            <a:lstStyle/>
            <a:p>
              <a:endParaRPr lang="en-US"/>
            </a:p>
          </p:txBody>
        </p:sp>
        <p:sp>
          <p:nvSpPr>
            <p:cNvPr id="309420" name="Freeform 69"/>
            <p:cNvSpPr>
              <a:spLocks/>
            </p:cNvSpPr>
            <p:nvPr/>
          </p:nvSpPr>
          <p:spPr bwMode="auto">
            <a:xfrm>
              <a:off x="4643" y="2300"/>
              <a:ext cx="416" cy="276"/>
            </a:xfrm>
            <a:custGeom>
              <a:avLst/>
              <a:gdLst>
                <a:gd name="T0" fmla="*/ 416 w 416"/>
                <a:gd name="T1" fmla="*/ 52 h 276"/>
                <a:gd name="T2" fmla="*/ 410 w 416"/>
                <a:gd name="T3" fmla="*/ 70 h 276"/>
                <a:gd name="T4" fmla="*/ 400 w 416"/>
                <a:gd name="T5" fmla="*/ 84 h 276"/>
                <a:gd name="T6" fmla="*/ 396 w 416"/>
                <a:gd name="T7" fmla="*/ 102 h 276"/>
                <a:gd name="T8" fmla="*/ 396 w 416"/>
                <a:gd name="T9" fmla="*/ 128 h 276"/>
                <a:gd name="T10" fmla="*/ 396 w 416"/>
                <a:gd name="T11" fmla="*/ 152 h 276"/>
                <a:gd name="T12" fmla="*/ 384 w 416"/>
                <a:gd name="T13" fmla="*/ 164 h 276"/>
                <a:gd name="T14" fmla="*/ 360 w 416"/>
                <a:gd name="T15" fmla="*/ 168 h 276"/>
                <a:gd name="T16" fmla="*/ 342 w 416"/>
                <a:gd name="T17" fmla="*/ 184 h 276"/>
                <a:gd name="T18" fmla="*/ 330 w 416"/>
                <a:gd name="T19" fmla="*/ 196 h 276"/>
                <a:gd name="T20" fmla="*/ 314 w 416"/>
                <a:gd name="T21" fmla="*/ 210 h 276"/>
                <a:gd name="T22" fmla="*/ 296 w 416"/>
                <a:gd name="T23" fmla="*/ 218 h 276"/>
                <a:gd name="T24" fmla="*/ 266 w 416"/>
                <a:gd name="T25" fmla="*/ 214 h 276"/>
                <a:gd name="T26" fmla="*/ 252 w 416"/>
                <a:gd name="T27" fmla="*/ 212 h 276"/>
                <a:gd name="T28" fmla="*/ 242 w 416"/>
                <a:gd name="T29" fmla="*/ 214 h 276"/>
                <a:gd name="T30" fmla="*/ 226 w 416"/>
                <a:gd name="T31" fmla="*/ 220 h 276"/>
                <a:gd name="T32" fmla="*/ 212 w 416"/>
                <a:gd name="T33" fmla="*/ 228 h 276"/>
                <a:gd name="T34" fmla="*/ 208 w 416"/>
                <a:gd name="T35" fmla="*/ 240 h 276"/>
                <a:gd name="T36" fmla="*/ 190 w 416"/>
                <a:gd name="T37" fmla="*/ 254 h 276"/>
                <a:gd name="T38" fmla="*/ 174 w 416"/>
                <a:gd name="T39" fmla="*/ 266 h 276"/>
                <a:gd name="T40" fmla="*/ 160 w 416"/>
                <a:gd name="T41" fmla="*/ 268 h 276"/>
                <a:gd name="T42" fmla="*/ 140 w 416"/>
                <a:gd name="T43" fmla="*/ 272 h 276"/>
                <a:gd name="T44" fmla="*/ 122 w 416"/>
                <a:gd name="T45" fmla="*/ 276 h 276"/>
                <a:gd name="T46" fmla="*/ 104 w 416"/>
                <a:gd name="T47" fmla="*/ 276 h 276"/>
                <a:gd name="T48" fmla="*/ 82 w 416"/>
                <a:gd name="T49" fmla="*/ 274 h 276"/>
                <a:gd name="T50" fmla="*/ 0 w 416"/>
                <a:gd name="T51" fmla="*/ 76 h 276"/>
                <a:gd name="T52" fmla="*/ 90 w 416"/>
                <a:gd name="T53" fmla="*/ 4 h 276"/>
                <a:gd name="T54" fmla="*/ 108 w 416"/>
                <a:gd name="T55" fmla="*/ 26 h 276"/>
                <a:gd name="T56" fmla="*/ 124 w 416"/>
                <a:gd name="T57" fmla="*/ 36 h 276"/>
                <a:gd name="T58" fmla="*/ 132 w 416"/>
                <a:gd name="T59" fmla="*/ 32 h 276"/>
                <a:gd name="T60" fmla="*/ 138 w 416"/>
                <a:gd name="T61" fmla="*/ 30 h 276"/>
                <a:gd name="T62" fmla="*/ 148 w 416"/>
                <a:gd name="T63" fmla="*/ 24 h 276"/>
                <a:gd name="T64" fmla="*/ 150 w 416"/>
                <a:gd name="T65" fmla="*/ 18 h 276"/>
                <a:gd name="T66" fmla="*/ 156 w 416"/>
                <a:gd name="T67" fmla="*/ 16 h 276"/>
                <a:gd name="T68" fmla="*/ 160 w 416"/>
                <a:gd name="T69" fmla="*/ 10 h 276"/>
                <a:gd name="T70" fmla="*/ 174 w 416"/>
                <a:gd name="T71" fmla="*/ 12 h 276"/>
                <a:gd name="T72" fmla="*/ 180 w 416"/>
                <a:gd name="T73" fmla="*/ 14 h 276"/>
                <a:gd name="T74" fmla="*/ 190 w 416"/>
                <a:gd name="T75" fmla="*/ 8 h 276"/>
                <a:gd name="T76" fmla="*/ 206 w 416"/>
                <a:gd name="T77" fmla="*/ 8 h 276"/>
                <a:gd name="T78" fmla="*/ 220 w 416"/>
                <a:gd name="T79" fmla="*/ 8 h 276"/>
                <a:gd name="T80" fmla="*/ 232 w 416"/>
                <a:gd name="T81" fmla="*/ 8 h 276"/>
                <a:gd name="T82" fmla="*/ 256 w 416"/>
                <a:gd name="T83" fmla="*/ 6 h 276"/>
                <a:gd name="T84" fmla="*/ 272 w 416"/>
                <a:gd name="T85" fmla="*/ 6 h 276"/>
                <a:gd name="T86" fmla="*/ 286 w 416"/>
                <a:gd name="T87" fmla="*/ 6 h 276"/>
                <a:gd name="T88" fmla="*/ 302 w 416"/>
                <a:gd name="T89" fmla="*/ 0 h 276"/>
                <a:gd name="T90" fmla="*/ 308 w 416"/>
                <a:gd name="T91" fmla="*/ 10 h 276"/>
                <a:gd name="T92" fmla="*/ 322 w 416"/>
                <a:gd name="T93" fmla="*/ 8 h 276"/>
                <a:gd name="T94" fmla="*/ 336 w 416"/>
                <a:gd name="T95" fmla="*/ 18 h 276"/>
                <a:gd name="T96" fmla="*/ 338 w 416"/>
                <a:gd name="T97" fmla="*/ 26 h 276"/>
                <a:gd name="T98" fmla="*/ 346 w 416"/>
                <a:gd name="T99" fmla="*/ 26 h 276"/>
                <a:gd name="T100" fmla="*/ 350 w 416"/>
                <a:gd name="T101" fmla="*/ 38 h 276"/>
                <a:gd name="T102" fmla="*/ 364 w 416"/>
                <a:gd name="T103" fmla="*/ 30 h 276"/>
                <a:gd name="T104" fmla="*/ 382 w 416"/>
                <a:gd name="T105" fmla="*/ 40 h 276"/>
                <a:gd name="T106" fmla="*/ 392 w 416"/>
                <a:gd name="T107" fmla="*/ 34 h 276"/>
                <a:gd name="T108" fmla="*/ 406 w 416"/>
                <a:gd name="T109" fmla="*/ 34 h 2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16"/>
                <a:gd name="T166" fmla="*/ 0 h 276"/>
                <a:gd name="T167" fmla="*/ 416 w 416"/>
                <a:gd name="T168" fmla="*/ 276 h 2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16" h="276">
                  <a:moveTo>
                    <a:pt x="414" y="38"/>
                  </a:moveTo>
                  <a:lnTo>
                    <a:pt x="414" y="40"/>
                  </a:lnTo>
                  <a:lnTo>
                    <a:pt x="414" y="46"/>
                  </a:lnTo>
                  <a:lnTo>
                    <a:pt x="416" y="52"/>
                  </a:lnTo>
                  <a:lnTo>
                    <a:pt x="416" y="60"/>
                  </a:lnTo>
                  <a:lnTo>
                    <a:pt x="414" y="64"/>
                  </a:lnTo>
                  <a:lnTo>
                    <a:pt x="414" y="68"/>
                  </a:lnTo>
                  <a:lnTo>
                    <a:pt x="410" y="70"/>
                  </a:lnTo>
                  <a:lnTo>
                    <a:pt x="406" y="76"/>
                  </a:lnTo>
                  <a:lnTo>
                    <a:pt x="402" y="78"/>
                  </a:lnTo>
                  <a:lnTo>
                    <a:pt x="402" y="82"/>
                  </a:lnTo>
                  <a:lnTo>
                    <a:pt x="400" y="84"/>
                  </a:lnTo>
                  <a:lnTo>
                    <a:pt x="400" y="88"/>
                  </a:lnTo>
                  <a:lnTo>
                    <a:pt x="400" y="92"/>
                  </a:lnTo>
                  <a:lnTo>
                    <a:pt x="398" y="98"/>
                  </a:lnTo>
                  <a:lnTo>
                    <a:pt x="396" y="102"/>
                  </a:lnTo>
                  <a:lnTo>
                    <a:pt x="396" y="106"/>
                  </a:lnTo>
                  <a:lnTo>
                    <a:pt x="396" y="110"/>
                  </a:lnTo>
                  <a:lnTo>
                    <a:pt x="396" y="116"/>
                  </a:lnTo>
                  <a:lnTo>
                    <a:pt x="396" y="128"/>
                  </a:lnTo>
                  <a:lnTo>
                    <a:pt x="396" y="134"/>
                  </a:lnTo>
                  <a:lnTo>
                    <a:pt x="398" y="142"/>
                  </a:lnTo>
                  <a:lnTo>
                    <a:pt x="398" y="148"/>
                  </a:lnTo>
                  <a:lnTo>
                    <a:pt x="396" y="152"/>
                  </a:lnTo>
                  <a:lnTo>
                    <a:pt x="396" y="156"/>
                  </a:lnTo>
                  <a:lnTo>
                    <a:pt x="392" y="158"/>
                  </a:lnTo>
                  <a:lnTo>
                    <a:pt x="388" y="162"/>
                  </a:lnTo>
                  <a:lnTo>
                    <a:pt x="384" y="164"/>
                  </a:lnTo>
                  <a:lnTo>
                    <a:pt x="380" y="164"/>
                  </a:lnTo>
                  <a:lnTo>
                    <a:pt x="374" y="166"/>
                  </a:lnTo>
                  <a:lnTo>
                    <a:pt x="368" y="168"/>
                  </a:lnTo>
                  <a:lnTo>
                    <a:pt x="360" y="168"/>
                  </a:lnTo>
                  <a:lnTo>
                    <a:pt x="354" y="172"/>
                  </a:lnTo>
                  <a:lnTo>
                    <a:pt x="348" y="176"/>
                  </a:lnTo>
                  <a:lnTo>
                    <a:pt x="344" y="178"/>
                  </a:lnTo>
                  <a:lnTo>
                    <a:pt x="342" y="184"/>
                  </a:lnTo>
                  <a:lnTo>
                    <a:pt x="338" y="188"/>
                  </a:lnTo>
                  <a:lnTo>
                    <a:pt x="336" y="190"/>
                  </a:lnTo>
                  <a:lnTo>
                    <a:pt x="332" y="192"/>
                  </a:lnTo>
                  <a:lnTo>
                    <a:pt x="330" y="196"/>
                  </a:lnTo>
                  <a:lnTo>
                    <a:pt x="326" y="200"/>
                  </a:lnTo>
                  <a:lnTo>
                    <a:pt x="322" y="204"/>
                  </a:lnTo>
                  <a:lnTo>
                    <a:pt x="318" y="208"/>
                  </a:lnTo>
                  <a:lnTo>
                    <a:pt x="314" y="210"/>
                  </a:lnTo>
                  <a:lnTo>
                    <a:pt x="310" y="214"/>
                  </a:lnTo>
                  <a:lnTo>
                    <a:pt x="306" y="216"/>
                  </a:lnTo>
                  <a:lnTo>
                    <a:pt x="302" y="218"/>
                  </a:lnTo>
                  <a:lnTo>
                    <a:pt x="296" y="218"/>
                  </a:lnTo>
                  <a:lnTo>
                    <a:pt x="290" y="218"/>
                  </a:lnTo>
                  <a:lnTo>
                    <a:pt x="280" y="216"/>
                  </a:lnTo>
                  <a:lnTo>
                    <a:pt x="274" y="216"/>
                  </a:lnTo>
                  <a:lnTo>
                    <a:pt x="266" y="214"/>
                  </a:lnTo>
                  <a:lnTo>
                    <a:pt x="264" y="214"/>
                  </a:lnTo>
                  <a:lnTo>
                    <a:pt x="260" y="212"/>
                  </a:lnTo>
                  <a:lnTo>
                    <a:pt x="256" y="212"/>
                  </a:lnTo>
                  <a:lnTo>
                    <a:pt x="252" y="212"/>
                  </a:lnTo>
                  <a:lnTo>
                    <a:pt x="248" y="212"/>
                  </a:lnTo>
                  <a:lnTo>
                    <a:pt x="242" y="214"/>
                  </a:lnTo>
                  <a:lnTo>
                    <a:pt x="238" y="216"/>
                  </a:lnTo>
                  <a:lnTo>
                    <a:pt x="234" y="218"/>
                  </a:lnTo>
                  <a:lnTo>
                    <a:pt x="230" y="220"/>
                  </a:lnTo>
                  <a:lnTo>
                    <a:pt x="226" y="220"/>
                  </a:lnTo>
                  <a:lnTo>
                    <a:pt x="222" y="222"/>
                  </a:lnTo>
                  <a:lnTo>
                    <a:pt x="218" y="222"/>
                  </a:lnTo>
                  <a:lnTo>
                    <a:pt x="214" y="224"/>
                  </a:lnTo>
                  <a:lnTo>
                    <a:pt x="212" y="228"/>
                  </a:lnTo>
                  <a:lnTo>
                    <a:pt x="210" y="230"/>
                  </a:lnTo>
                  <a:lnTo>
                    <a:pt x="210" y="234"/>
                  </a:lnTo>
                  <a:lnTo>
                    <a:pt x="208" y="238"/>
                  </a:lnTo>
                  <a:lnTo>
                    <a:pt x="208" y="240"/>
                  </a:lnTo>
                  <a:lnTo>
                    <a:pt x="206" y="242"/>
                  </a:lnTo>
                  <a:lnTo>
                    <a:pt x="202" y="244"/>
                  </a:lnTo>
                  <a:lnTo>
                    <a:pt x="198" y="248"/>
                  </a:lnTo>
                  <a:lnTo>
                    <a:pt x="190" y="254"/>
                  </a:lnTo>
                  <a:lnTo>
                    <a:pt x="186" y="256"/>
                  </a:lnTo>
                  <a:lnTo>
                    <a:pt x="180" y="262"/>
                  </a:lnTo>
                  <a:lnTo>
                    <a:pt x="176" y="264"/>
                  </a:lnTo>
                  <a:lnTo>
                    <a:pt x="174" y="266"/>
                  </a:lnTo>
                  <a:lnTo>
                    <a:pt x="170" y="268"/>
                  </a:lnTo>
                  <a:lnTo>
                    <a:pt x="166" y="268"/>
                  </a:lnTo>
                  <a:lnTo>
                    <a:pt x="160" y="268"/>
                  </a:lnTo>
                  <a:lnTo>
                    <a:pt x="156" y="268"/>
                  </a:lnTo>
                  <a:lnTo>
                    <a:pt x="150" y="270"/>
                  </a:lnTo>
                  <a:lnTo>
                    <a:pt x="146" y="272"/>
                  </a:lnTo>
                  <a:lnTo>
                    <a:pt x="140" y="272"/>
                  </a:lnTo>
                  <a:lnTo>
                    <a:pt x="134" y="274"/>
                  </a:lnTo>
                  <a:lnTo>
                    <a:pt x="130" y="274"/>
                  </a:lnTo>
                  <a:lnTo>
                    <a:pt x="126" y="274"/>
                  </a:lnTo>
                  <a:lnTo>
                    <a:pt x="122" y="276"/>
                  </a:lnTo>
                  <a:lnTo>
                    <a:pt x="116" y="276"/>
                  </a:lnTo>
                  <a:lnTo>
                    <a:pt x="110" y="276"/>
                  </a:lnTo>
                  <a:lnTo>
                    <a:pt x="104" y="276"/>
                  </a:lnTo>
                  <a:lnTo>
                    <a:pt x="100" y="276"/>
                  </a:lnTo>
                  <a:lnTo>
                    <a:pt x="94" y="276"/>
                  </a:lnTo>
                  <a:lnTo>
                    <a:pt x="88" y="274"/>
                  </a:lnTo>
                  <a:lnTo>
                    <a:pt x="82" y="274"/>
                  </a:lnTo>
                  <a:lnTo>
                    <a:pt x="82" y="228"/>
                  </a:lnTo>
                  <a:lnTo>
                    <a:pt x="82" y="152"/>
                  </a:lnTo>
                  <a:lnTo>
                    <a:pt x="0" y="150"/>
                  </a:lnTo>
                  <a:lnTo>
                    <a:pt x="0" y="76"/>
                  </a:lnTo>
                  <a:lnTo>
                    <a:pt x="2" y="2"/>
                  </a:lnTo>
                  <a:lnTo>
                    <a:pt x="82" y="2"/>
                  </a:lnTo>
                  <a:lnTo>
                    <a:pt x="84" y="4"/>
                  </a:lnTo>
                  <a:lnTo>
                    <a:pt x="90" y="4"/>
                  </a:lnTo>
                  <a:lnTo>
                    <a:pt x="98" y="8"/>
                  </a:lnTo>
                  <a:lnTo>
                    <a:pt x="104" y="14"/>
                  </a:lnTo>
                  <a:lnTo>
                    <a:pt x="106" y="22"/>
                  </a:lnTo>
                  <a:lnTo>
                    <a:pt x="108" y="26"/>
                  </a:lnTo>
                  <a:lnTo>
                    <a:pt x="116" y="32"/>
                  </a:lnTo>
                  <a:lnTo>
                    <a:pt x="118" y="36"/>
                  </a:lnTo>
                  <a:lnTo>
                    <a:pt x="122" y="38"/>
                  </a:lnTo>
                  <a:lnTo>
                    <a:pt x="124" y="36"/>
                  </a:lnTo>
                  <a:lnTo>
                    <a:pt x="126" y="34"/>
                  </a:lnTo>
                  <a:lnTo>
                    <a:pt x="126" y="32"/>
                  </a:lnTo>
                  <a:lnTo>
                    <a:pt x="128" y="32"/>
                  </a:lnTo>
                  <a:lnTo>
                    <a:pt x="132" y="32"/>
                  </a:lnTo>
                  <a:lnTo>
                    <a:pt x="134" y="30"/>
                  </a:lnTo>
                  <a:lnTo>
                    <a:pt x="136" y="28"/>
                  </a:lnTo>
                  <a:lnTo>
                    <a:pt x="138" y="30"/>
                  </a:lnTo>
                  <a:lnTo>
                    <a:pt x="140" y="30"/>
                  </a:lnTo>
                  <a:lnTo>
                    <a:pt x="144" y="26"/>
                  </a:lnTo>
                  <a:lnTo>
                    <a:pt x="148" y="24"/>
                  </a:lnTo>
                  <a:lnTo>
                    <a:pt x="146" y="20"/>
                  </a:lnTo>
                  <a:lnTo>
                    <a:pt x="148" y="20"/>
                  </a:lnTo>
                  <a:lnTo>
                    <a:pt x="150" y="18"/>
                  </a:lnTo>
                  <a:lnTo>
                    <a:pt x="152" y="16"/>
                  </a:lnTo>
                  <a:lnTo>
                    <a:pt x="152" y="14"/>
                  </a:lnTo>
                  <a:lnTo>
                    <a:pt x="156" y="16"/>
                  </a:lnTo>
                  <a:lnTo>
                    <a:pt x="158" y="16"/>
                  </a:lnTo>
                  <a:lnTo>
                    <a:pt x="158" y="14"/>
                  </a:lnTo>
                  <a:lnTo>
                    <a:pt x="158" y="10"/>
                  </a:lnTo>
                  <a:lnTo>
                    <a:pt x="160" y="10"/>
                  </a:lnTo>
                  <a:lnTo>
                    <a:pt x="166" y="6"/>
                  </a:lnTo>
                  <a:lnTo>
                    <a:pt x="170" y="6"/>
                  </a:lnTo>
                  <a:lnTo>
                    <a:pt x="172" y="8"/>
                  </a:lnTo>
                  <a:lnTo>
                    <a:pt x="174" y="12"/>
                  </a:lnTo>
                  <a:lnTo>
                    <a:pt x="174" y="14"/>
                  </a:lnTo>
                  <a:lnTo>
                    <a:pt x="176" y="14"/>
                  </a:lnTo>
                  <a:lnTo>
                    <a:pt x="178" y="14"/>
                  </a:lnTo>
                  <a:lnTo>
                    <a:pt x="180" y="14"/>
                  </a:lnTo>
                  <a:lnTo>
                    <a:pt x="182" y="12"/>
                  </a:lnTo>
                  <a:lnTo>
                    <a:pt x="184" y="10"/>
                  </a:lnTo>
                  <a:lnTo>
                    <a:pt x="188" y="10"/>
                  </a:lnTo>
                  <a:lnTo>
                    <a:pt x="190" y="8"/>
                  </a:lnTo>
                  <a:lnTo>
                    <a:pt x="194" y="6"/>
                  </a:lnTo>
                  <a:lnTo>
                    <a:pt x="200" y="10"/>
                  </a:lnTo>
                  <a:lnTo>
                    <a:pt x="202" y="12"/>
                  </a:lnTo>
                  <a:lnTo>
                    <a:pt x="206" y="8"/>
                  </a:lnTo>
                  <a:lnTo>
                    <a:pt x="212" y="8"/>
                  </a:lnTo>
                  <a:lnTo>
                    <a:pt x="216" y="2"/>
                  </a:lnTo>
                  <a:lnTo>
                    <a:pt x="220" y="2"/>
                  </a:lnTo>
                  <a:lnTo>
                    <a:pt x="220" y="8"/>
                  </a:lnTo>
                  <a:lnTo>
                    <a:pt x="224" y="10"/>
                  </a:lnTo>
                  <a:lnTo>
                    <a:pt x="226" y="12"/>
                  </a:lnTo>
                  <a:lnTo>
                    <a:pt x="228" y="12"/>
                  </a:lnTo>
                  <a:lnTo>
                    <a:pt x="232" y="8"/>
                  </a:lnTo>
                  <a:lnTo>
                    <a:pt x="238" y="8"/>
                  </a:lnTo>
                  <a:lnTo>
                    <a:pt x="246" y="8"/>
                  </a:lnTo>
                  <a:lnTo>
                    <a:pt x="248" y="4"/>
                  </a:lnTo>
                  <a:lnTo>
                    <a:pt x="256" y="6"/>
                  </a:lnTo>
                  <a:lnTo>
                    <a:pt x="264" y="4"/>
                  </a:lnTo>
                  <a:lnTo>
                    <a:pt x="270" y="4"/>
                  </a:lnTo>
                  <a:lnTo>
                    <a:pt x="272" y="4"/>
                  </a:lnTo>
                  <a:lnTo>
                    <a:pt x="272" y="6"/>
                  </a:lnTo>
                  <a:lnTo>
                    <a:pt x="274" y="6"/>
                  </a:lnTo>
                  <a:lnTo>
                    <a:pt x="276" y="4"/>
                  </a:lnTo>
                  <a:lnTo>
                    <a:pt x="278" y="4"/>
                  </a:lnTo>
                  <a:lnTo>
                    <a:pt x="286" y="6"/>
                  </a:lnTo>
                  <a:lnTo>
                    <a:pt x="288" y="6"/>
                  </a:lnTo>
                  <a:lnTo>
                    <a:pt x="294" y="4"/>
                  </a:lnTo>
                  <a:lnTo>
                    <a:pt x="296" y="2"/>
                  </a:lnTo>
                  <a:lnTo>
                    <a:pt x="302" y="0"/>
                  </a:lnTo>
                  <a:lnTo>
                    <a:pt x="304" y="0"/>
                  </a:lnTo>
                  <a:lnTo>
                    <a:pt x="306" y="2"/>
                  </a:lnTo>
                  <a:lnTo>
                    <a:pt x="306" y="6"/>
                  </a:lnTo>
                  <a:lnTo>
                    <a:pt x="308" y="10"/>
                  </a:lnTo>
                  <a:lnTo>
                    <a:pt x="310" y="12"/>
                  </a:lnTo>
                  <a:lnTo>
                    <a:pt x="314" y="12"/>
                  </a:lnTo>
                  <a:lnTo>
                    <a:pt x="318" y="8"/>
                  </a:lnTo>
                  <a:lnTo>
                    <a:pt x="322" y="8"/>
                  </a:lnTo>
                  <a:lnTo>
                    <a:pt x="324" y="10"/>
                  </a:lnTo>
                  <a:lnTo>
                    <a:pt x="328" y="12"/>
                  </a:lnTo>
                  <a:lnTo>
                    <a:pt x="332" y="12"/>
                  </a:lnTo>
                  <a:lnTo>
                    <a:pt x="336" y="18"/>
                  </a:lnTo>
                  <a:lnTo>
                    <a:pt x="338" y="20"/>
                  </a:lnTo>
                  <a:lnTo>
                    <a:pt x="336" y="22"/>
                  </a:lnTo>
                  <a:lnTo>
                    <a:pt x="336" y="24"/>
                  </a:lnTo>
                  <a:lnTo>
                    <a:pt x="338" y="26"/>
                  </a:lnTo>
                  <a:lnTo>
                    <a:pt x="338" y="30"/>
                  </a:lnTo>
                  <a:lnTo>
                    <a:pt x="340" y="30"/>
                  </a:lnTo>
                  <a:lnTo>
                    <a:pt x="344" y="26"/>
                  </a:lnTo>
                  <a:lnTo>
                    <a:pt x="346" y="26"/>
                  </a:lnTo>
                  <a:lnTo>
                    <a:pt x="350" y="32"/>
                  </a:lnTo>
                  <a:lnTo>
                    <a:pt x="348" y="34"/>
                  </a:lnTo>
                  <a:lnTo>
                    <a:pt x="348" y="36"/>
                  </a:lnTo>
                  <a:lnTo>
                    <a:pt x="350" y="38"/>
                  </a:lnTo>
                  <a:lnTo>
                    <a:pt x="356" y="34"/>
                  </a:lnTo>
                  <a:lnTo>
                    <a:pt x="360" y="34"/>
                  </a:lnTo>
                  <a:lnTo>
                    <a:pt x="362" y="30"/>
                  </a:lnTo>
                  <a:lnTo>
                    <a:pt x="364" y="30"/>
                  </a:lnTo>
                  <a:lnTo>
                    <a:pt x="370" y="32"/>
                  </a:lnTo>
                  <a:lnTo>
                    <a:pt x="374" y="34"/>
                  </a:lnTo>
                  <a:lnTo>
                    <a:pt x="378" y="38"/>
                  </a:lnTo>
                  <a:lnTo>
                    <a:pt x="382" y="40"/>
                  </a:lnTo>
                  <a:lnTo>
                    <a:pt x="384" y="38"/>
                  </a:lnTo>
                  <a:lnTo>
                    <a:pt x="386" y="36"/>
                  </a:lnTo>
                  <a:lnTo>
                    <a:pt x="390" y="36"/>
                  </a:lnTo>
                  <a:lnTo>
                    <a:pt x="392" y="34"/>
                  </a:lnTo>
                  <a:lnTo>
                    <a:pt x="394" y="30"/>
                  </a:lnTo>
                  <a:lnTo>
                    <a:pt x="400" y="28"/>
                  </a:lnTo>
                  <a:lnTo>
                    <a:pt x="404" y="30"/>
                  </a:lnTo>
                  <a:lnTo>
                    <a:pt x="406" y="34"/>
                  </a:lnTo>
                  <a:lnTo>
                    <a:pt x="412" y="36"/>
                  </a:lnTo>
                  <a:lnTo>
                    <a:pt x="414" y="38"/>
                  </a:lnTo>
                  <a:close/>
                </a:path>
              </a:pathLst>
            </a:custGeom>
            <a:solidFill>
              <a:srgbClr val="00CCFF"/>
            </a:solidFill>
            <a:ln w="3175" cmpd="sng">
              <a:solidFill>
                <a:srgbClr val="000000"/>
              </a:solidFill>
              <a:round/>
              <a:headEnd/>
              <a:tailEnd/>
            </a:ln>
          </p:spPr>
          <p:txBody>
            <a:bodyPr/>
            <a:lstStyle/>
            <a:p>
              <a:endParaRPr lang="en-US"/>
            </a:p>
          </p:txBody>
        </p:sp>
        <p:sp>
          <p:nvSpPr>
            <p:cNvPr id="309421" name="Freeform 70"/>
            <p:cNvSpPr>
              <a:spLocks/>
            </p:cNvSpPr>
            <p:nvPr/>
          </p:nvSpPr>
          <p:spPr bwMode="auto">
            <a:xfrm>
              <a:off x="4311" y="2450"/>
              <a:ext cx="414" cy="226"/>
            </a:xfrm>
            <a:custGeom>
              <a:avLst/>
              <a:gdLst>
                <a:gd name="T0" fmla="*/ 84 w 414"/>
                <a:gd name="T1" fmla="*/ 0 h 226"/>
                <a:gd name="T2" fmla="*/ 246 w 414"/>
                <a:gd name="T3" fmla="*/ 0 h 226"/>
                <a:gd name="T4" fmla="*/ 332 w 414"/>
                <a:gd name="T5" fmla="*/ 0 h 226"/>
                <a:gd name="T6" fmla="*/ 414 w 414"/>
                <a:gd name="T7" fmla="*/ 78 h 226"/>
                <a:gd name="T8" fmla="*/ 410 w 414"/>
                <a:gd name="T9" fmla="*/ 124 h 226"/>
                <a:gd name="T10" fmla="*/ 404 w 414"/>
                <a:gd name="T11" fmla="*/ 124 h 226"/>
                <a:gd name="T12" fmla="*/ 398 w 414"/>
                <a:gd name="T13" fmla="*/ 122 h 226"/>
                <a:gd name="T14" fmla="*/ 388 w 414"/>
                <a:gd name="T15" fmla="*/ 122 h 226"/>
                <a:gd name="T16" fmla="*/ 376 w 414"/>
                <a:gd name="T17" fmla="*/ 122 h 226"/>
                <a:gd name="T18" fmla="*/ 370 w 414"/>
                <a:gd name="T19" fmla="*/ 122 h 226"/>
                <a:gd name="T20" fmla="*/ 360 w 414"/>
                <a:gd name="T21" fmla="*/ 126 h 226"/>
                <a:gd name="T22" fmla="*/ 356 w 414"/>
                <a:gd name="T23" fmla="*/ 128 h 226"/>
                <a:gd name="T24" fmla="*/ 348 w 414"/>
                <a:gd name="T25" fmla="*/ 134 h 226"/>
                <a:gd name="T26" fmla="*/ 338 w 414"/>
                <a:gd name="T27" fmla="*/ 140 h 226"/>
                <a:gd name="T28" fmla="*/ 324 w 414"/>
                <a:gd name="T29" fmla="*/ 144 h 226"/>
                <a:gd name="T30" fmla="*/ 314 w 414"/>
                <a:gd name="T31" fmla="*/ 148 h 226"/>
                <a:gd name="T32" fmla="*/ 308 w 414"/>
                <a:gd name="T33" fmla="*/ 148 h 226"/>
                <a:gd name="T34" fmla="*/ 294 w 414"/>
                <a:gd name="T35" fmla="*/ 146 h 226"/>
                <a:gd name="T36" fmla="*/ 284 w 414"/>
                <a:gd name="T37" fmla="*/ 144 h 226"/>
                <a:gd name="T38" fmla="*/ 278 w 414"/>
                <a:gd name="T39" fmla="*/ 142 h 226"/>
                <a:gd name="T40" fmla="*/ 270 w 414"/>
                <a:gd name="T41" fmla="*/ 142 h 226"/>
                <a:gd name="T42" fmla="*/ 262 w 414"/>
                <a:gd name="T43" fmla="*/ 144 h 226"/>
                <a:gd name="T44" fmla="*/ 254 w 414"/>
                <a:gd name="T45" fmla="*/ 146 h 226"/>
                <a:gd name="T46" fmla="*/ 238 w 414"/>
                <a:gd name="T47" fmla="*/ 150 h 226"/>
                <a:gd name="T48" fmla="*/ 232 w 414"/>
                <a:gd name="T49" fmla="*/ 152 h 226"/>
                <a:gd name="T50" fmla="*/ 228 w 414"/>
                <a:gd name="T51" fmla="*/ 158 h 226"/>
                <a:gd name="T52" fmla="*/ 226 w 414"/>
                <a:gd name="T53" fmla="*/ 164 h 226"/>
                <a:gd name="T54" fmla="*/ 226 w 414"/>
                <a:gd name="T55" fmla="*/ 172 h 226"/>
                <a:gd name="T56" fmla="*/ 226 w 414"/>
                <a:gd name="T57" fmla="*/ 180 h 226"/>
                <a:gd name="T58" fmla="*/ 222 w 414"/>
                <a:gd name="T59" fmla="*/ 186 h 226"/>
                <a:gd name="T60" fmla="*/ 216 w 414"/>
                <a:gd name="T61" fmla="*/ 194 h 226"/>
                <a:gd name="T62" fmla="*/ 214 w 414"/>
                <a:gd name="T63" fmla="*/ 206 h 226"/>
                <a:gd name="T64" fmla="*/ 212 w 414"/>
                <a:gd name="T65" fmla="*/ 222 h 226"/>
                <a:gd name="T66" fmla="*/ 212 w 414"/>
                <a:gd name="T67" fmla="*/ 226 h 226"/>
                <a:gd name="T68" fmla="*/ 80 w 414"/>
                <a:gd name="T69" fmla="*/ 224 h 226"/>
                <a:gd name="T70" fmla="*/ 0 w 414"/>
                <a:gd name="T71" fmla="*/ 148 h 226"/>
                <a:gd name="T72" fmla="*/ 2 w 414"/>
                <a:gd name="T73" fmla="*/ 0 h 2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4"/>
                <a:gd name="T112" fmla="*/ 0 h 226"/>
                <a:gd name="T113" fmla="*/ 414 w 414"/>
                <a:gd name="T114" fmla="*/ 226 h 2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4" h="226">
                  <a:moveTo>
                    <a:pt x="2" y="0"/>
                  </a:moveTo>
                  <a:lnTo>
                    <a:pt x="84" y="0"/>
                  </a:lnTo>
                  <a:lnTo>
                    <a:pt x="166" y="0"/>
                  </a:lnTo>
                  <a:lnTo>
                    <a:pt x="246" y="0"/>
                  </a:lnTo>
                  <a:lnTo>
                    <a:pt x="250" y="0"/>
                  </a:lnTo>
                  <a:lnTo>
                    <a:pt x="332" y="0"/>
                  </a:lnTo>
                  <a:lnTo>
                    <a:pt x="414" y="2"/>
                  </a:lnTo>
                  <a:lnTo>
                    <a:pt x="414" y="78"/>
                  </a:lnTo>
                  <a:lnTo>
                    <a:pt x="414" y="124"/>
                  </a:lnTo>
                  <a:lnTo>
                    <a:pt x="410" y="124"/>
                  </a:lnTo>
                  <a:lnTo>
                    <a:pt x="404" y="124"/>
                  </a:lnTo>
                  <a:lnTo>
                    <a:pt x="398" y="122"/>
                  </a:lnTo>
                  <a:lnTo>
                    <a:pt x="392" y="122"/>
                  </a:lnTo>
                  <a:lnTo>
                    <a:pt x="388" y="122"/>
                  </a:lnTo>
                  <a:lnTo>
                    <a:pt x="384" y="122"/>
                  </a:lnTo>
                  <a:lnTo>
                    <a:pt x="376" y="122"/>
                  </a:lnTo>
                  <a:lnTo>
                    <a:pt x="370" y="122"/>
                  </a:lnTo>
                  <a:lnTo>
                    <a:pt x="364" y="124"/>
                  </a:lnTo>
                  <a:lnTo>
                    <a:pt x="360" y="126"/>
                  </a:lnTo>
                  <a:lnTo>
                    <a:pt x="356" y="128"/>
                  </a:lnTo>
                  <a:lnTo>
                    <a:pt x="352" y="130"/>
                  </a:lnTo>
                  <a:lnTo>
                    <a:pt x="348" y="134"/>
                  </a:lnTo>
                  <a:lnTo>
                    <a:pt x="342" y="136"/>
                  </a:lnTo>
                  <a:lnTo>
                    <a:pt x="338" y="140"/>
                  </a:lnTo>
                  <a:lnTo>
                    <a:pt x="330" y="142"/>
                  </a:lnTo>
                  <a:lnTo>
                    <a:pt x="324" y="144"/>
                  </a:lnTo>
                  <a:lnTo>
                    <a:pt x="320" y="146"/>
                  </a:lnTo>
                  <a:lnTo>
                    <a:pt x="314" y="148"/>
                  </a:lnTo>
                  <a:lnTo>
                    <a:pt x="312" y="148"/>
                  </a:lnTo>
                  <a:lnTo>
                    <a:pt x="308" y="148"/>
                  </a:lnTo>
                  <a:lnTo>
                    <a:pt x="300" y="148"/>
                  </a:lnTo>
                  <a:lnTo>
                    <a:pt x="294" y="146"/>
                  </a:lnTo>
                  <a:lnTo>
                    <a:pt x="290" y="146"/>
                  </a:lnTo>
                  <a:lnTo>
                    <a:pt x="284" y="144"/>
                  </a:lnTo>
                  <a:lnTo>
                    <a:pt x="282" y="142"/>
                  </a:lnTo>
                  <a:lnTo>
                    <a:pt x="278" y="142"/>
                  </a:lnTo>
                  <a:lnTo>
                    <a:pt x="274" y="142"/>
                  </a:lnTo>
                  <a:lnTo>
                    <a:pt x="270" y="142"/>
                  </a:lnTo>
                  <a:lnTo>
                    <a:pt x="266" y="142"/>
                  </a:lnTo>
                  <a:lnTo>
                    <a:pt x="262" y="144"/>
                  </a:lnTo>
                  <a:lnTo>
                    <a:pt x="258" y="146"/>
                  </a:lnTo>
                  <a:lnTo>
                    <a:pt x="254" y="146"/>
                  </a:lnTo>
                  <a:lnTo>
                    <a:pt x="244" y="148"/>
                  </a:lnTo>
                  <a:lnTo>
                    <a:pt x="238" y="150"/>
                  </a:lnTo>
                  <a:lnTo>
                    <a:pt x="236" y="150"/>
                  </a:lnTo>
                  <a:lnTo>
                    <a:pt x="232" y="152"/>
                  </a:lnTo>
                  <a:lnTo>
                    <a:pt x="230" y="154"/>
                  </a:lnTo>
                  <a:lnTo>
                    <a:pt x="228" y="158"/>
                  </a:lnTo>
                  <a:lnTo>
                    <a:pt x="228" y="162"/>
                  </a:lnTo>
                  <a:lnTo>
                    <a:pt x="226" y="164"/>
                  </a:lnTo>
                  <a:lnTo>
                    <a:pt x="226" y="168"/>
                  </a:lnTo>
                  <a:lnTo>
                    <a:pt x="226" y="172"/>
                  </a:lnTo>
                  <a:lnTo>
                    <a:pt x="226" y="176"/>
                  </a:lnTo>
                  <a:lnTo>
                    <a:pt x="226" y="180"/>
                  </a:lnTo>
                  <a:lnTo>
                    <a:pt x="224" y="182"/>
                  </a:lnTo>
                  <a:lnTo>
                    <a:pt x="222" y="186"/>
                  </a:lnTo>
                  <a:lnTo>
                    <a:pt x="218" y="190"/>
                  </a:lnTo>
                  <a:lnTo>
                    <a:pt x="216" y="194"/>
                  </a:lnTo>
                  <a:lnTo>
                    <a:pt x="214" y="200"/>
                  </a:lnTo>
                  <a:lnTo>
                    <a:pt x="214" y="206"/>
                  </a:lnTo>
                  <a:lnTo>
                    <a:pt x="212" y="214"/>
                  </a:lnTo>
                  <a:lnTo>
                    <a:pt x="212" y="222"/>
                  </a:lnTo>
                  <a:lnTo>
                    <a:pt x="212" y="224"/>
                  </a:lnTo>
                  <a:lnTo>
                    <a:pt x="212" y="226"/>
                  </a:lnTo>
                  <a:lnTo>
                    <a:pt x="164" y="226"/>
                  </a:lnTo>
                  <a:lnTo>
                    <a:pt x="80" y="224"/>
                  </a:lnTo>
                  <a:lnTo>
                    <a:pt x="0" y="224"/>
                  </a:lnTo>
                  <a:lnTo>
                    <a:pt x="0" y="148"/>
                  </a:lnTo>
                  <a:lnTo>
                    <a:pt x="0" y="74"/>
                  </a:lnTo>
                  <a:lnTo>
                    <a:pt x="2" y="0"/>
                  </a:lnTo>
                  <a:close/>
                </a:path>
              </a:pathLst>
            </a:custGeom>
            <a:solidFill>
              <a:srgbClr val="CC00FF"/>
            </a:solidFill>
            <a:ln w="3175" cmpd="sng">
              <a:solidFill>
                <a:srgbClr val="000000"/>
              </a:solidFill>
              <a:round/>
              <a:headEnd/>
              <a:tailEnd/>
            </a:ln>
          </p:spPr>
          <p:txBody>
            <a:bodyPr/>
            <a:lstStyle/>
            <a:p>
              <a:endParaRPr lang="en-US"/>
            </a:p>
          </p:txBody>
        </p:sp>
        <p:sp>
          <p:nvSpPr>
            <p:cNvPr id="309422" name="Freeform 71"/>
            <p:cNvSpPr>
              <a:spLocks/>
            </p:cNvSpPr>
            <p:nvPr/>
          </p:nvSpPr>
          <p:spPr bwMode="auto">
            <a:xfrm>
              <a:off x="3901" y="2524"/>
              <a:ext cx="328" cy="298"/>
            </a:xfrm>
            <a:custGeom>
              <a:avLst/>
              <a:gdLst>
                <a:gd name="T0" fmla="*/ 0 w 328"/>
                <a:gd name="T1" fmla="*/ 0 h 298"/>
                <a:gd name="T2" fmla="*/ 84 w 328"/>
                <a:gd name="T3" fmla="*/ 0 h 298"/>
                <a:gd name="T4" fmla="*/ 166 w 328"/>
                <a:gd name="T5" fmla="*/ 0 h 298"/>
                <a:gd name="T6" fmla="*/ 246 w 328"/>
                <a:gd name="T7" fmla="*/ 0 h 298"/>
                <a:gd name="T8" fmla="*/ 298 w 328"/>
                <a:gd name="T9" fmla="*/ 0 h 298"/>
                <a:gd name="T10" fmla="*/ 298 w 328"/>
                <a:gd name="T11" fmla="*/ 2 h 298"/>
                <a:gd name="T12" fmla="*/ 304 w 328"/>
                <a:gd name="T13" fmla="*/ 8 h 298"/>
                <a:gd name="T14" fmla="*/ 304 w 328"/>
                <a:gd name="T15" fmla="*/ 12 h 298"/>
                <a:gd name="T16" fmla="*/ 306 w 328"/>
                <a:gd name="T17" fmla="*/ 10 h 298"/>
                <a:gd name="T18" fmla="*/ 308 w 328"/>
                <a:gd name="T19" fmla="*/ 8 h 298"/>
                <a:gd name="T20" fmla="*/ 310 w 328"/>
                <a:gd name="T21" fmla="*/ 6 h 298"/>
                <a:gd name="T22" fmla="*/ 312 w 328"/>
                <a:gd name="T23" fmla="*/ 8 h 298"/>
                <a:gd name="T24" fmla="*/ 310 w 328"/>
                <a:gd name="T25" fmla="*/ 12 h 298"/>
                <a:gd name="T26" fmla="*/ 310 w 328"/>
                <a:gd name="T27" fmla="*/ 14 h 298"/>
                <a:gd name="T28" fmla="*/ 312 w 328"/>
                <a:gd name="T29" fmla="*/ 14 h 298"/>
                <a:gd name="T30" fmla="*/ 314 w 328"/>
                <a:gd name="T31" fmla="*/ 16 h 298"/>
                <a:gd name="T32" fmla="*/ 316 w 328"/>
                <a:gd name="T33" fmla="*/ 20 h 298"/>
                <a:gd name="T34" fmla="*/ 314 w 328"/>
                <a:gd name="T35" fmla="*/ 28 h 298"/>
                <a:gd name="T36" fmla="*/ 308 w 328"/>
                <a:gd name="T37" fmla="*/ 30 h 298"/>
                <a:gd name="T38" fmla="*/ 306 w 328"/>
                <a:gd name="T39" fmla="*/ 34 h 298"/>
                <a:gd name="T40" fmla="*/ 306 w 328"/>
                <a:gd name="T41" fmla="*/ 38 h 298"/>
                <a:gd name="T42" fmla="*/ 318 w 328"/>
                <a:gd name="T43" fmla="*/ 44 h 298"/>
                <a:gd name="T44" fmla="*/ 318 w 328"/>
                <a:gd name="T45" fmla="*/ 48 h 298"/>
                <a:gd name="T46" fmla="*/ 316 w 328"/>
                <a:gd name="T47" fmla="*/ 50 h 298"/>
                <a:gd name="T48" fmla="*/ 314 w 328"/>
                <a:gd name="T49" fmla="*/ 52 h 298"/>
                <a:gd name="T50" fmla="*/ 322 w 328"/>
                <a:gd name="T51" fmla="*/ 60 h 298"/>
                <a:gd name="T52" fmla="*/ 328 w 328"/>
                <a:gd name="T53" fmla="*/ 70 h 298"/>
                <a:gd name="T54" fmla="*/ 328 w 328"/>
                <a:gd name="T55" fmla="*/ 76 h 298"/>
                <a:gd name="T56" fmla="*/ 328 w 328"/>
                <a:gd name="T57" fmla="*/ 150 h 298"/>
                <a:gd name="T58" fmla="*/ 326 w 328"/>
                <a:gd name="T59" fmla="*/ 222 h 298"/>
                <a:gd name="T60" fmla="*/ 326 w 328"/>
                <a:gd name="T61" fmla="*/ 298 h 298"/>
                <a:gd name="T62" fmla="*/ 244 w 328"/>
                <a:gd name="T63" fmla="*/ 296 h 298"/>
                <a:gd name="T64" fmla="*/ 162 w 328"/>
                <a:gd name="T65" fmla="*/ 298 h 298"/>
                <a:gd name="T66" fmla="*/ 80 w 328"/>
                <a:gd name="T67" fmla="*/ 298 h 298"/>
                <a:gd name="T68" fmla="*/ 46 w 328"/>
                <a:gd name="T69" fmla="*/ 298 h 298"/>
                <a:gd name="T70" fmla="*/ 0 w 328"/>
                <a:gd name="T71" fmla="*/ 296 h 298"/>
                <a:gd name="T72" fmla="*/ 0 w 328"/>
                <a:gd name="T73" fmla="*/ 272 h 298"/>
                <a:gd name="T74" fmla="*/ 0 w 328"/>
                <a:gd name="T75" fmla="*/ 224 h 298"/>
                <a:gd name="T76" fmla="*/ 0 w 328"/>
                <a:gd name="T77" fmla="*/ 148 h 298"/>
                <a:gd name="T78" fmla="*/ 0 w 328"/>
                <a:gd name="T79" fmla="*/ 74 h 298"/>
                <a:gd name="T80" fmla="*/ 0 w 328"/>
                <a:gd name="T81" fmla="*/ 0 h 298"/>
                <a:gd name="T82" fmla="*/ 0 w 328"/>
                <a:gd name="T83" fmla="*/ 0 h 2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298"/>
                <a:gd name="T128" fmla="*/ 328 w 328"/>
                <a:gd name="T129" fmla="*/ 298 h 2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298">
                  <a:moveTo>
                    <a:pt x="0" y="0"/>
                  </a:moveTo>
                  <a:lnTo>
                    <a:pt x="84" y="0"/>
                  </a:lnTo>
                  <a:lnTo>
                    <a:pt x="166" y="0"/>
                  </a:lnTo>
                  <a:lnTo>
                    <a:pt x="246" y="0"/>
                  </a:lnTo>
                  <a:lnTo>
                    <a:pt x="298" y="0"/>
                  </a:lnTo>
                  <a:lnTo>
                    <a:pt x="298" y="2"/>
                  </a:lnTo>
                  <a:lnTo>
                    <a:pt x="304" y="8"/>
                  </a:lnTo>
                  <a:lnTo>
                    <a:pt x="304" y="12"/>
                  </a:lnTo>
                  <a:lnTo>
                    <a:pt x="306" y="10"/>
                  </a:lnTo>
                  <a:lnTo>
                    <a:pt x="308" y="8"/>
                  </a:lnTo>
                  <a:lnTo>
                    <a:pt x="310" y="6"/>
                  </a:lnTo>
                  <a:lnTo>
                    <a:pt x="312" y="8"/>
                  </a:lnTo>
                  <a:lnTo>
                    <a:pt x="310" y="12"/>
                  </a:lnTo>
                  <a:lnTo>
                    <a:pt x="310" y="14"/>
                  </a:lnTo>
                  <a:lnTo>
                    <a:pt x="312" y="14"/>
                  </a:lnTo>
                  <a:lnTo>
                    <a:pt x="314" y="16"/>
                  </a:lnTo>
                  <a:lnTo>
                    <a:pt x="316" y="20"/>
                  </a:lnTo>
                  <a:lnTo>
                    <a:pt x="314" y="28"/>
                  </a:lnTo>
                  <a:lnTo>
                    <a:pt x="308" y="30"/>
                  </a:lnTo>
                  <a:lnTo>
                    <a:pt x="306" y="34"/>
                  </a:lnTo>
                  <a:lnTo>
                    <a:pt x="306" y="38"/>
                  </a:lnTo>
                  <a:lnTo>
                    <a:pt x="318" y="44"/>
                  </a:lnTo>
                  <a:lnTo>
                    <a:pt x="318" y="48"/>
                  </a:lnTo>
                  <a:lnTo>
                    <a:pt x="316" y="50"/>
                  </a:lnTo>
                  <a:lnTo>
                    <a:pt x="314" y="52"/>
                  </a:lnTo>
                  <a:lnTo>
                    <a:pt x="322" y="60"/>
                  </a:lnTo>
                  <a:lnTo>
                    <a:pt x="328" y="70"/>
                  </a:lnTo>
                  <a:lnTo>
                    <a:pt x="328" y="76"/>
                  </a:lnTo>
                  <a:lnTo>
                    <a:pt x="328" y="150"/>
                  </a:lnTo>
                  <a:lnTo>
                    <a:pt x="326" y="222"/>
                  </a:lnTo>
                  <a:lnTo>
                    <a:pt x="326" y="298"/>
                  </a:lnTo>
                  <a:lnTo>
                    <a:pt x="244" y="296"/>
                  </a:lnTo>
                  <a:lnTo>
                    <a:pt x="162" y="298"/>
                  </a:lnTo>
                  <a:lnTo>
                    <a:pt x="80" y="298"/>
                  </a:lnTo>
                  <a:lnTo>
                    <a:pt x="46" y="298"/>
                  </a:lnTo>
                  <a:lnTo>
                    <a:pt x="0" y="296"/>
                  </a:lnTo>
                  <a:lnTo>
                    <a:pt x="0" y="272"/>
                  </a:lnTo>
                  <a:lnTo>
                    <a:pt x="0" y="224"/>
                  </a:lnTo>
                  <a:lnTo>
                    <a:pt x="0" y="148"/>
                  </a:lnTo>
                  <a:lnTo>
                    <a:pt x="0" y="74"/>
                  </a:lnTo>
                  <a:lnTo>
                    <a:pt x="0" y="0"/>
                  </a:lnTo>
                  <a:close/>
                </a:path>
              </a:pathLst>
            </a:custGeom>
            <a:noFill/>
            <a:ln w="3175" cmpd="sng">
              <a:solidFill>
                <a:srgbClr val="000000"/>
              </a:solidFill>
              <a:round/>
              <a:headEnd/>
              <a:tailEnd/>
            </a:ln>
          </p:spPr>
          <p:txBody>
            <a:bodyPr/>
            <a:lstStyle/>
            <a:p>
              <a:endParaRPr lang="en-US"/>
            </a:p>
          </p:txBody>
        </p:sp>
        <p:sp>
          <p:nvSpPr>
            <p:cNvPr id="309423" name="Freeform 72"/>
            <p:cNvSpPr>
              <a:spLocks/>
            </p:cNvSpPr>
            <p:nvPr/>
          </p:nvSpPr>
          <p:spPr bwMode="auto">
            <a:xfrm>
              <a:off x="2592" y="2524"/>
              <a:ext cx="327" cy="300"/>
            </a:xfrm>
            <a:custGeom>
              <a:avLst/>
              <a:gdLst>
                <a:gd name="T0" fmla="*/ 82 w 327"/>
                <a:gd name="T1" fmla="*/ 0 h 300"/>
                <a:gd name="T2" fmla="*/ 246 w 327"/>
                <a:gd name="T3" fmla="*/ 4 h 300"/>
                <a:gd name="T4" fmla="*/ 248 w 327"/>
                <a:gd name="T5" fmla="*/ 6 h 300"/>
                <a:gd name="T6" fmla="*/ 254 w 327"/>
                <a:gd name="T7" fmla="*/ 8 h 300"/>
                <a:gd name="T8" fmla="*/ 262 w 327"/>
                <a:gd name="T9" fmla="*/ 2 h 300"/>
                <a:gd name="T10" fmla="*/ 266 w 327"/>
                <a:gd name="T11" fmla="*/ 6 h 300"/>
                <a:gd name="T12" fmla="*/ 266 w 327"/>
                <a:gd name="T13" fmla="*/ 10 h 300"/>
                <a:gd name="T14" fmla="*/ 262 w 327"/>
                <a:gd name="T15" fmla="*/ 14 h 300"/>
                <a:gd name="T16" fmla="*/ 264 w 327"/>
                <a:gd name="T17" fmla="*/ 18 h 300"/>
                <a:gd name="T18" fmla="*/ 270 w 327"/>
                <a:gd name="T19" fmla="*/ 14 h 300"/>
                <a:gd name="T20" fmla="*/ 276 w 327"/>
                <a:gd name="T21" fmla="*/ 10 h 300"/>
                <a:gd name="T22" fmla="*/ 278 w 327"/>
                <a:gd name="T23" fmla="*/ 12 h 300"/>
                <a:gd name="T24" fmla="*/ 278 w 327"/>
                <a:gd name="T25" fmla="*/ 16 h 300"/>
                <a:gd name="T26" fmla="*/ 274 w 327"/>
                <a:gd name="T27" fmla="*/ 20 h 300"/>
                <a:gd name="T28" fmla="*/ 276 w 327"/>
                <a:gd name="T29" fmla="*/ 22 h 300"/>
                <a:gd name="T30" fmla="*/ 282 w 327"/>
                <a:gd name="T31" fmla="*/ 20 h 300"/>
                <a:gd name="T32" fmla="*/ 288 w 327"/>
                <a:gd name="T33" fmla="*/ 16 h 300"/>
                <a:gd name="T34" fmla="*/ 293 w 327"/>
                <a:gd name="T35" fmla="*/ 16 h 300"/>
                <a:gd name="T36" fmla="*/ 295 w 327"/>
                <a:gd name="T37" fmla="*/ 20 h 300"/>
                <a:gd name="T38" fmla="*/ 299 w 327"/>
                <a:gd name="T39" fmla="*/ 22 h 300"/>
                <a:gd name="T40" fmla="*/ 305 w 327"/>
                <a:gd name="T41" fmla="*/ 20 h 300"/>
                <a:gd name="T42" fmla="*/ 307 w 327"/>
                <a:gd name="T43" fmla="*/ 12 h 300"/>
                <a:gd name="T44" fmla="*/ 311 w 327"/>
                <a:gd name="T45" fmla="*/ 14 h 300"/>
                <a:gd name="T46" fmla="*/ 315 w 327"/>
                <a:gd name="T47" fmla="*/ 26 h 300"/>
                <a:gd name="T48" fmla="*/ 319 w 327"/>
                <a:gd name="T49" fmla="*/ 26 h 300"/>
                <a:gd name="T50" fmla="*/ 323 w 327"/>
                <a:gd name="T51" fmla="*/ 20 h 300"/>
                <a:gd name="T52" fmla="*/ 327 w 327"/>
                <a:gd name="T53" fmla="*/ 78 h 300"/>
                <a:gd name="T54" fmla="*/ 327 w 327"/>
                <a:gd name="T55" fmla="*/ 226 h 300"/>
                <a:gd name="T56" fmla="*/ 246 w 327"/>
                <a:gd name="T57" fmla="*/ 300 h 300"/>
                <a:gd name="T58" fmla="*/ 80 w 327"/>
                <a:gd name="T59" fmla="*/ 298 h 300"/>
                <a:gd name="T60" fmla="*/ 0 w 327"/>
                <a:gd name="T61" fmla="*/ 226 h 300"/>
                <a:gd name="T62" fmla="*/ 0 w 327"/>
                <a:gd name="T63" fmla="*/ 76 h 300"/>
                <a:gd name="T64" fmla="*/ 0 w 327"/>
                <a:gd name="T65" fmla="*/ 0 h 3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7"/>
                <a:gd name="T100" fmla="*/ 0 h 300"/>
                <a:gd name="T101" fmla="*/ 327 w 327"/>
                <a:gd name="T102" fmla="*/ 300 h 3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7" h="300">
                  <a:moveTo>
                    <a:pt x="0" y="0"/>
                  </a:moveTo>
                  <a:lnTo>
                    <a:pt x="82" y="0"/>
                  </a:lnTo>
                  <a:lnTo>
                    <a:pt x="164" y="0"/>
                  </a:lnTo>
                  <a:lnTo>
                    <a:pt x="246" y="4"/>
                  </a:lnTo>
                  <a:lnTo>
                    <a:pt x="248" y="4"/>
                  </a:lnTo>
                  <a:lnTo>
                    <a:pt x="248" y="6"/>
                  </a:lnTo>
                  <a:lnTo>
                    <a:pt x="250" y="8"/>
                  </a:lnTo>
                  <a:lnTo>
                    <a:pt x="254" y="8"/>
                  </a:lnTo>
                  <a:lnTo>
                    <a:pt x="260" y="4"/>
                  </a:lnTo>
                  <a:lnTo>
                    <a:pt x="262" y="2"/>
                  </a:lnTo>
                  <a:lnTo>
                    <a:pt x="266" y="4"/>
                  </a:lnTo>
                  <a:lnTo>
                    <a:pt x="266" y="6"/>
                  </a:lnTo>
                  <a:lnTo>
                    <a:pt x="266" y="8"/>
                  </a:lnTo>
                  <a:lnTo>
                    <a:pt x="266" y="10"/>
                  </a:lnTo>
                  <a:lnTo>
                    <a:pt x="262" y="12"/>
                  </a:lnTo>
                  <a:lnTo>
                    <a:pt x="262" y="14"/>
                  </a:lnTo>
                  <a:lnTo>
                    <a:pt x="262" y="16"/>
                  </a:lnTo>
                  <a:lnTo>
                    <a:pt x="264" y="18"/>
                  </a:lnTo>
                  <a:lnTo>
                    <a:pt x="266" y="16"/>
                  </a:lnTo>
                  <a:lnTo>
                    <a:pt x="270" y="14"/>
                  </a:lnTo>
                  <a:lnTo>
                    <a:pt x="274" y="10"/>
                  </a:lnTo>
                  <a:lnTo>
                    <a:pt x="276" y="10"/>
                  </a:lnTo>
                  <a:lnTo>
                    <a:pt x="278" y="10"/>
                  </a:lnTo>
                  <a:lnTo>
                    <a:pt x="278" y="12"/>
                  </a:lnTo>
                  <a:lnTo>
                    <a:pt x="278" y="14"/>
                  </a:lnTo>
                  <a:lnTo>
                    <a:pt x="278" y="16"/>
                  </a:lnTo>
                  <a:lnTo>
                    <a:pt x="274" y="18"/>
                  </a:lnTo>
                  <a:lnTo>
                    <a:pt x="274" y="20"/>
                  </a:lnTo>
                  <a:lnTo>
                    <a:pt x="276" y="22"/>
                  </a:lnTo>
                  <a:lnTo>
                    <a:pt x="280" y="22"/>
                  </a:lnTo>
                  <a:lnTo>
                    <a:pt x="282" y="20"/>
                  </a:lnTo>
                  <a:lnTo>
                    <a:pt x="286" y="16"/>
                  </a:lnTo>
                  <a:lnTo>
                    <a:pt x="288" y="16"/>
                  </a:lnTo>
                  <a:lnTo>
                    <a:pt x="291" y="16"/>
                  </a:lnTo>
                  <a:lnTo>
                    <a:pt x="293" y="16"/>
                  </a:lnTo>
                  <a:lnTo>
                    <a:pt x="293" y="18"/>
                  </a:lnTo>
                  <a:lnTo>
                    <a:pt x="295" y="20"/>
                  </a:lnTo>
                  <a:lnTo>
                    <a:pt x="297" y="22"/>
                  </a:lnTo>
                  <a:lnTo>
                    <a:pt x="299" y="22"/>
                  </a:lnTo>
                  <a:lnTo>
                    <a:pt x="303" y="22"/>
                  </a:lnTo>
                  <a:lnTo>
                    <a:pt x="305" y="20"/>
                  </a:lnTo>
                  <a:lnTo>
                    <a:pt x="305" y="14"/>
                  </a:lnTo>
                  <a:lnTo>
                    <a:pt x="307" y="12"/>
                  </a:lnTo>
                  <a:lnTo>
                    <a:pt x="309" y="12"/>
                  </a:lnTo>
                  <a:lnTo>
                    <a:pt x="311" y="14"/>
                  </a:lnTo>
                  <a:lnTo>
                    <a:pt x="313" y="24"/>
                  </a:lnTo>
                  <a:lnTo>
                    <a:pt x="315" y="26"/>
                  </a:lnTo>
                  <a:lnTo>
                    <a:pt x="317" y="26"/>
                  </a:lnTo>
                  <a:lnTo>
                    <a:pt x="319" y="26"/>
                  </a:lnTo>
                  <a:lnTo>
                    <a:pt x="321" y="24"/>
                  </a:lnTo>
                  <a:lnTo>
                    <a:pt x="323" y="20"/>
                  </a:lnTo>
                  <a:lnTo>
                    <a:pt x="327" y="18"/>
                  </a:lnTo>
                  <a:lnTo>
                    <a:pt x="327" y="78"/>
                  </a:lnTo>
                  <a:lnTo>
                    <a:pt x="327" y="152"/>
                  </a:lnTo>
                  <a:lnTo>
                    <a:pt x="327" y="226"/>
                  </a:lnTo>
                  <a:lnTo>
                    <a:pt x="327" y="300"/>
                  </a:lnTo>
                  <a:lnTo>
                    <a:pt x="246" y="300"/>
                  </a:lnTo>
                  <a:lnTo>
                    <a:pt x="164" y="300"/>
                  </a:lnTo>
                  <a:lnTo>
                    <a:pt x="80" y="298"/>
                  </a:lnTo>
                  <a:lnTo>
                    <a:pt x="0" y="298"/>
                  </a:lnTo>
                  <a:lnTo>
                    <a:pt x="0" y="226"/>
                  </a:lnTo>
                  <a:lnTo>
                    <a:pt x="0" y="150"/>
                  </a:lnTo>
                  <a:lnTo>
                    <a:pt x="0" y="76"/>
                  </a:lnTo>
                  <a:lnTo>
                    <a:pt x="0" y="0"/>
                  </a:lnTo>
                  <a:close/>
                </a:path>
              </a:pathLst>
            </a:custGeom>
            <a:solidFill>
              <a:srgbClr val="FF9900"/>
            </a:solidFill>
            <a:ln w="3175" cmpd="sng">
              <a:solidFill>
                <a:srgbClr val="000000"/>
              </a:solidFill>
              <a:round/>
              <a:headEnd/>
              <a:tailEnd/>
            </a:ln>
          </p:spPr>
          <p:txBody>
            <a:bodyPr/>
            <a:lstStyle/>
            <a:p>
              <a:endParaRPr lang="en-US"/>
            </a:p>
          </p:txBody>
        </p:sp>
        <p:sp>
          <p:nvSpPr>
            <p:cNvPr id="309424" name="Freeform 73"/>
            <p:cNvSpPr>
              <a:spLocks/>
            </p:cNvSpPr>
            <p:nvPr/>
          </p:nvSpPr>
          <p:spPr bwMode="auto">
            <a:xfrm>
              <a:off x="3569" y="2524"/>
              <a:ext cx="332" cy="298"/>
            </a:xfrm>
            <a:custGeom>
              <a:avLst/>
              <a:gdLst>
                <a:gd name="T0" fmla="*/ 82 w 332"/>
                <a:gd name="T1" fmla="*/ 2 h 298"/>
                <a:gd name="T2" fmla="*/ 164 w 332"/>
                <a:gd name="T3" fmla="*/ 2 h 298"/>
                <a:gd name="T4" fmla="*/ 248 w 332"/>
                <a:gd name="T5" fmla="*/ 0 h 298"/>
                <a:gd name="T6" fmla="*/ 332 w 332"/>
                <a:gd name="T7" fmla="*/ 0 h 298"/>
                <a:gd name="T8" fmla="*/ 332 w 332"/>
                <a:gd name="T9" fmla="*/ 74 h 298"/>
                <a:gd name="T10" fmla="*/ 332 w 332"/>
                <a:gd name="T11" fmla="*/ 148 h 298"/>
                <a:gd name="T12" fmla="*/ 332 w 332"/>
                <a:gd name="T13" fmla="*/ 224 h 298"/>
                <a:gd name="T14" fmla="*/ 332 w 332"/>
                <a:gd name="T15" fmla="*/ 272 h 298"/>
                <a:gd name="T16" fmla="*/ 332 w 332"/>
                <a:gd name="T17" fmla="*/ 296 h 298"/>
                <a:gd name="T18" fmla="*/ 248 w 332"/>
                <a:gd name="T19" fmla="*/ 296 h 298"/>
                <a:gd name="T20" fmla="*/ 166 w 332"/>
                <a:gd name="T21" fmla="*/ 298 h 298"/>
                <a:gd name="T22" fmla="*/ 82 w 332"/>
                <a:gd name="T23" fmla="*/ 298 h 298"/>
                <a:gd name="T24" fmla="*/ 2 w 332"/>
                <a:gd name="T25" fmla="*/ 298 h 298"/>
                <a:gd name="T26" fmla="*/ 2 w 332"/>
                <a:gd name="T27" fmla="*/ 224 h 298"/>
                <a:gd name="T28" fmla="*/ 2 w 332"/>
                <a:gd name="T29" fmla="*/ 150 h 298"/>
                <a:gd name="T30" fmla="*/ 2 w 332"/>
                <a:gd name="T31" fmla="*/ 76 h 298"/>
                <a:gd name="T32" fmla="*/ 0 w 332"/>
                <a:gd name="T33" fmla="*/ 2 h 298"/>
                <a:gd name="T34" fmla="*/ 82 w 332"/>
                <a:gd name="T35" fmla="*/ 2 h 298"/>
                <a:gd name="T36" fmla="*/ 82 w 332"/>
                <a:gd name="T37" fmla="*/ 2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2"/>
                <a:gd name="T58" fmla="*/ 0 h 298"/>
                <a:gd name="T59" fmla="*/ 332 w 332"/>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2" h="298">
                  <a:moveTo>
                    <a:pt x="82" y="2"/>
                  </a:moveTo>
                  <a:lnTo>
                    <a:pt x="164" y="2"/>
                  </a:lnTo>
                  <a:lnTo>
                    <a:pt x="248" y="0"/>
                  </a:lnTo>
                  <a:lnTo>
                    <a:pt x="332" y="0"/>
                  </a:lnTo>
                  <a:lnTo>
                    <a:pt x="332" y="74"/>
                  </a:lnTo>
                  <a:lnTo>
                    <a:pt x="332" y="148"/>
                  </a:lnTo>
                  <a:lnTo>
                    <a:pt x="332" y="224"/>
                  </a:lnTo>
                  <a:lnTo>
                    <a:pt x="332" y="272"/>
                  </a:lnTo>
                  <a:lnTo>
                    <a:pt x="332" y="296"/>
                  </a:lnTo>
                  <a:lnTo>
                    <a:pt x="248" y="296"/>
                  </a:lnTo>
                  <a:lnTo>
                    <a:pt x="166" y="298"/>
                  </a:lnTo>
                  <a:lnTo>
                    <a:pt x="82" y="298"/>
                  </a:lnTo>
                  <a:lnTo>
                    <a:pt x="2" y="298"/>
                  </a:lnTo>
                  <a:lnTo>
                    <a:pt x="2" y="224"/>
                  </a:lnTo>
                  <a:lnTo>
                    <a:pt x="2" y="150"/>
                  </a:lnTo>
                  <a:lnTo>
                    <a:pt x="2" y="76"/>
                  </a:lnTo>
                  <a:lnTo>
                    <a:pt x="0" y="2"/>
                  </a:lnTo>
                  <a:lnTo>
                    <a:pt x="82" y="2"/>
                  </a:lnTo>
                  <a:close/>
                </a:path>
              </a:pathLst>
            </a:custGeom>
            <a:noFill/>
            <a:ln w="3175" cmpd="sng">
              <a:solidFill>
                <a:srgbClr val="000000"/>
              </a:solidFill>
              <a:round/>
              <a:headEnd/>
              <a:tailEnd/>
            </a:ln>
          </p:spPr>
          <p:txBody>
            <a:bodyPr/>
            <a:lstStyle/>
            <a:p>
              <a:endParaRPr lang="en-US"/>
            </a:p>
          </p:txBody>
        </p:sp>
        <p:sp>
          <p:nvSpPr>
            <p:cNvPr id="309425" name="Freeform 74"/>
            <p:cNvSpPr>
              <a:spLocks/>
            </p:cNvSpPr>
            <p:nvPr/>
          </p:nvSpPr>
          <p:spPr bwMode="auto">
            <a:xfrm>
              <a:off x="2272" y="2524"/>
              <a:ext cx="320" cy="304"/>
            </a:xfrm>
            <a:custGeom>
              <a:avLst/>
              <a:gdLst>
                <a:gd name="T0" fmla="*/ 320 w 320"/>
                <a:gd name="T1" fmla="*/ 0 h 304"/>
                <a:gd name="T2" fmla="*/ 320 w 320"/>
                <a:gd name="T3" fmla="*/ 76 h 304"/>
                <a:gd name="T4" fmla="*/ 320 w 320"/>
                <a:gd name="T5" fmla="*/ 150 h 304"/>
                <a:gd name="T6" fmla="*/ 320 w 320"/>
                <a:gd name="T7" fmla="*/ 226 h 304"/>
                <a:gd name="T8" fmla="*/ 320 w 320"/>
                <a:gd name="T9" fmla="*/ 298 h 304"/>
                <a:gd name="T10" fmla="*/ 242 w 320"/>
                <a:gd name="T11" fmla="*/ 304 h 304"/>
                <a:gd name="T12" fmla="*/ 162 w 320"/>
                <a:gd name="T13" fmla="*/ 304 h 304"/>
                <a:gd name="T14" fmla="*/ 80 w 320"/>
                <a:gd name="T15" fmla="*/ 302 h 304"/>
                <a:gd name="T16" fmla="*/ 0 w 320"/>
                <a:gd name="T17" fmla="*/ 302 h 304"/>
                <a:gd name="T18" fmla="*/ 0 w 320"/>
                <a:gd name="T19" fmla="*/ 228 h 304"/>
                <a:gd name="T20" fmla="*/ 0 w 320"/>
                <a:gd name="T21" fmla="*/ 156 h 304"/>
                <a:gd name="T22" fmla="*/ 0 w 320"/>
                <a:gd name="T23" fmla="*/ 82 h 304"/>
                <a:gd name="T24" fmla="*/ 0 w 320"/>
                <a:gd name="T25" fmla="*/ 6 h 304"/>
                <a:gd name="T26" fmla="*/ 80 w 320"/>
                <a:gd name="T27" fmla="*/ 8 h 304"/>
                <a:gd name="T28" fmla="*/ 160 w 320"/>
                <a:gd name="T29" fmla="*/ 8 h 304"/>
                <a:gd name="T30" fmla="*/ 242 w 320"/>
                <a:gd name="T31" fmla="*/ 8 h 304"/>
                <a:gd name="T32" fmla="*/ 260 w 320"/>
                <a:gd name="T33" fmla="*/ 8 h 304"/>
                <a:gd name="T34" fmla="*/ 320 w 320"/>
                <a:gd name="T35" fmla="*/ 0 h 304"/>
                <a:gd name="T36" fmla="*/ 320 w 320"/>
                <a:gd name="T37" fmla="*/ 0 h 3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0"/>
                <a:gd name="T58" fmla="*/ 0 h 304"/>
                <a:gd name="T59" fmla="*/ 320 w 320"/>
                <a:gd name="T60" fmla="*/ 304 h 3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0" h="304">
                  <a:moveTo>
                    <a:pt x="320" y="0"/>
                  </a:moveTo>
                  <a:lnTo>
                    <a:pt x="320" y="76"/>
                  </a:lnTo>
                  <a:lnTo>
                    <a:pt x="320" y="150"/>
                  </a:lnTo>
                  <a:lnTo>
                    <a:pt x="320" y="226"/>
                  </a:lnTo>
                  <a:lnTo>
                    <a:pt x="320" y="298"/>
                  </a:lnTo>
                  <a:lnTo>
                    <a:pt x="242" y="304"/>
                  </a:lnTo>
                  <a:lnTo>
                    <a:pt x="162" y="304"/>
                  </a:lnTo>
                  <a:lnTo>
                    <a:pt x="80" y="302"/>
                  </a:lnTo>
                  <a:lnTo>
                    <a:pt x="0" y="302"/>
                  </a:lnTo>
                  <a:lnTo>
                    <a:pt x="0" y="228"/>
                  </a:lnTo>
                  <a:lnTo>
                    <a:pt x="0" y="156"/>
                  </a:lnTo>
                  <a:lnTo>
                    <a:pt x="0" y="82"/>
                  </a:lnTo>
                  <a:lnTo>
                    <a:pt x="0" y="6"/>
                  </a:lnTo>
                  <a:lnTo>
                    <a:pt x="80" y="8"/>
                  </a:lnTo>
                  <a:lnTo>
                    <a:pt x="160" y="8"/>
                  </a:lnTo>
                  <a:lnTo>
                    <a:pt x="242" y="8"/>
                  </a:lnTo>
                  <a:lnTo>
                    <a:pt x="260" y="8"/>
                  </a:lnTo>
                  <a:lnTo>
                    <a:pt x="320" y="0"/>
                  </a:lnTo>
                  <a:close/>
                </a:path>
              </a:pathLst>
            </a:custGeom>
            <a:noFill/>
            <a:ln w="3175" cmpd="sng">
              <a:solidFill>
                <a:srgbClr val="000000"/>
              </a:solidFill>
              <a:round/>
              <a:headEnd/>
              <a:tailEnd/>
            </a:ln>
          </p:spPr>
          <p:txBody>
            <a:bodyPr/>
            <a:lstStyle/>
            <a:p>
              <a:endParaRPr lang="en-US"/>
            </a:p>
          </p:txBody>
        </p:sp>
        <p:sp>
          <p:nvSpPr>
            <p:cNvPr id="309426" name="Freeform 75"/>
            <p:cNvSpPr>
              <a:spLocks/>
            </p:cNvSpPr>
            <p:nvPr/>
          </p:nvSpPr>
          <p:spPr bwMode="auto">
            <a:xfrm>
              <a:off x="3243" y="2526"/>
              <a:ext cx="328" cy="298"/>
            </a:xfrm>
            <a:custGeom>
              <a:avLst/>
              <a:gdLst>
                <a:gd name="T0" fmla="*/ 84 w 328"/>
                <a:gd name="T1" fmla="*/ 0 h 298"/>
                <a:gd name="T2" fmla="*/ 164 w 328"/>
                <a:gd name="T3" fmla="*/ 0 h 298"/>
                <a:gd name="T4" fmla="*/ 244 w 328"/>
                <a:gd name="T5" fmla="*/ 0 h 298"/>
                <a:gd name="T6" fmla="*/ 326 w 328"/>
                <a:gd name="T7" fmla="*/ 0 h 298"/>
                <a:gd name="T8" fmla="*/ 328 w 328"/>
                <a:gd name="T9" fmla="*/ 74 h 298"/>
                <a:gd name="T10" fmla="*/ 328 w 328"/>
                <a:gd name="T11" fmla="*/ 148 h 298"/>
                <a:gd name="T12" fmla="*/ 328 w 328"/>
                <a:gd name="T13" fmla="*/ 222 h 298"/>
                <a:gd name="T14" fmla="*/ 328 w 328"/>
                <a:gd name="T15" fmla="*/ 296 h 298"/>
                <a:gd name="T16" fmla="*/ 246 w 328"/>
                <a:gd name="T17" fmla="*/ 296 h 298"/>
                <a:gd name="T18" fmla="*/ 162 w 328"/>
                <a:gd name="T19" fmla="*/ 298 h 298"/>
                <a:gd name="T20" fmla="*/ 82 w 328"/>
                <a:gd name="T21" fmla="*/ 298 h 298"/>
                <a:gd name="T22" fmla="*/ 2 w 328"/>
                <a:gd name="T23" fmla="*/ 298 h 298"/>
                <a:gd name="T24" fmla="*/ 2 w 328"/>
                <a:gd name="T25" fmla="*/ 224 h 298"/>
                <a:gd name="T26" fmla="*/ 2 w 328"/>
                <a:gd name="T27" fmla="*/ 150 h 298"/>
                <a:gd name="T28" fmla="*/ 2 w 328"/>
                <a:gd name="T29" fmla="*/ 76 h 298"/>
                <a:gd name="T30" fmla="*/ 0 w 328"/>
                <a:gd name="T31" fmla="*/ 0 h 298"/>
                <a:gd name="T32" fmla="*/ 84 w 328"/>
                <a:gd name="T33" fmla="*/ 0 h 298"/>
                <a:gd name="T34" fmla="*/ 84 w 328"/>
                <a:gd name="T35" fmla="*/ 0 h 2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8"/>
                <a:gd name="T55" fmla="*/ 0 h 298"/>
                <a:gd name="T56" fmla="*/ 328 w 328"/>
                <a:gd name="T57" fmla="*/ 298 h 2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8" h="298">
                  <a:moveTo>
                    <a:pt x="84" y="0"/>
                  </a:moveTo>
                  <a:lnTo>
                    <a:pt x="164" y="0"/>
                  </a:lnTo>
                  <a:lnTo>
                    <a:pt x="244" y="0"/>
                  </a:lnTo>
                  <a:lnTo>
                    <a:pt x="326" y="0"/>
                  </a:lnTo>
                  <a:lnTo>
                    <a:pt x="328" y="74"/>
                  </a:lnTo>
                  <a:lnTo>
                    <a:pt x="328" y="148"/>
                  </a:lnTo>
                  <a:lnTo>
                    <a:pt x="328" y="222"/>
                  </a:lnTo>
                  <a:lnTo>
                    <a:pt x="328" y="296"/>
                  </a:lnTo>
                  <a:lnTo>
                    <a:pt x="246" y="296"/>
                  </a:lnTo>
                  <a:lnTo>
                    <a:pt x="162" y="298"/>
                  </a:lnTo>
                  <a:lnTo>
                    <a:pt x="82" y="298"/>
                  </a:lnTo>
                  <a:lnTo>
                    <a:pt x="2" y="298"/>
                  </a:lnTo>
                  <a:lnTo>
                    <a:pt x="2" y="224"/>
                  </a:lnTo>
                  <a:lnTo>
                    <a:pt x="2" y="150"/>
                  </a:lnTo>
                  <a:lnTo>
                    <a:pt x="2" y="76"/>
                  </a:lnTo>
                  <a:lnTo>
                    <a:pt x="0" y="0"/>
                  </a:lnTo>
                  <a:lnTo>
                    <a:pt x="84" y="0"/>
                  </a:lnTo>
                  <a:close/>
                </a:path>
              </a:pathLst>
            </a:custGeom>
            <a:noFill/>
            <a:ln w="3175" cmpd="sng">
              <a:solidFill>
                <a:srgbClr val="000000"/>
              </a:solidFill>
              <a:round/>
              <a:headEnd/>
              <a:tailEnd/>
            </a:ln>
          </p:spPr>
          <p:txBody>
            <a:bodyPr/>
            <a:lstStyle/>
            <a:p>
              <a:endParaRPr lang="en-US"/>
            </a:p>
          </p:txBody>
        </p:sp>
        <p:sp>
          <p:nvSpPr>
            <p:cNvPr id="309427" name="Freeform 76"/>
            <p:cNvSpPr>
              <a:spLocks/>
            </p:cNvSpPr>
            <p:nvPr/>
          </p:nvSpPr>
          <p:spPr bwMode="auto">
            <a:xfrm>
              <a:off x="2919" y="2526"/>
              <a:ext cx="326" cy="298"/>
            </a:xfrm>
            <a:custGeom>
              <a:avLst/>
              <a:gdLst>
                <a:gd name="T0" fmla="*/ 0 w 326"/>
                <a:gd name="T1" fmla="*/ 2 h 298"/>
                <a:gd name="T2" fmla="*/ 80 w 326"/>
                <a:gd name="T3" fmla="*/ 0 h 298"/>
                <a:gd name="T4" fmla="*/ 160 w 326"/>
                <a:gd name="T5" fmla="*/ 0 h 298"/>
                <a:gd name="T6" fmla="*/ 242 w 326"/>
                <a:gd name="T7" fmla="*/ 0 h 298"/>
                <a:gd name="T8" fmla="*/ 324 w 326"/>
                <a:gd name="T9" fmla="*/ 0 h 298"/>
                <a:gd name="T10" fmla="*/ 326 w 326"/>
                <a:gd name="T11" fmla="*/ 76 h 298"/>
                <a:gd name="T12" fmla="*/ 326 w 326"/>
                <a:gd name="T13" fmla="*/ 150 h 298"/>
                <a:gd name="T14" fmla="*/ 326 w 326"/>
                <a:gd name="T15" fmla="*/ 224 h 298"/>
                <a:gd name="T16" fmla="*/ 326 w 326"/>
                <a:gd name="T17" fmla="*/ 298 h 298"/>
                <a:gd name="T18" fmla="*/ 242 w 326"/>
                <a:gd name="T19" fmla="*/ 298 h 298"/>
                <a:gd name="T20" fmla="*/ 164 w 326"/>
                <a:gd name="T21" fmla="*/ 298 h 298"/>
                <a:gd name="T22" fmla="*/ 82 w 326"/>
                <a:gd name="T23" fmla="*/ 298 h 298"/>
                <a:gd name="T24" fmla="*/ 0 w 326"/>
                <a:gd name="T25" fmla="*/ 298 h 298"/>
                <a:gd name="T26" fmla="*/ 0 w 326"/>
                <a:gd name="T27" fmla="*/ 224 h 298"/>
                <a:gd name="T28" fmla="*/ 0 w 326"/>
                <a:gd name="T29" fmla="*/ 150 h 298"/>
                <a:gd name="T30" fmla="*/ 0 w 326"/>
                <a:gd name="T31" fmla="*/ 76 h 298"/>
                <a:gd name="T32" fmla="*/ 0 w 326"/>
                <a:gd name="T33" fmla="*/ 16 h 298"/>
                <a:gd name="T34" fmla="*/ 0 w 326"/>
                <a:gd name="T35" fmla="*/ 2 h 298"/>
                <a:gd name="T36" fmla="*/ 0 w 326"/>
                <a:gd name="T37" fmla="*/ 2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6"/>
                <a:gd name="T58" fmla="*/ 0 h 298"/>
                <a:gd name="T59" fmla="*/ 326 w 326"/>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6" h="298">
                  <a:moveTo>
                    <a:pt x="0" y="2"/>
                  </a:moveTo>
                  <a:lnTo>
                    <a:pt x="80" y="0"/>
                  </a:lnTo>
                  <a:lnTo>
                    <a:pt x="160" y="0"/>
                  </a:lnTo>
                  <a:lnTo>
                    <a:pt x="242" y="0"/>
                  </a:lnTo>
                  <a:lnTo>
                    <a:pt x="324" y="0"/>
                  </a:lnTo>
                  <a:lnTo>
                    <a:pt x="326" y="76"/>
                  </a:lnTo>
                  <a:lnTo>
                    <a:pt x="326" y="150"/>
                  </a:lnTo>
                  <a:lnTo>
                    <a:pt x="326" y="224"/>
                  </a:lnTo>
                  <a:lnTo>
                    <a:pt x="326" y="298"/>
                  </a:lnTo>
                  <a:lnTo>
                    <a:pt x="242" y="298"/>
                  </a:lnTo>
                  <a:lnTo>
                    <a:pt x="164" y="298"/>
                  </a:lnTo>
                  <a:lnTo>
                    <a:pt x="82" y="298"/>
                  </a:lnTo>
                  <a:lnTo>
                    <a:pt x="0" y="298"/>
                  </a:lnTo>
                  <a:lnTo>
                    <a:pt x="0" y="224"/>
                  </a:lnTo>
                  <a:lnTo>
                    <a:pt x="0" y="150"/>
                  </a:lnTo>
                  <a:lnTo>
                    <a:pt x="0" y="76"/>
                  </a:lnTo>
                  <a:lnTo>
                    <a:pt x="0" y="16"/>
                  </a:lnTo>
                  <a:lnTo>
                    <a:pt x="0" y="2"/>
                  </a:lnTo>
                  <a:close/>
                </a:path>
              </a:pathLst>
            </a:custGeom>
            <a:noFill/>
            <a:ln w="3175" cmpd="sng">
              <a:solidFill>
                <a:srgbClr val="000000"/>
              </a:solidFill>
              <a:round/>
              <a:headEnd/>
              <a:tailEnd/>
            </a:ln>
          </p:spPr>
          <p:txBody>
            <a:bodyPr/>
            <a:lstStyle/>
            <a:p>
              <a:endParaRPr lang="en-US"/>
            </a:p>
          </p:txBody>
        </p:sp>
        <p:sp>
          <p:nvSpPr>
            <p:cNvPr id="309428" name="Freeform 77"/>
            <p:cNvSpPr>
              <a:spLocks/>
            </p:cNvSpPr>
            <p:nvPr/>
          </p:nvSpPr>
          <p:spPr bwMode="auto">
            <a:xfrm>
              <a:off x="1012" y="2528"/>
              <a:ext cx="612" cy="296"/>
            </a:xfrm>
            <a:custGeom>
              <a:avLst/>
              <a:gdLst>
                <a:gd name="T0" fmla="*/ 530 w 612"/>
                <a:gd name="T1" fmla="*/ 2 h 296"/>
                <a:gd name="T2" fmla="*/ 612 w 612"/>
                <a:gd name="T3" fmla="*/ 150 h 296"/>
                <a:gd name="T4" fmla="*/ 530 w 612"/>
                <a:gd name="T5" fmla="*/ 296 h 296"/>
                <a:gd name="T6" fmla="*/ 288 w 612"/>
                <a:gd name="T7" fmla="*/ 296 h 296"/>
                <a:gd name="T8" fmla="*/ 98 w 612"/>
                <a:gd name="T9" fmla="*/ 296 h 296"/>
                <a:gd name="T10" fmla="*/ 102 w 612"/>
                <a:gd name="T11" fmla="*/ 290 h 296"/>
                <a:gd name="T12" fmla="*/ 106 w 612"/>
                <a:gd name="T13" fmla="*/ 288 h 296"/>
                <a:gd name="T14" fmla="*/ 116 w 612"/>
                <a:gd name="T15" fmla="*/ 292 h 296"/>
                <a:gd name="T16" fmla="*/ 124 w 612"/>
                <a:gd name="T17" fmla="*/ 288 h 296"/>
                <a:gd name="T18" fmla="*/ 124 w 612"/>
                <a:gd name="T19" fmla="*/ 280 h 296"/>
                <a:gd name="T20" fmla="*/ 112 w 612"/>
                <a:gd name="T21" fmla="*/ 272 h 296"/>
                <a:gd name="T22" fmla="*/ 100 w 612"/>
                <a:gd name="T23" fmla="*/ 272 h 296"/>
                <a:gd name="T24" fmla="*/ 86 w 612"/>
                <a:gd name="T25" fmla="*/ 274 h 296"/>
                <a:gd name="T26" fmla="*/ 72 w 612"/>
                <a:gd name="T27" fmla="*/ 272 h 296"/>
                <a:gd name="T28" fmla="*/ 66 w 612"/>
                <a:gd name="T29" fmla="*/ 266 h 296"/>
                <a:gd name="T30" fmla="*/ 64 w 612"/>
                <a:gd name="T31" fmla="*/ 256 h 296"/>
                <a:gd name="T32" fmla="*/ 74 w 612"/>
                <a:gd name="T33" fmla="*/ 242 h 296"/>
                <a:gd name="T34" fmla="*/ 76 w 612"/>
                <a:gd name="T35" fmla="*/ 230 h 296"/>
                <a:gd name="T36" fmla="*/ 72 w 612"/>
                <a:gd name="T37" fmla="*/ 218 h 296"/>
                <a:gd name="T38" fmla="*/ 68 w 612"/>
                <a:gd name="T39" fmla="*/ 210 h 296"/>
                <a:gd name="T40" fmla="*/ 62 w 612"/>
                <a:gd name="T41" fmla="*/ 188 h 296"/>
                <a:gd name="T42" fmla="*/ 70 w 612"/>
                <a:gd name="T43" fmla="*/ 174 h 296"/>
                <a:gd name="T44" fmla="*/ 82 w 612"/>
                <a:gd name="T45" fmla="*/ 178 h 296"/>
                <a:gd name="T46" fmla="*/ 76 w 612"/>
                <a:gd name="T47" fmla="*/ 192 h 296"/>
                <a:gd name="T48" fmla="*/ 80 w 612"/>
                <a:gd name="T49" fmla="*/ 198 h 296"/>
                <a:gd name="T50" fmla="*/ 102 w 612"/>
                <a:gd name="T51" fmla="*/ 186 h 296"/>
                <a:gd name="T52" fmla="*/ 102 w 612"/>
                <a:gd name="T53" fmla="*/ 168 h 296"/>
                <a:gd name="T54" fmla="*/ 94 w 612"/>
                <a:gd name="T55" fmla="*/ 160 h 296"/>
                <a:gd name="T56" fmla="*/ 84 w 612"/>
                <a:gd name="T57" fmla="*/ 158 h 296"/>
                <a:gd name="T58" fmla="*/ 72 w 612"/>
                <a:gd name="T59" fmla="*/ 158 h 296"/>
                <a:gd name="T60" fmla="*/ 52 w 612"/>
                <a:gd name="T61" fmla="*/ 148 h 296"/>
                <a:gd name="T62" fmla="*/ 46 w 612"/>
                <a:gd name="T63" fmla="*/ 142 h 296"/>
                <a:gd name="T64" fmla="*/ 46 w 612"/>
                <a:gd name="T65" fmla="*/ 134 h 296"/>
                <a:gd name="T66" fmla="*/ 54 w 612"/>
                <a:gd name="T67" fmla="*/ 128 h 296"/>
                <a:gd name="T68" fmla="*/ 62 w 612"/>
                <a:gd name="T69" fmla="*/ 122 h 296"/>
                <a:gd name="T70" fmla="*/ 66 w 612"/>
                <a:gd name="T71" fmla="*/ 112 h 296"/>
                <a:gd name="T72" fmla="*/ 58 w 612"/>
                <a:gd name="T73" fmla="*/ 102 h 296"/>
                <a:gd name="T74" fmla="*/ 58 w 612"/>
                <a:gd name="T75" fmla="*/ 94 h 296"/>
                <a:gd name="T76" fmla="*/ 64 w 612"/>
                <a:gd name="T77" fmla="*/ 84 h 296"/>
                <a:gd name="T78" fmla="*/ 62 w 612"/>
                <a:gd name="T79" fmla="*/ 72 h 296"/>
                <a:gd name="T80" fmla="*/ 64 w 612"/>
                <a:gd name="T81" fmla="*/ 62 h 296"/>
                <a:gd name="T82" fmla="*/ 70 w 612"/>
                <a:gd name="T83" fmla="*/ 56 h 296"/>
                <a:gd name="T84" fmla="*/ 70 w 612"/>
                <a:gd name="T85" fmla="*/ 46 h 296"/>
                <a:gd name="T86" fmla="*/ 64 w 612"/>
                <a:gd name="T87" fmla="*/ 36 h 296"/>
                <a:gd name="T88" fmla="*/ 52 w 612"/>
                <a:gd name="T89" fmla="*/ 36 h 296"/>
                <a:gd name="T90" fmla="*/ 44 w 612"/>
                <a:gd name="T91" fmla="*/ 38 h 296"/>
                <a:gd name="T92" fmla="*/ 32 w 612"/>
                <a:gd name="T93" fmla="*/ 34 h 296"/>
                <a:gd name="T94" fmla="*/ 22 w 612"/>
                <a:gd name="T95" fmla="*/ 30 h 296"/>
                <a:gd name="T96" fmla="*/ 8 w 612"/>
                <a:gd name="T97" fmla="*/ 26 h 296"/>
                <a:gd name="T98" fmla="*/ 2 w 612"/>
                <a:gd name="T99" fmla="*/ 20 h 296"/>
                <a:gd name="T100" fmla="*/ 2 w 612"/>
                <a:gd name="T101" fmla="*/ 12 h 296"/>
                <a:gd name="T102" fmla="*/ 10 w 612"/>
                <a:gd name="T103" fmla="*/ 6 h 296"/>
                <a:gd name="T104" fmla="*/ 18 w 612"/>
                <a:gd name="T105" fmla="*/ 0 h 296"/>
                <a:gd name="T106" fmla="*/ 124 w 612"/>
                <a:gd name="T107" fmla="*/ 0 h 296"/>
                <a:gd name="T108" fmla="*/ 368 w 612"/>
                <a:gd name="T109" fmla="*/ 2 h 2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2"/>
                <a:gd name="T166" fmla="*/ 0 h 296"/>
                <a:gd name="T167" fmla="*/ 612 w 612"/>
                <a:gd name="T168" fmla="*/ 296 h 29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2" h="296">
                  <a:moveTo>
                    <a:pt x="370" y="2"/>
                  </a:moveTo>
                  <a:lnTo>
                    <a:pt x="448" y="2"/>
                  </a:lnTo>
                  <a:lnTo>
                    <a:pt x="530" y="2"/>
                  </a:lnTo>
                  <a:lnTo>
                    <a:pt x="612" y="2"/>
                  </a:lnTo>
                  <a:lnTo>
                    <a:pt x="612" y="76"/>
                  </a:lnTo>
                  <a:lnTo>
                    <a:pt x="612" y="150"/>
                  </a:lnTo>
                  <a:lnTo>
                    <a:pt x="612" y="224"/>
                  </a:lnTo>
                  <a:lnTo>
                    <a:pt x="610" y="296"/>
                  </a:lnTo>
                  <a:lnTo>
                    <a:pt x="530" y="296"/>
                  </a:lnTo>
                  <a:lnTo>
                    <a:pt x="450" y="296"/>
                  </a:lnTo>
                  <a:lnTo>
                    <a:pt x="366" y="296"/>
                  </a:lnTo>
                  <a:lnTo>
                    <a:pt x="288" y="296"/>
                  </a:lnTo>
                  <a:lnTo>
                    <a:pt x="206" y="296"/>
                  </a:lnTo>
                  <a:lnTo>
                    <a:pt x="124" y="296"/>
                  </a:lnTo>
                  <a:lnTo>
                    <a:pt x="98" y="296"/>
                  </a:lnTo>
                  <a:lnTo>
                    <a:pt x="98" y="294"/>
                  </a:lnTo>
                  <a:lnTo>
                    <a:pt x="100" y="292"/>
                  </a:lnTo>
                  <a:lnTo>
                    <a:pt x="102" y="290"/>
                  </a:lnTo>
                  <a:lnTo>
                    <a:pt x="104" y="288"/>
                  </a:lnTo>
                  <a:lnTo>
                    <a:pt x="106" y="288"/>
                  </a:lnTo>
                  <a:lnTo>
                    <a:pt x="110" y="290"/>
                  </a:lnTo>
                  <a:lnTo>
                    <a:pt x="112" y="290"/>
                  </a:lnTo>
                  <a:lnTo>
                    <a:pt x="116" y="292"/>
                  </a:lnTo>
                  <a:lnTo>
                    <a:pt x="118" y="292"/>
                  </a:lnTo>
                  <a:lnTo>
                    <a:pt x="122" y="290"/>
                  </a:lnTo>
                  <a:lnTo>
                    <a:pt x="124" y="288"/>
                  </a:lnTo>
                  <a:lnTo>
                    <a:pt x="126" y="286"/>
                  </a:lnTo>
                  <a:lnTo>
                    <a:pt x="126" y="282"/>
                  </a:lnTo>
                  <a:lnTo>
                    <a:pt x="124" y="280"/>
                  </a:lnTo>
                  <a:lnTo>
                    <a:pt x="122" y="278"/>
                  </a:lnTo>
                  <a:lnTo>
                    <a:pt x="118" y="274"/>
                  </a:lnTo>
                  <a:lnTo>
                    <a:pt x="112" y="272"/>
                  </a:lnTo>
                  <a:lnTo>
                    <a:pt x="108" y="272"/>
                  </a:lnTo>
                  <a:lnTo>
                    <a:pt x="100" y="272"/>
                  </a:lnTo>
                  <a:lnTo>
                    <a:pt x="96" y="272"/>
                  </a:lnTo>
                  <a:lnTo>
                    <a:pt x="92" y="272"/>
                  </a:lnTo>
                  <a:lnTo>
                    <a:pt x="86" y="274"/>
                  </a:lnTo>
                  <a:lnTo>
                    <a:pt x="80" y="274"/>
                  </a:lnTo>
                  <a:lnTo>
                    <a:pt x="76" y="274"/>
                  </a:lnTo>
                  <a:lnTo>
                    <a:pt x="72" y="272"/>
                  </a:lnTo>
                  <a:lnTo>
                    <a:pt x="68" y="270"/>
                  </a:lnTo>
                  <a:lnTo>
                    <a:pt x="66" y="266"/>
                  </a:lnTo>
                  <a:lnTo>
                    <a:pt x="64" y="264"/>
                  </a:lnTo>
                  <a:lnTo>
                    <a:pt x="64" y="258"/>
                  </a:lnTo>
                  <a:lnTo>
                    <a:pt x="64" y="256"/>
                  </a:lnTo>
                  <a:lnTo>
                    <a:pt x="66" y="252"/>
                  </a:lnTo>
                  <a:lnTo>
                    <a:pt x="70" y="248"/>
                  </a:lnTo>
                  <a:lnTo>
                    <a:pt x="74" y="242"/>
                  </a:lnTo>
                  <a:lnTo>
                    <a:pt x="76" y="238"/>
                  </a:lnTo>
                  <a:lnTo>
                    <a:pt x="76" y="234"/>
                  </a:lnTo>
                  <a:lnTo>
                    <a:pt x="76" y="230"/>
                  </a:lnTo>
                  <a:lnTo>
                    <a:pt x="76" y="226"/>
                  </a:lnTo>
                  <a:lnTo>
                    <a:pt x="74" y="222"/>
                  </a:lnTo>
                  <a:lnTo>
                    <a:pt x="72" y="218"/>
                  </a:lnTo>
                  <a:lnTo>
                    <a:pt x="70" y="216"/>
                  </a:lnTo>
                  <a:lnTo>
                    <a:pt x="68" y="214"/>
                  </a:lnTo>
                  <a:lnTo>
                    <a:pt x="68" y="210"/>
                  </a:lnTo>
                  <a:lnTo>
                    <a:pt x="68" y="208"/>
                  </a:lnTo>
                  <a:lnTo>
                    <a:pt x="64" y="198"/>
                  </a:lnTo>
                  <a:lnTo>
                    <a:pt x="62" y="188"/>
                  </a:lnTo>
                  <a:lnTo>
                    <a:pt x="62" y="180"/>
                  </a:lnTo>
                  <a:lnTo>
                    <a:pt x="64" y="176"/>
                  </a:lnTo>
                  <a:lnTo>
                    <a:pt x="70" y="174"/>
                  </a:lnTo>
                  <a:lnTo>
                    <a:pt x="76" y="174"/>
                  </a:lnTo>
                  <a:lnTo>
                    <a:pt x="80" y="176"/>
                  </a:lnTo>
                  <a:lnTo>
                    <a:pt x="82" y="178"/>
                  </a:lnTo>
                  <a:lnTo>
                    <a:pt x="80" y="182"/>
                  </a:lnTo>
                  <a:lnTo>
                    <a:pt x="78" y="186"/>
                  </a:lnTo>
                  <a:lnTo>
                    <a:pt x="76" y="192"/>
                  </a:lnTo>
                  <a:lnTo>
                    <a:pt x="76" y="198"/>
                  </a:lnTo>
                  <a:lnTo>
                    <a:pt x="78" y="198"/>
                  </a:lnTo>
                  <a:lnTo>
                    <a:pt x="80" y="198"/>
                  </a:lnTo>
                  <a:lnTo>
                    <a:pt x="94" y="192"/>
                  </a:lnTo>
                  <a:lnTo>
                    <a:pt x="98" y="190"/>
                  </a:lnTo>
                  <a:lnTo>
                    <a:pt x="102" y="186"/>
                  </a:lnTo>
                  <a:lnTo>
                    <a:pt x="102" y="180"/>
                  </a:lnTo>
                  <a:lnTo>
                    <a:pt x="102" y="172"/>
                  </a:lnTo>
                  <a:lnTo>
                    <a:pt x="102" y="168"/>
                  </a:lnTo>
                  <a:lnTo>
                    <a:pt x="100" y="166"/>
                  </a:lnTo>
                  <a:lnTo>
                    <a:pt x="96" y="162"/>
                  </a:lnTo>
                  <a:lnTo>
                    <a:pt x="94" y="160"/>
                  </a:lnTo>
                  <a:lnTo>
                    <a:pt x="92" y="160"/>
                  </a:lnTo>
                  <a:lnTo>
                    <a:pt x="88" y="158"/>
                  </a:lnTo>
                  <a:lnTo>
                    <a:pt x="84" y="158"/>
                  </a:lnTo>
                  <a:lnTo>
                    <a:pt x="80" y="158"/>
                  </a:lnTo>
                  <a:lnTo>
                    <a:pt x="76" y="158"/>
                  </a:lnTo>
                  <a:lnTo>
                    <a:pt x="72" y="158"/>
                  </a:lnTo>
                  <a:lnTo>
                    <a:pt x="64" y="156"/>
                  </a:lnTo>
                  <a:lnTo>
                    <a:pt x="58" y="152"/>
                  </a:lnTo>
                  <a:lnTo>
                    <a:pt x="52" y="148"/>
                  </a:lnTo>
                  <a:lnTo>
                    <a:pt x="52" y="146"/>
                  </a:lnTo>
                  <a:lnTo>
                    <a:pt x="48" y="144"/>
                  </a:lnTo>
                  <a:lnTo>
                    <a:pt x="46" y="142"/>
                  </a:lnTo>
                  <a:lnTo>
                    <a:pt x="44" y="138"/>
                  </a:lnTo>
                  <a:lnTo>
                    <a:pt x="44" y="136"/>
                  </a:lnTo>
                  <a:lnTo>
                    <a:pt x="46" y="134"/>
                  </a:lnTo>
                  <a:lnTo>
                    <a:pt x="46" y="132"/>
                  </a:lnTo>
                  <a:lnTo>
                    <a:pt x="50" y="130"/>
                  </a:lnTo>
                  <a:lnTo>
                    <a:pt x="54" y="128"/>
                  </a:lnTo>
                  <a:lnTo>
                    <a:pt x="56" y="126"/>
                  </a:lnTo>
                  <a:lnTo>
                    <a:pt x="60" y="124"/>
                  </a:lnTo>
                  <a:lnTo>
                    <a:pt x="62" y="122"/>
                  </a:lnTo>
                  <a:lnTo>
                    <a:pt x="64" y="120"/>
                  </a:lnTo>
                  <a:lnTo>
                    <a:pt x="64" y="116"/>
                  </a:lnTo>
                  <a:lnTo>
                    <a:pt x="66" y="112"/>
                  </a:lnTo>
                  <a:lnTo>
                    <a:pt x="64" y="110"/>
                  </a:lnTo>
                  <a:lnTo>
                    <a:pt x="62" y="106"/>
                  </a:lnTo>
                  <a:lnTo>
                    <a:pt x="58" y="102"/>
                  </a:lnTo>
                  <a:lnTo>
                    <a:pt x="58" y="98"/>
                  </a:lnTo>
                  <a:lnTo>
                    <a:pt x="58" y="96"/>
                  </a:lnTo>
                  <a:lnTo>
                    <a:pt x="58" y="94"/>
                  </a:lnTo>
                  <a:lnTo>
                    <a:pt x="60" y="90"/>
                  </a:lnTo>
                  <a:lnTo>
                    <a:pt x="62" y="88"/>
                  </a:lnTo>
                  <a:lnTo>
                    <a:pt x="64" y="84"/>
                  </a:lnTo>
                  <a:lnTo>
                    <a:pt x="64" y="82"/>
                  </a:lnTo>
                  <a:lnTo>
                    <a:pt x="62" y="78"/>
                  </a:lnTo>
                  <a:lnTo>
                    <a:pt x="62" y="72"/>
                  </a:lnTo>
                  <a:lnTo>
                    <a:pt x="60" y="70"/>
                  </a:lnTo>
                  <a:lnTo>
                    <a:pt x="62" y="66"/>
                  </a:lnTo>
                  <a:lnTo>
                    <a:pt x="64" y="62"/>
                  </a:lnTo>
                  <a:lnTo>
                    <a:pt x="66" y="60"/>
                  </a:lnTo>
                  <a:lnTo>
                    <a:pt x="68" y="56"/>
                  </a:lnTo>
                  <a:lnTo>
                    <a:pt x="70" y="56"/>
                  </a:lnTo>
                  <a:lnTo>
                    <a:pt x="72" y="52"/>
                  </a:lnTo>
                  <a:lnTo>
                    <a:pt x="72" y="50"/>
                  </a:lnTo>
                  <a:lnTo>
                    <a:pt x="70" y="46"/>
                  </a:lnTo>
                  <a:lnTo>
                    <a:pt x="68" y="42"/>
                  </a:lnTo>
                  <a:lnTo>
                    <a:pt x="66" y="38"/>
                  </a:lnTo>
                  <a:lnTo>
                    <a:pt x="64" y="36"/>
                  </a:lnTo>
                  <a:lnTo>
                    <a:pt x="60" y="36"/>
                  </a:lnTo>
                  <a:lnTo>
                    <a:pt x="58" y="36"/>
                  </a:lnTo>
                  <a:lnTo>
                    <a:pt x="52" y="36"/>
                  </a:lnTo>
                  <a:lnTo>
                    <a:pt x="50" y="36"/>
                  </a:lnTo>
                  <a:lnTo>
                    <a:pt x="46" y="36"/>
                  </a:lnTo>
                  <a:lnTo>
                    <a:pt x="44" y="38"/>
                  </a:lnTo>
                  <a:lnTo>
                    <a:pt x="38" y="38"/>
                  </a:lnTo>
                  <a:lnTo>
                    <a:pt x="34" y="36"/>
                  </a:lnTo>
                  <a:lnTo>
                    <a:pt x="32" y="34"/>
                  </a:lnTo>
                  <a:lnTo>
                    <a:pt x="28" y="32"/>
                  </a:lnTo>
                  <a:lnTo>
                    <a:pt x="26" y="30"/>
                  </a:lnTo>
                  <a:lnTo>
                    <a:pt x="22" y="30"/>
                  </a:lnTo>
                  <a:lnTo>
                    <a:pt x="18" y="28"/>
                  </a:lnTo>
                  <a:lnTo>
                    <a:pt x="12" y="28"/>
                  </a:lnTo>
                  <a:lnTo>
                    <a:pt x="8" y="26"/>
                  </a:lnTo>
                  <a:lnTo>
                    <a:pt x="4" y="24"/>
                  </a:lnTo>
                  <a:lnTo>
                    <a:pt x="2" y="22"/>
                  </a:lnTo>
                  <a:lnTo>
                    <a:pt x="2" y="20"/>
                  </a:lnTo>
                  <a:lnTo>
                    <a:pt x="0" y="16"/>
                  </a:lnTo>
                  <a:lnTo>
                    <a:pt x="0" y="14"/>
                  </a:lnTo>
                  <a:lnTo>
                    <a:pt x="2" y="12"/>
                  </a:lnTo>
                  <a:lnTo>
                    <a:pt x="4" y="10"/>
                  </a:lnTo>
                  <a:lnTo>
                    <a:pt x="6" y="8"/>
                  </a:lnTo>
                  <a:lnTo>
                    <a:pt x="10" y="6"/>
                  </a:lnTo>
                  <a:lnTo>
                    <a:pt x="12" y="4"/>
                  </a:lnTo>
                  <a:lnTo>
                    <a:pt x="16" y="2"/>
                  </a:lnTo>
                  <a:lnTo>
                    <a:pt x="18" y="0"/>
                  </a:lnTo>
                  <a:lnTo>
                    <a:pt x="24" y="0"/>
                  </a:lnTo>
                  <a:lnTo>
                    <a:pt x="42" y="0"/>
                  </a:lnTo>
                  <a:lnTo>
                    <a:pt x="124" y="0"/>
                  </a:lnTo>
                  <a:lnTo>
                    <a:pt x="206" y="0"/>
                  </a:lnTo>
                  <a:lnTo>
                    <a:pt x="286" y="2"/>
                  </a:lnTo>
                  <a:lnTo>
                    <a:pt x="368" y="2"/>
                  </a:lnTo>
                  <a:lnTo>
                    <a:pt x="370" y="2"/>
                  </a:lnTo>
                  <a:close/>
                </a:path>
              </a:pathLst>
            </a:custGeom>
            <a:solidFill>
              <a:srgbClr val="FFFF00"/>
            </a:solidFill>
            <a:ln w="3175" cmpd="sng">
              <a:solidFill>
                <a:srgbClr val="000000"/>
              </a:solidFill>
              <a:round/>
              <a:headEnd/>
              <a:tailEnd/>
            </a:ln>
          </p:spPr>
          <p:txBody>
            <a:bodyPr/>
            <a:lstStyle/>
            <a:p>
              <a:endParaRPr lang="en-US"/>
            </a:p>
          </p:txBody>
        </p:sp>
        <p:sp>
          <p:nvSpPr>
            <p:cNvPr id="309429" name="Freeform 78"/>
            <p:cNvSpPr>
              <a:spLocks/>
            </p:cNvSpPr>
            <p:nvPr/>
          </p:nvSpPr>
          <p:spPr bwMode="auto">
            <a:xfrm>
              <a:off x="1622" y="2530"/>
              <a:ext cx="324" cy="296"/>
            </a:xfrm>
            <a:custGeom>
              <a:avLst/>
              <a:gdLst>
                <a:gd name="T0" fmla="*/ 2 w 324"/>
                <a:gd name="T1" fmla="*/ 0 h 296"/>
                <a:gd name="T2" fmla="*/ 82 w 324"/>
                <a:gd name="T3" fmla="*/ 0 h 296"/>
                <a:gd name="T4" fmla="*/ 162 w 324"/>
                <a:gd name="T5" fmla="*/ 0 h 296"/>
                <a:gd name="T6" fmla="*/ 240 w 324"/>
                <a:gd name="T7" fmla="*/ 0 h 296"/>
                <a:gd name="T8" fmla="*/ 324 w 324"/>
                <a:gd name="T9" fmla="*/ 0 h 296"/>
                <a:gd name="T10" fmla="*/ 324 w 324"/>
                <a:gd name="T11" fmla="*/ 74 h 296"/>
                <a:gd name="T12" fmla="*/ 324 w 324"/>
                <a:gd name="T13" fmla="*/ 148 h 296"/>
                <a:gd name="T14" fmla="*/ 324 w 324"/>
                <a:gd name="T15" fmla="*/ 222 h 296"/>
                <a:gd name="T16" fmla="*/ 324 w 324"/>
                <a:gd name="T17" fmla="*/ 296 h 296"/>
                <a:gd name="T18" fmla="*/ 242 w 324"/>
                <a:gd name="T19" fmla="*/ 296 h 296"/>
                <a:gd name="T20" fmla="*/ 162 w 324"/>
                <a:gd name="T21" fmla="*/ 296 h 296"/>
                <a:gd name="T22" fmla="*/ 80 w 324"/>
                <a:gd name="T23" fmla="*/ 294 h 296"/>
                <a:gd name="T24" fmla="*/ 0 w 324"/>
                <a:gd name="T25" fmla="*/ 294 h 296"/>
                <a:gd name="T26" fmla="*/ 2 w 324"/>
                <a:gd name="T27" fmla="*/ 222 h 296"/>
                <a:gd name="T28" fmla="*/ 2 w 324"/>
                <a:gd name="T29" fmla="*/ 148 h 296"/>
                <a:gd name="T30" fmla="*/ 2 w 324"/>
                <a:gd name="T31" fmla="*/ 74 h 296"/>
                <a:gd name="T32" fmla="*/ 2 w 324"/>
                <a:gd name="T33" fmla="*/ 0 h 296"/>
                <a:gd name="T34" fmla="*/ 2 w 324"/>
                <a:gd name="T35" fmla="*/ 0 h 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4"/>
                <a:gd name="T55" fmla="*/ 0 h 296"/>
                <a:gd name="T56" fmla="*/ 324 w 324"/>
                <a:gd name="T57" fmla="*/ 296 h 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4" h="296">
                  <a:moveTo>
                    <a:pt x="2" y="0"/>
                  </a:moveTo>
                  <a:lnTo>
                    <a:pt x="82" y="0"/>
                  </a:lnTo>
                  <a:lnTo>
                    <a:pt x="162" y="0"/>
                  </a:lnTo>
                  <a:lnTo>
                    <a:pt x="240" y="0"/>
                  </a:lnTo>
                  <a:lnTo>
                    <a:pt x="324" y="0"/>
                  </a:lnTo>
                  <a:lnTo>
                    <a:pt x="324" y="74"/>
                  </a:lnTo>
                  <a:lnTo>
                    <a:pt x="324" y="148"/>
                  </a:lnTo>
                  <a:lnTo>
                    <a:pt x="324" y="222"/>
                  </a:lnTo>
                  <a:lnTo>
                    <a:pt x="324" y="296"/>
                  </a:lnTo>
                  <a:lnTo>
                    <a:pt x="242" y="296"/>
                  </a:lnTo>
                  <a:lnTo>
                    <a:pt x="162" y="296"/>
                  </a:lnTo>
                  <a:lnTo>
                    <a:pt x="80" y="294"/>
                  </a:lnTo>
                  <a:lnTo>
                    <a:pt x="0" y="294"/>
                  </a:lnTo>
                  <a:lnTo>
                    <a:pt x="2" y="222"/>
                  </a:lnTo>
                  <a:lnTo>
                    <a:pt x="2" y="148"/>
                  </a:lnTo>
                  <a:lnTo>
                    <a:pt x="2" y="74"/>
                  </a:lnTo>
                  <a:lnTo>
                    <a:pt x="2" y="0"/>
                  </a:lnTo>
                  <a:close/>
                </a:path>
              </a:pathLst>
            </a:custGeom>
            <a:noFill/>
            <a:ln w="3175" cmpd="sng">
              <a:solidFill>
                <a:srgbClr val="000000"/>
              </a:solidFill>
              <a:round/>
              <a:headEnd/>
              <a:tailEnd/>
            </a:ln>
          </p:spPr>
          <p:txBody>
            <a:bodyPr/>
            <a:lstStyle/>
            <a:p>
              <a:endParaRPr lang="en-US"/>
            </a:p>
          </p:txBody>
        </p:sp>
        <p:sp>
          <p:nvSpPr>
            <p:cNvPr id="309430" name="Freeform 79"/>
            <p:cNvSpPr>
              <a:spLocks/>
            </p:cNvSpPr>
            <p:nvPr/>
          </p:nvSpPr>
          <p:spPr bwMode="auto">
            <a:xfrm>
              <a:off x="1946" y="2530"/>
              <a:ext cx="326" cy="296"/>
            </a:xfrm>
            <a:custGeom>
              <a:avLst/>
              <a:gdLst>
                <a:gd name="T0" fmla="*/ 0 w 326"/>
                <a:gd name="T1" fmla="*/ 0 h 296"/>
                <a:gd name="T2" fmla="*/ 80 w 326"/>
                <a:gd name="T3" fmla="*/ 0 h 296"/>
                <a:gd name="T4" fmla="*/ 162 w 326"/>
                <a:gd name="T5" fmla="*/ 0 h 296"/>
                <a:gd name="T6" fmla="*/ 244 w 326"/>
                <a:gd name="T7" fmla="*/ 0 h 296"/>
                <a:gd name="T8" fmla="*/ 326 w 326"/>
                <a:gd name="T9" fmla="*/ 0 h 296"/>
                <a:gd name="T10" fmla="*/ 326 w 326"/>
                <a:gd name="T11" fmla="*/ 76 h 296"/>
                <a:gd name="T12" fmla="*/ 326 w 326"/>
                <a:gd name="T13" fmla="*/ 150 h 296"/>
                <a:gd name="T14" fmla="*/ 326 w 326"/>
                <a:gd name="T15" fmla="*/ 222 h 296"/>
                <a:gd name="T16" fmla="*/ 326 w 326"/>
                <a:gd name="T17" fmla="*/ 296 h 296"/>
                <a:gd name="T18" fmla="*/ 244 w 326"/>
                <a:gd name="T19" fmla="*/ 296 h 296"/>
                <a:gd name="T20" fmla="*/ 162 w 326"/>
                <a:gd name="T21" fmla="*/ 296 h 296"/>
                <a:gd name="T22" fmla="*/ 82 w 326"/>
                <a:gd name="T23" fmla="*/ 296 h 296"/>
                <a:gd name="T24" fmla="*/ 0 w 326"/>
                <a:gd name="T25" fmla="*/ 296 h 296"/>
                <a:gd name="T26" fmla="*/ 0 w 326"/>
                <a:gd name="T27" fmla="*/ 222 h 296"/>
                <a:gd name="T28" fmla="*/ 0 w 326"/>
                <a:gd name="T29" fmla="*/ 148 h 296"/>
                <a:gd name="T30" fmla="*/ 0 w 326"/>
                <a:gd name="T31" fmla="*/ 74 h 296"/>
                <a:gd name="T32" fmla="*/ 0 w 326"/>
                <a:gd name="T33" fmla="*/ 0 h 296"/>
                <a:gd name="T34" fmla="*/ 0 w 326"/>
                <a:gd name="T35" fmla="*/ 0 h 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6"/>
                <a:gd name="T55" fmla="*/ 0 h 296"/>
                <a:gd name="T56" fmla="*/ 326 w 326"/>
                <a:gd name="T57" fmla="*/ 296 h 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6" h="296">
                  <a:moveTo>
                    <a:pt x="0" y="0"/>
                  </a:moveTo>
                  <a:lnTo>
                    <a:pt x="80" y="0"/>
                  </a:lnTo>
                  <a:lnTo>
                    <a:pt x="162" y="0"/>
                  </a:lnTo>
                  <a:lnTo>
                    <a:pt x="244" y="0"/>
                  </a:lnTo>
                  <a:lnTo>
                    <a:pt x="326" y="0"/>
                  </a:lnTo>
                  <a:lnTo>
                    <a:pt x="326" y="76"/>
                  </a:lnTo>
                  <a:lnTo>
                    <a:pt x="326" y="150"/>
                  </a:lnTo>
                  <a:lnTo>
                    <a:pt x="326" y="222"/>
                  </a:lnTo>
                  <a:lnTo>
                    <a:pt x="326" y="296"/>
                  </a:lnTo>
                  <a:lnTo>
                    <a:pt x="244" y="296"/>
                  </a:lnTo>
                  <a:lnTo>
                    <a:pt x="162" y="296"/>
                  </a:lnTo>
                  <a:lnTo>
                    <a:pt x="82" y="296"/>
                  </a:lnTo>
                  <a:lnTo>
                    <a:pt x="0" y="296"/>
                  </a:lnTo>
                  <a:lnTo>
                    <a:pt x="0" y="222"/>
                  </a:lnTo>
                  <a:lnTo>
                    <a:pt x="0" y="148"/>
                  </a:lnTo>
                  <a:lnTo>
                    <a:pt x="0" y="74"/>
                  </a:lnTo>
                  <a:lnTo>
                    <a:pt x="0" y="0"/>
                  </a:lnTo>
                  <a:close/>
                </a:path>
              </a:pathLst>
            </a:custGeom>
            <a:noFill/>
            <a:ln w="3175" cmpd="sng">
              <a:solidFill>
                <a:srgbClr val="000000"/>
              </a:solidFill>
              <a:round/>
              <a:headEnd/>
              <a:tailEnd/>
            </a:ln>
          </p:spPr>
          <p:txBody>
            <a:bodyPr/>
            <a:lstStyle/>
            <a:p>
              <a:endParaRPr lang="en-US"/>
            </a:p>
          </p:txBody>
        </p:sp>
        <p:sp>
          <p:nvSpPr>
            <p:cNvPr id="309431" name="Freeform 80"/>
            <p:cNvSpPr>
              <a:spLocks/>
            </p:cNvSpPr>
            <p:nvPr/>
          </p:nvSpPr>
          <p:spPr bwMode="auto">
            <a:xfrm>
              <a:off x="4227" y="2598"/>
              <a:ext cx="384" cy="299"/>
            </a:xfrm>
            <a:custGeom>
              <a:avLst/>
              <a:gdLst>
                <a:gd name="T0" fmla="*/ 84 w 384"/>
                <a:gd name="T1" fmla="*/ 0 h 299"/>
                <a:gd name="T2" fmla="*/ 164 w 384"/>
                <a:gd name="T3" fmla="*/ 76 h 299"/>
                <a:gd name="T4" fmla="*/ 296 w 384"/>
                <a:gd name="T5" fmla="*/ 78 h 299"/>
                <a:gd name="T6" fmla="*/ 296 w 384"/>
                <a:gd name="T7" fmla="*/ 84 h 299"/>
                <a:gd name="T8" fmla="*/ 294 w 384"/>
                <a:gd name="T9" fmla="*/ 94 h 299"/>
                <a:gd name="T10" fmla="*/ 292 w 384"/>
                <a:gd name="T11" fmla="*/ 100 h 299"/>
                <a:gd name="T12" fmla="*/ 288 w 384"/>
                <a:gd name="T13" fmla="*/ 108 h 299"/>
                <a:gd name="T14" fmla="*/ 282 w 384"/>
                <a:gd name="T15" fmla="*/ 116 h 299"/>
                <a:gd name="T16" fmla="*/ 278 w 384"/>
                <a:gd name="T17" fmla="*/ 122 h 299"/>
                <a:gd name="T18" fmla="*/ 274 w 384"/>
                <a:gd name="T19" fmla="*/ 130 h 299"/>
                <a:gd name="T20" fmla="*/ 270 w 384"/>
                <a:gd name="T21" fmla="*/ 140 h 299"/>
                <a:gd name="T22" fmla="*/ 266 w 384"/>
                <a:gd name="T23" fmla="*/ 146 h 299"/>
                <a:gd name="T24" fmla="*/ 266 w 384"/>
                <a:gd name="T25" fmla="*/ 154 h 299"/>
                <a:gd name="T26" fmla="*/ 268 w 384"/>
                <a:gd name="T27" fmla="*/ 158 h 299"/>
                <a:gd name="T28" fmla="*/ 276 w 384"/>
                <a:gd name="T29" fmla="*/ 168 h 299"/>
                <a:gd name="T30" fmla="*/ 280 w 384"/>
                <a:gd name="T31" fmla="*/ 176 h 299"/>
                <a:gd name="T32" fmla="*/ 282 w 384"/>
                <a:gd name="T33" fmla="*/ 184 h 299"/>
                <a:gd name="T34" fmla="*/ 284 w 384"/>
                <a:gd name="T35" fmla="*/ 190 h 299"/>
                <a:gd name="T36" fmla="*/ 292 w 384"/>
                <a:gd name="T37" fmla="*/ 198 h 299"/>
                <a:gd name="T38" fmla="*/ 294 w 384"/>
                <a:gd name="T39" fmla="*/ 200 h 299"/>
                <a:gd name="T40" fmla="*/ 300 w 384"/>
                <a:gd name="T41" fmla="*/ 202 h 299"/>
                <a:gd name="T42" fmla="*/ 304 w 384"/>
                <a:gd name="T43" fmla="*/ 208 h 299"/>
                <a:gd name="T44" fmla="*/ 306 w 384"/>
                <a:gd name="T45" fmla="*/ 212 h 299"/>
                <a:gd name="T46" fmla="*/ 310 w 384"/>
                <a:gd name="T47" fmla="*/ 218 h 299"/>
                <a:gd name="T48" fmla="*/ 316 w 384"/>
                <a:gd name="T49" fmla="*/ 220 h 299"/>
                <a:gd name="T50" fmla="*/ 326 w 384"/>
                <a:gd name="T51" fmla="*/ 222 h 299"/>
                <a:gd name="T52" fmla="*/ 330 w 384"/>
                <a:gd name="T53" fmla="*/ 222 h 299"/>
                <a:gd name="T54" fmla="*/ 336 w 384"/>
                <a:gd name="T55" fmla="*/ 220 h 299"/>
                <a:gd name="T56" fmla="*/ 342 w 384"/>
                <a:gd name="T57" fmla="*/ 220 h 299"/>
                <a:gd name="T58" fmla="*/ 352 w 384"/>
                <a:gd name="T59" fmla="*/ 226 h 299"/>
                <a:gd name="T60" fmla="*/ 356 w 384"/>
                <a:gd name="T61" fmla="*/ 233 h 299"/>
                <a:gd name="T62" fmla="*/ 366 w 384"/>
                <a:gd name="T63" fmla="*/ 249 h 299"/>
                <a:gd name="T64" fmla="*/ 370 w 384"/>
                <a:gd name="T65" fmla="*/ 257 h 299"/>
                <a:gd name="T66" fmla="*/ 378 w 384"/>
                <a:gd name="T67" fmla="*/ 269 h 299"/>
                <a:gd name="T68" fmla="*/ 382 w 384"/>
                <a:gd name="T69" fmla="*/ 277 h 299"/>
                <a:gd name="T70" fmla="*/ 384 w 384"/>
                <a:gd name="T71" fmla="*/ 283 h 299"/>
                <a:gd name="T72" fmla="*/ 382 w 384"/>
                <a:gd name="T73" fmla="*/ 293 h 299"/>
                <a:gd name="T74" fmla="*/ 382 w 384"/>
                <a:gd name="T75" fmla="*/ 299 h 299"/>
                <a:gd name="T76" fmla="*/ 244 w 384"/>
                <a:gd name="T77" fmla="*/ 299 h 299"/>
                <a:gd name="T78" fmla="*/ 82 w 384"/>
                <a:gd name="T79" fmla="*/ 297 h 299"/>
                <a:gd name="T80" fmla="*/ 0 w 384"/>
                <a:gd name="T81" fmla="*/ 224 h 299"/>
                <a:gd name="T82" fmla="*/ 2 w 384"/>
                <a:gd name="T83" fmla="*/ 76 h 299"/>
                <a:gd name="T84" fmla="*/ 2 w 384"/>
                <a:gd name="T85" fmla="*/ 2 h 2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4"/>
                <a:gd name="T130" fmla="*/ 0 h 299"/>
                <a:gd name="T131" fmla="*/ 384 w 384"/>
                <a:gd name="T132" fmla="*/ 299 h 2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4" h="299">
                  <a:moveTo>
                    <a:pt x="2" y="2"/>
                  </a:moveTo>
                  <a:lnTo>
                    <a:pt x="84" y="0"/>
                  </a:lnTo>
                  <a:lnTo>
                    <a:pt x="84" y="76"/>
                  </a:lnTo>
                  <a:lnTo>
                    <a:pt x="164" y="76"/>
                  </a:lnTo>
                  <a:lnTo>
                    <a:pt x="248" y="78"/>
                  </a:lnTo>
                  <a:lnTo>
                    <a:pt x="296" y="78"/>
                  </a:lnTo>
                  <a:lnTo>
                    <a:pt x="296" y="80"/>
                  </a:lnTo>
                  <a:lnTo>
                    <a:pt x="296" y="84"/>
                  </a:lnTo>
                  <a:lnTo>
                    <a:pt x="294" y="88"/>
                  </a:lnTo>
                  <a:lnTo>
                    <a:pt x="294" y="94"/>
                  </a:lnTo>
                  <a:lnTo>
                    <a:pt x="294" y="96"/>
                  </a:lnTo>
                  <a:lnTo>
                    <a:pt x="292" y="100"/>
                  </a:lnTo>
                  <a:lnTo>
                    <a:pt x="290" y="104"/>
                  </a:lnTo>
                  <a:lnTo>
                    <a:pt x="288" y="108"/>
                  </a:lnTo>
                  <a:lnTo>
                    <a:pt x="286" y="110"/>
                  </a:lnTo>
                  <a:lnTo>
                    <a:pt x="282" y="116"/>
                  </a:lnTo>
                  <a:lnTo>
                    <a:pt x="278" y="120"/>
                  </a:lnTo>
                  <a:lnTo>
                    <a:pt x="278" y="122"/>
                  </a:lnTo>
                  <a:lnTo>
                    <a:pt x="276" y="128"/>
                  </a:lnTo>
                  <a:lnTo>
                    <a:pt x="274" y="130"/>
                  </a:lnTo>
                  <a:lnTo>
                    <a:pt x="272" y="136"/>
                  </a:lnTo>
                  <a:lnTo>
                    <a:pt x="270" y="140"/>
                  </a:lnTo>
                  <a:lnTo>
                    <a:pt x="268" y="144"/>
                  </a:lnTo>
                  <a:lnTo>
                    <a:pt x="266" y="146"/>
                  </a:lnTo>
                  <a:lnTo>
                    <a:pt x="264" y="150"/>
                  </a:lnTo>
                  <a:lnTo>
                    <a:pt x="266" y="154"/>
                  </a:lnTo>
                  <a:lnTo>
                    <a:pt x="266" y="156"/>
                  </a:lnTo>
                  <a:lnTo>
                    <a:pt x="268" y="158"/>
                  </a:lnTo>
                  <a:lnTo>
                    <a:pt x="272" y="164"/>
                  </a:lnTo>
                  <a:lnTo>
                    <a:pt x="276" y="168"/>
                  </a:lnTo>
                  <a:lnTo>
                    <a:pt x="278" y="172"/>
                  </a:lnTo>
                  <a:lnTo>
                    <a:pt x="280" y="176"/>
                  </a:lnTo>
                  <a:lnTo>
                    <a:pt x="282" y="178"/>
                  </a:lnTo>
                  <a:lnTo>
                    <a:pt x="282" y="184"/>
                  </a:lnTo>
                  <a:lnTo>
                    <a:pt x="284" y="186"/>
                  </a:lnTo>
                  <a:lnTo>
                    <a:pt x="284" y="190"/>
                  </a:lnTo>
                  <a:lnTo>
                    <a:pt x="288" y="196"/>
                  </a:lnTo>
                  <a:lnTo>
                    <a:pt x="292" y="198"/>
                  </a:lnTo>
                  <a:lnTo>
                    <a:pt x="294" y="200"/>
                  </a:lnTo>
                  <a:lnTo>
                    <a:pt x="298" y="200"/>
                  </a:lnTo>
                  <a:lnTo>
                    <a:pt x="300" y="202"/>
                  </a:lnTo>
                  <a:lnTo>
                    <a:pt x="302" y="204"/>
                  </a:lnTo>
                  <a:lnTo>
                    <a:pt x="304" y="208"/>
                  </a:lnTo>
                  <a:lnTo>
                    <a:pt x="304" y="210"/>
                  </a:lnTo>
                  <a:lnTo>
                    <a:pt x="306" y="212"/>
                  </a:lnTo>
                  <a:lnTo>
                    <a:pt x="306" y="214"/>
                  </a:lnTo>
                  <a:lnTo>
                    <a:pt x="310" y="218"/>
                  </a:lnTo>
                  <a:lnTo>
                    <a:pt x="312" y="220"/>
                  </a:lnTo>
                  <a:lnTo>
                    <a:pt x="316" y="220"/>
                  </a:lnTo>
                  <a:lnTo>
                    <a:pt x="322" y="222"/>
                  </a:lnTo>
                  <a:lnTo>
                    <a:pt x="326" y="222"/>
                  </a:lnTo>
                  <a:lnTo>
                    <a:pt x="330" y="222"/>
                  </a:lnTo>
                  <a:lnTo>
                    <a:pt x="334" y="220"/>
                  </a:lnTo>
                  <a:lnTo>
                    <a:pt x="336" y="220"/>
                  </a:lnTo>
                  <a:lnTo>
                    <a:pt x="338" y="220"/>
                  </a:lnTo>
                  <a:lnTo>
                    <a:pt x="342" y="220"/>
                  </a:lnTo>
                  <a:lnTo>
                    <a:pt x="348" y="222"/>
                  </a:lnTo>
                  <a:lnTo>
                    <a:pt x="352" y="226"/>
                  </a:lnTo>
                  <a:lnTo>
                    <a:pt x="354" y="230"/>
                  </a:lnTo>
                  <a:lnTo>
                    <a:pt x="356" y="233"/>
                  </a:lnTo>
                  <a:lnTo>
                    <a:pt x="360" y="241"/>
                  </a:lnTo>
                  <a:lnTo>
                    <a:pt x="366" y="249"/>
                  </a:lnTo>
                  <a:lnTo>
                    <a:pt x="368" y="253"/>
                  </a:lnTo>
                  <a:lnTo>
                    <a:pt x="370" y="257"/>
                  </a:lnTo>
                  <a:lnTo>
                    <a:pt x="374" y="263"/>
                  </a:lnTo>
                  <a:lnTo>
                    <a:pt x="378" y="269"/>
                  </a:lnTo>
                  <a:lnTo>
                    <a:pt x="382" y="273"/>
                  </a:lnTo>
                  <a:lnTo>
                    <a:pt x="382" y="277"/>
                  </a:lnTo>
                  <a:lnTo>
                    <a:pt x="384" y="279"/>
                  </a:lnTo>
                  <a:lnTo>
                    <a:pt x="384" y="283"/>
                  </a:lnTo>
                  <a:lnTo>
                    <a:pt x="384" y="289"/>
                  </a:lnTo>
                  <a:lnTo>
                    <a:pt x="382" y="293"/>
                  </a:lnTo>
                  <a:lnTo>
                    <a:pt x="382" y="297"/>
                  </a:lnTo>
                  <a:lnTo>
                    <a:pt x="382" y="299"/>
                  </a:lnTo>
                  <a:lnTo>
                    <a:pt x="328" y="299"/>
                  </a:lnTo>
                  <a:lnTo>
                    <a:pt x="244" y="299"/>
                  </a:lnTo>
                  <a:lnTo>
                    <a:pt x="164" y="297"/>
                  </a:lnTo>
                  <a:lnTo>
                    <a:pt x="82" y="297"/>
                  </a:lnTo>
                  <a:lnTo>
                    <a:pt x="82" y="224"/>
                  </a:lnTo>
                  <a:lnTo>
                    <a:pt x="0" y="224"/>
                  </a:lnTo>
                  <a:lnTo>
                    <a:pt x="0" y="148"/>
                  </a:lnTo>
                  <a:lnTo>
                    <a:pt x="2" y="76"/>
                  </a:lnTo>
                  <a:lnTo>
                    <a:pt x="2" y="2"/>
                  </a:lnTo>
                  <a:close/>
                </a:path>
              </a:pathLst>
            </a:custGeom>
            <a:solidFill>
              <a:srgbClr val="CC00FF"/>
            </a:solidFill>
            <a:ln w="3175" cmpd="sng">
              <a:solidFill>
                <a:srgbClr val="000000"/>
              </a:solidFill>
              <a:round/>
              <a:headEnd/>
              <a:tailEnd/>
            </a:ln>
          </p:spPr>
          <p:txBody>
            <a:bodyPr/>
            <a:lstStyle/>
            <a:p>
              <a:endParaRPr lang="en-US"/>
            </a:p>
          </p:txBody>
        </p:sp>
        <p:sp>
          <p:nvSpPr>
            <p:cNvPr id="309432" name="Freeform 81"/>
            <p:cNvSpPr>
              <a:spLocks/>
            </p:cNvSpPr>
            <p:nvPr/>
          </p:nvSpPr>
          <p:spPr bwMode="auto">
            <a:xfrm>
              <a:off x="3735" y="2820"/>
              <a:ext cx="328" cy="225"/>
            </a:xfrm>
            <a:custGeom>
              <a:avLst/>
              <a:gdLst>
                <a:gd name="T0" fmla="*/ 166 w 328"/>
                <a:gd name="T1" fmla="*/ 0 h 225"/>
                <a:gd name="T2" fmla="*/ 212 w 328"/>
                <a:gd name="T3" fmla="*/ 2 h 225"/>
                <a:gd name="T4" fmla="*/ 246 w 328"/>
                <a:gd name="T5" fmla="*/ 2 h 225"/>
                <a:gd name="T6" fmla="*/ 328 w 328"/>
                <a:gd name="T7" fmla="*/ 2 h 225"/>
                <a:gd name="T8" fmla="*/ 328 w 328"/>
                <a:gd name="T9" fmla="*/ 75 h 225"/>
                <a:gd name="T10" fmla="*/ 328 w 328"/>
                <a:gd name="T11" fmla="*/ 151 h 225"/>
                <a:gd name="T12" fmla="*/ 328 w 328"/>
                <a:gd name="T13" fmla="*/ 225 h 225"/>
                <a:gd name="T14" fmla="*/ 246 w 328"/>
                <a:gd name="T15" fmla="*/ 223 h 225"/>
                <a:gd name="T16" fmla="*/ 162 w 328"/>
                <a:gd name="T17" fmla="*/ 223 h 225"/>
                <a:gd name="T18" fmla="*/ 82 w 328"/>
                <a:gd name="T19" fmla="*/ 223 h 225"/>
                <a:gd name="T20" fmla="*/ 0 w 328"/>
                <a:gd name="T21" fmla="*/ 225 h 225"/>
                <a:gd name="T22" fmla="*/ 0 w 328"/>
                <a:gd name="T23" fmla="*/ 149 h 225"/>
                <a:gd name="T24" fmla="*/ 0 w 328"/>
                <a:gd name="T25" fmla="*/ 75 h 225"/>
                <a:gd name="T26" fmla="*/ 0 w 328"/>
                <a:gd name="T27" fmla="*/ 2 h 225"/>
                <a:gd name="T28" fmla="*/ 82 w 328"/>
                <a:gd name="T29" fmla="*/ 0 h 225"/>
                <a:gd name="T30" fmla="*/ 166 w 328"/>
                <a:gd name="T31" fmla="*/ 0 h 225"/>
                <a:gd name="T32" fmla="*/ 166 w 328"/>
                <a:gd name="T33" fmla="*/ 0 h 2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8"/>
                <a:gd name="T52" fmla="*/ 0 h 225"/>
                <a:gd name="T53" fmla="*/ 328 w 328"/>
                <a:gd name="T54" fmla="*/ 225 h 2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8" h="225">
                  <a:moveTo>
                    <a:pt x="166" y="0"/>
                  </a:moveTo>
                  <a:lnTo>
                    <a:pt x="212" y="2"/>
                  </a:lnTo>
                  <a:lnTo>
                    <a:pt x="246" y="2"/>
                  </a:lnTo>
                  <a:lnTo>
                    <a:pt x="328" y="2"/>
                  </a:lnTo>
                  <a:lnTo>
                    <a:pt x="328" y="75"/>
                  </a:lnTo>
                  <a:lnTo>
                    <a:pt x="328" y="151"/>
                  </a:lnTo>
                  <a:lnTo>
                    <a:pt x="328" y="225"/>
                  </a:lnTo>
                  <a:lnTo>
                    <a:pt x="246" y="223"/>
                  </a:lnTo>
                  <a:lnTo>
                    <a:pt x="162" y="223"/>
                  </a:lnTo>
                  <a:lnTo>
                    <a:pt x="82" y="223"/>
                  </a:lnTo>
                  <a:lnTo>
                    <a:pt x="0" y="225"/>
                  </a:lnTo>
                  <a:lnTo>
                    <a:pt x="0" y="149"/>
                  </a:lnTo>
                  <a:lnTo>
                    <a:pt x="0" y="75"/>
                  </a:lnTo>
                  <a:lnTo>
                    <a:pt x="0" y="2"/>
                  </a:lnTo>
                  <a:lnTo>
                    <a:pt x="82" y="0"/>
                  </a:lnTo>
                  <a:lnTo>
                    <a:pt x="166" y="0"/>
                  </a:lnTo>
                  <a:close/>
                </a:path>
              </a:pathLst>
            </a:custGeom>
            <a:noFill/>
            <a:ln w="3175" cmpd="sng">
              <a:solidFill>
                <a:srgbClr val="000000"/>
              </a:solidFill>
              <a:round/>
              <a:headEnd/>
              <a:tailEnd/>
            </a:ln>
          </p:spPr>
          <p:txBody>
            <a:bodyPr/>
            <a:lstStyle/>
            <a:p>
              <a:endParaRPr lang="en-US"/>
            </a:p>
          </p:txBody>
        </p:sp>
        <p:sp>
          <p:nvSpPr>
            <p:cNvPr id="309433" name="Freeform 82"/>
            <p:cNvSpPr>
              <a:spLocks/>
            </p:cNvSpPr>
            <p:nvPr/>
          </p:nvSpPr>
          <p:spPr bwMode="auto">
            <a:xfrm>
              <a:off x="4063" y="2820"/>
              <a:ext cx="246" cy="299"/>
            </a:xfrm>
            <a:custGeom>
              <a:avLst/>
              <a:gdLst>
                <a:gd name="T0" fmla="*/ 0 w 246"/>
                <a:gd name="T1" fmla="*/ 2 h 299"/>
                <a:gd name="T2" fmla="*/ 82 w 246"/>
                <a:gd name="T3" fmla="*/ 0 h 299"/>
                <a:gd name="T4" fmla="*/ 164 w 246"/>
                <a:gd name="T5" fmla="*/ 2 h 299"/>
                <a:gd name="T6" fmla="*/ 246 w 246"/>
                <a:gd name="T7" fmla="*/ 2 h 299"/>
                <a:gd name="T8" fmla="*/ 246 w 246"/>
                <a:gd name="T9" fmla="*/ 75 h 299"/>
                <a:gd name="T10" fmla="*/ 246 w 246"/>
                <a:gd name="T11" fmla="*/ 151 h 299"/>
                <a:gd name="T12" fmla="*/ 246 w 246"/>
                <a:gd name="T13" fmla="*/ 225 h 299"/>
                <a:gd name="T14" fmla="*/ 244 w 246"/>
                <a:gd name="T15" fmla="*/ 299 h 299"/>
                <a:gd name="T16" fmla="*/ 220 w 246"/>
                <a:gd name="T17" fmla="*/ 299 h 299"/>
                <a:gd name="T18" fmla="*/ 162 w 246"/>
                <a:gd name="T19" fmla="*/ 297 h 299"/>
                <a:gd name="T20" fmla="*/ 82 w 246"/>
                <a:gd name="T21" fmla="*/ 297 h 299"/>
                <a:gd name="T22" fmla="*/ 0 w 246"/>
                <a:gd name="T23" fmla="*/ 297 h 299"/>
                <a:gd name="T24" fmla="*/ 0 w 246"/>
                <a:gd name="T25" fmla="*/ 225 h 299"/>
                <a:gd name="T26" fmla="*/ 0 w 246"/>
                <a:gd name="T27" fmla="*/ 151 h 299"/>
                <a:gd name="T28" fmla="*/ 0 w 246"/>
                <a:gd name="T29" fmla="*/ 75 h 299"/>
                <a:gd name="T30" fmla="*/ 0 w 246"/>
                <a:gd name="T31" fmla="*/ 2 h 299"/>
                <a:gd name="T32" fmla="*/ 0 w 246"/>
                <a:gd name="T33" fmla="*/ 2 h 2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6"/>
                <a:gd name="T52" fmla="*/ 0 h 299"/>
                <a:gd name="T53" fmla="*/ 246 w 246"/>
                <a:gd name="T54" fmla="*/ 299 h 2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6" h="299">
                  <a:moveTo>
                    <a:pt x="0" y="2"/>
                  </a:moveTo>
                  <a:lnTo>
                    <a:pt x="82" y="0"/>
                  </a:lnTo>
                  <a:lnTo>
                    <a:pt x="164" y="2"/>
                  </a:lnTo>
                  <a:lnTo>
                    <a:pt x="246" y="2"/>
                  </a:lnTo>
                  <a:lnTo>
                    <a:pt x="246" y="75"/>
                  </a:lnTo>
                  <a:lnTo>
                    <a:pt x="246" y="151"/>
                  </a:lnTo>
                  <a:lnTo>
                    <a:pt x="246" y="225"/>
                  </a:lnTo>
                  <a:lnTo>
                    <a:pt x="244" y="299"/>
                  </a:lnTo>
                  <a:lnTo>
                    <a:pt x="220" y="299"/>
                  </a:lnTo>
                  <a:lnTo>
                    <a:pt x="162" y="297"/>
                  </a:lnTo>
                  <a:lnTo>
                    <a:pt x="82" y="297"/>
                  </a:lnTo>
                  <a:lnTo>
                    <a:pt x="0" y="297"/>
                  </a:lnTo>
                  <a:lnTo>
                    <a:pt x="0" y="225"/>
                  </a:lnTo>
                  <a:lnTo>
                    <a:pt x="0" y="151"/>
                  </a:lnTo>
                  <a:lnTo>
                    <a:pt x="0" y="75"/>
                  </a:lnTo>
                  <a:lnTo>
                    <a:pt x="0" y="2"/>
                  </a:lnTo>
                  <a:close/>
                </a:path>
              </a:pathLst>
            </a:custGeom>
            <a:solidFill>
              <a:srgbClr val="FFFF00"/>
            </a:solidFill>
            <a:ln w="3175" cmpd="sng">
              <a:solidFill>
                <a:srgbClr val="000000"/>
              </a:solidFill>
              <a:round/>
              <a:headEnd/>
              <a:tailEnd/>
            </a:ln>
          </p:spPr>
          <p:txBody>
            <a:bodyPr/>
            <a:lstStyle/>
            <a:p>
              <a:endParaRPr lang="en-US"/>
            </a:p>
          </p:txBody>
        </p:sp>
        <p:sp>
          <p:nvSpPr>
            <p:cNvPr id="309434" name="Freeform 83"/>
            <p:cNvSpPr>
              <a:spLocks/>
            </p:cNvSpPr>
            <p:nvPr/>
          </p:nvSpPr>
          <p:spPr bwMode="auto">
            <a:xfrm>
              <a:off x="3405" y="2822"/>
              <a:ext cx="330" cy="223"/>
            </a:xfrm>
            <a:custGeom>
              <a:avLst/>
              <a:gdLst>
                <a:gd name="T0" fmla="*/ 166 w 330"/>
                <a:gd name="T1" fmla="*/ 0 h 223"/>
                <a:gd name="T2" fmla="*/ 246 w 330"/>
                <a:gd name="T3" fmla="*/ 0 h 223"/>
                <a:gd name="T4" fmla="*/ 330 w 330"/>
                <a:gd name="T5" fmla="*/ 0 h 223"/>
                <a:gd name="T6" fmla="*/ 330 w 330"/>
                <a:gd name="T7" fmla="*/ 73 h 223"/>
                <a:gd name="T8" fmla="*/ 330 w 330"/>
                <a:gd name="T9" fmla="*/ 147 h 223"/>
                <a:gd name="T10" fmla="*/ 330 w 330"/>
                <a:gd name="T11" fmla="*/ 223 h 223"/>
                <a:gd name="T12" fmla="*/ 248 w 330"/>
                <a:gd name="T13" fmla="*/ 223 h 223"/>
                <a:gd name="T14" fmla="*/ 168 w 330"/>
                <a:gd name="T15" fmla="*/ 223 h 223"/>
                <a:gd name="T16" fmla="*/ 86 w 330"/>
                <a:gd name="T17" fmla="*/ 223 h 223"/>
                <a:gd name="T18" fmla="*/ 4 w 330"/>
                <a:gd name="T19" fmla="*/ 223 h 223"/>
                <a:gd name="T20" fmla="*/ 4 w 330"/>
                <a:gd name="T21" fmla="*/ 149 h 223"/>
                <a:gd name="T22" fmla="*/ 4 w 330"/>
                <a:gd name="T23" fmla="*/ 77 h 223"/>
                <a:gd name="T24" fmla="*/ 0 w 330"/>
                <a:gd name="T25" fmla="*/ 2 h 223"/>
                <a:gd name="T26" fmla="*/ 84 w 330"/>
                <a:gd name="T27" fmla="*/ 0 h 223"/>
                <a:gd name="T28" fmla="*/ 166 w 330"/>
                <a:gd name="T29" fmla="*/ 0 h 223"/>
                <a:gd name="T30" fmla="*/ 166 w 330"/>
                <a:gd name="T31" fmla="*/ 0 h 2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0"/>
                <a:gd name="T49" fmla="*/ 0 h 223"/>
                <a:gd name="T50" fmla="*/ 330 w 330"/>
                <a:gd name="T51" fmla="*/ 223 h 2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0" h="223">
                  <a:moveTo>
                    <a:pt x="166" y="0"/>
                  </a:moveTo>
                  <a:lnTo>
                    <a:pt x="246" y="0"/>
                  </a:lnTo>
                  <a:lnTo>
                    <a:pt x="330" y="0"/>
                  </a:lnTo>
                  <a:lnTo>
                    <a:pt x="330" y="73"/>
                  </a:lnTo>
                  <a:lnTo>
                    <a:pt x="330" y="147"/>
                  </a:lnTo>
                  <a:lnTo>
                    <a:pt x="330" y="223"/>
                  </a:lnTo>
                  <a:lnTo>
                    <a:pt x="248" y="223"/>
                  </a:lnTo>
                  <a:lnTo>
                    <a:pt x="168" y="223"/>
                  </a:lnTo>
                  <a:lnTo>
                    <a:pt x="86" y="223"/>
                  </a:lnTo>
                  <a:lnTo>
                    <a:pt x="4" y="223"/>
                  </a:lnTo>
                  <a:lnTo>
                    <a:pt x="4" y="149"/>
                  </a:lnTo>
                  <a:lnTo>
                    <a:pt x="4" y="77"/>
                  </a:lnTo>
                  <a:lnTo>
                    <a:pt x="0" y="2"/>
                  </a:lnTo>
                  <a:lnTo>
                    <a:pt x="84" y="0"/>
                  </a:lnTo>
                  <a:lnTo>
                    <a:pt x="166" y="0"/>
                  </a:lnTo>
                  <a:close/>
                </a:path>
              </a:pathLst>
            </a:custGeom>
            <a:solidFill>
              <a:srgbClr val="FFFF00"/>
            </a:solidFill>
            <a:ln w="3175" cmpd="sng">
              <a:solidFill>
                <a:srgbClr val="000000"/>
              </a:solidFill>
              <a:round/>
              <a:headEnd/>
              <a:tailEnd/>
            </a:ln>
          </p:spPr>
          <p:txBody>
            <a:bodyPr/>
            <a:lstStyle/>
            <a:p>
              <a:endParaRPr lang="en-US"/>
            </a:p>
          </p:txBody>
        </p:sp>
        <p:sp>
          <p:nvSpPr>
            <p:cNvPr id="309435" name="Freeform 84"/>
            <p:cNvSpPr>
              <a:spLocks/>
            </p:cNvSpPr>
            <p:nvPr/>
          </p:nvSpPr>
          <p:spPr bwMode="auto">
            <a:xfrm>
              <a:off x="2434" y="2822"/>
              <a:ext cx="324" cy="225"/>
            </a:xfrm>
            <a:custGeom>
              <a:avLst/>
              <a:gdLst>
                <a:gd name="T0" fmla="*/ 322 w 324"/>
                <a:gd name="T1" fmla="*/ 2 h 225"/>
                <a:gd name="T2" fmla="*/ 324 w 324"/>
                <a:gd name="T3" fmla="*/ 75 h 225"/>
                <a:gd name="T4" fmla="*/ 324 w 324"/>
                <a:gd name="T5" fmla="*/ 149 h 225"/>
                <a:gd name="T6" fmla="*/ 324 w 324"/>
                <a:gd name="T7" fmla="*/ 223 h 225"/>
                <a:gd name="T8" fmla="*/ 286 w 324"/>
                <a:gd name="T9" fmla="*/ 223 h 225"/>
                <a:gd name="T10" fmla="*/ 242 w 324"/>
                <a:gd name="T11" fmla="*/ 223 h 225"/>
                <a:gd name="T12" fmla="*/ 160 w 324"/>
                <a:gd name="T13" fmla="*/ 223 h 225"/>
                <a:gd name="T14" fmla="*/ 80 w 324"/>
                <a:gd name="T15" fmla="*/ 225 h 225"/>
                <a:gd name="T16" fmla="*/ 0 w 324"/>
                <a:gd name="T17" fmla="*/ 225 h 225"/>
                <a:gd name="T18" fmla="*/ 0 w 324"/>
                <a:gd name="T19" fmla="*/ 153 h 225"/>
                <a:gd name="T20" fmla="*/ 0 w 324"/>
                <a:gd name="T21" fmla="*/ 79 h 225"/>
                <a:gd name="T22" fmla="*/ 0 w 324"/>
                <a:gd name="T23" fmla="*/ 6 h 225"/>
                <a:gd name="T24" fmla="*/ 80 w 324"/>
                <a:gd name="T25" fmla="*/ 6 h 225"/>
                <a:gd name="T26" fmla="*/ 158 w 324"/>
                <a:gd name="T27" fmla="*/ 0 h 225"/>
                <a:gd name="T28" fmla="*/ 238 w 324"/>
                <a:gd name="T29" fmla="*/ 0 h 225"/>
                <a:gd name="T30" fmla="*/ 322 w 324"/>
                <a:gd name="T31" fmla="*/ 2 h 225"/>
                <a:gd name="T32" fmla="*/ 322 w 324"/>
                <a:gd name="T33" fmla="*/ 2 h 2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4"/>
                <a:gd name="T52" fmla="*/ 0 h 225"/>
                <a:gd name="T53" fmla="*/ 324 w 324"/>
                <a:gd name="T54" fmla="*/ 225 h 2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4" h="225">
                  <a:moveTo>
                    <a:pt x="322" y="2"/>
                  </a:moveTo>
                  <a:lnTo>
                    <a:pt x="324" y="75"/>
                  </a:lnTo>
                  <a:lnTo>
                    <a:pt x="324" y="149"/>
                  </a:lnTo>
                  <a:lnTo>
                    <a:pt x="324" y="223"/>
                  </a:lnTo>
                  <a:lnTo>
                    <a:pt x="286" y="223"/>
                  </a:lnTo>
                  <a:lnTo>
                    <a:pt x="242" y="223"/>
                  </a:lnTo>
                  <a:lnTo>
                    <a:pt x="160" y="223"/>
                  </a:lnTo>
                  <a:lnTo>
                    <a:pt x="80" y="225"/>
                  </a:lnTo>
                  <a:lnTo>
                    <a:pt x="0" y="225"/>
                  </a:lnTo>
                  <a:lnTo>
                    <a:pt x="0" y="153"/>
                  </a:lnTo>
                  <a:lnTo>
                    <a:pt x="0" y="79"/>
                  </a:lnTo>
                  <a:lnTo>
                    <a:pt x="0" y="6"/>
                  </a:lnTo>
                  <a:lnTo>
                    <a:pt x="80" y="6"/>
                  </a:lnTo>
                  <a:lnTo>
                    <a:pt x="158" y="0"/>
                  </a:lnTo>
                  <a:lnTo>
                    <a:pt x="238" y="0"/>
                  </a:lnTo>
                  <a:lnTo>
                    <a:pt x="322" y="2"/>
                  </a:lnTo>
                  <a:close/>
                </a:path>
              </a:pathLst>
            </a:custGeom>
            <a:noFill/>
            <a:ln w="3175" cmpd="sng">
              <a:solidFill>
                <a:srgbClr val="000000"/>
              </a:solidFill>
              <a:round/>
              <a:headEnd/>
              <a:tailEnd/>
            </a:ln>
          </p:spPr>
          <p:txBody>
            <a:bodyPr/>
            <a:lstStyle/>
            <a:p>
              <a:endParaRPr lang="en-US"/>
            </a:p>
          </p:txBody>
        </p:sp>
        <p:sp>
          <p:nvSpPr>
            <p:cNvPr id="309436" name="Freeform 85"/>
            <p:cNvSpPr>
              <a:spLocks/>
            </p:cNvSpPr>
            <p:nvPr/>
          </p:nvSpPr>
          <p:spPr bwMode="auto">
            <a:xfrm>
              <a:off x="2756" y="2824"/>
              <a:ext cx="327" cy="223"/>
            </a:xfrm>
            <a:custGeom>
              <a:avLst/>
              <a:gdLst>
                <a:gd name="T0" fmla="*/ 163 w 327"/>
                <a:gd name="T1" fmla="*/ 0 h 223"/>
                <a:gd name="T2" fmla="*/ 245 w 327"/>
                <a:gd name="T3" fmla="*/ 0 h 223"/>
                <a:gd name="T4" fmla="*/ 327 w 327"/>
                <a:gd name="T5" fmla="*/ 0 h 223"/>
                <a:gd name="T6" fmla="*/ 327 w 327"/>
                <a:gd name="T7" fmla="*/ 75 h 223"/>
                <a:gd name="T8" fmla="*/ 327 w 327"/>
                <a:gd name="T9" fmla="*/ 147 h 223"/>
                <a:gd name="T10" fmla="*/ 327 w 327"/>
                <a:gd name="T11" fmla="*/ 221 h 223"/>
                <a:gd name="T12" fmla="*/ 315 w 327"/>
                <a:gd name="T13" fmla="*/ 221 h 223"/>
                <a:gd name="T14" fmla="*/ 309 w 327"/>
                <a:gd name="T15" fmla="*/ 221 h 223"/>
                <a:gd name="T16" fmla="*/ 273 w 327"/>
                <a:gd name="T17" fmla="*/ 221 h 223"/>
                <a:gd name="T18" fmla="*/ 245 w 327"/>
                <a:gd name="T19" fmla="*/ 221 h 223"/>
                <a:gd name="T20" fmla="*/ 163 w 327"/>
                <a:gd name="T21" fmla="*/ 223 h 223"/>
                <a:gd name="T22" fmla="*/ 137 w 327"/>
                <a:gd name="T23" fmla="*/ 221 h 223"/>
                <a:gd name="T24" fmla="*/ 82 w 327"/>
                <a:gd name="T25" fmla="*/ 221 h 223"/>
                <a:gd name="T26" fmla="*/ 2 w 327"/>
                <a:gd name="T27" fmla="*/ 221 h 223"/>
                <a:gd name="T28" fmla="*/ 2 w 327"/>
                <a:gd name="T29" fmla="*/ 147 h 223"/>
                <a:gd name="T30" fmla="*/ 2 w 327"/>
                <a:gd name="T31" fmla="*/ 73 h 223"/>
                <a:gd name="T32" fmla="*/ 0 w 327"/>
                <a:gd name="T33" fmla="*/ 0 h 223"/>
                <a:gd name="T34" fmla="*/ 82 w 327"/>
                <a:gd name="T35" fmla="*/ 0 h 223"/>
                <a:gd name="T36" fmla="*/ 163 w 327"/>
                <a:gd name="T37" fmla="*/ 0 h 223"/>
                <a:gd name="T38" fmla="*/ 163 w 327"/>
                <a:gd name="T39" fmla="*/ 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7"/>
                <a:gd name="T61" fmla="*/ 0 h 223"/>
                <a:gd name="T62" fmla="*/ 327 w 327"/>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7" h="223">
                  <a:moveTo>
                    <a:pt x="163" y="0"/>
                  </a:moveTo>
                  <a:lnTo>
                    <a:pt x="245" y="0"/>
                  </a:lnTo>
                  <a:lnTo>
                    <a:pt x="327" y="0"/>
                  </a:lnTo>
                  <a:lnTo>
                    <a:pt x="327" y="75"/>
                  </a:lnTo>
                  <a:lnTo>
                    <a:pt x="327" y="147"/>
                  </a:lnTo>
                  <a:lnTo>
                    <a:pt x="327" y="221"/>
                  </a:lnTo>
                  <a:lnTo>
                    <a:pt x="315" y="221"/>
                  </a:lnTo>
                  <a:lnTo>
                    <a:pt x="309" y="221"/>
                  </a:lnTo>
                  <a:lnTo>
                    <a:pt x="273" y="221"/>
                  </a:lnTo>
                  <a:lnTo>
                    <a:pt x="245" y="221"/>
                  </a:lnTo>
                  <a:lnTo>
                    <a:pt x="163" y="223"/>
                  </a:lnTo>
                  <a:lnTo>
                    <a:pt x="137" y="221"/>
                  </a:lnTo>
                  <a:lnTo>
                    <a:pt x="82" y="221"/>
                  </a:lnTo>
                  <a:lnTo>
                    <a:pt x="2" y="221"/>
                  </a:lnTo>
                  <a:lnTo>
                    <a:pt x="2" y="147"/>
                  </a:lnTo>
                  <a:lnTo>
                    <a:pt x="2" y="73"/>
                  </a:lnTo>
                  <a:lnTo>
                    <a:pt x="0" y="0"/>
                  </a:lnTo>
                  <a:lnTo>
                    <a:pt x="82" y="0"/>
                  </a:lnTo>
                  <a:lnTo>
                    <a:pt x="163" y="0"/>
                  </a:lnTo>
                  <a:close/>
                </a:path>
              </a:pathLst>
            </a:custGeom>
            <a:noFill/>
            <a:ln w="3175" cmpd="sng">
              <a:solidFill>
                <a:srgbClr val="000000"/>
              </a:solidFill>
              <a:round/>
              <a:headEnd/>
              <a:tailEnd/>
            </a:ln>
          </p:spPr>
          <p:txBody>
            <a:bodyPr/>
            <a:lstStyle/>
            <a:p>
              <a:endParaRPr lang="en-US"/>
            </a:p>
          </p:txBody>
        </p:sp>
        <p:sp>
          <p:nvSpPr>
            <p:cNvPr id="309437" name="Freeform 86"/>
            <p:cNvSpPr>
              <a:spLocks/>
            </p:cNvSpPr>
            <p:nvPr/>
          </p:nvSpPr>
          <p:spPr bwMode="auto">
            <a:xfrm>
              <a:off x="3083" y="2824"/>
              <a:ext cx="326" cy="221"/>
            </a:xfrm>
            <a:custGeom>
              <a:avLst/>
              <a:gdLst>
                <a:gd name="T0" fmla="*/ 162 w 326"/>
                <a:gd name="T1" fmla="*/ 0 h 221"/>
                <a:gd name="T2" fmla="*/ 242 w 326"/>
                <a:gd name="T3" fmla="*/ 0 h 221"/>
                <a:gd name="T4" fmla="*/ 322 w 326"/>
                <a:gd name="T5" fmla="*/ 0 h 221"/>
                <a:gd name="T6" fmla="*/ 326 w 326"/>
                <a:gd name="T7" fmla="*/ 75 h 221"/>
                <a:gd name="T8" fmla="*/ 326 w 326"/>
                <a:gd name="T9" fmla="*/ 147 h 221"/>
                <a:gd name="T10" fmla="*/ 326 w 326"/>
                <a:gd name="T11" fmla="*/ 221 h 221"/>
                <a:gd name="T12" fmla="*/ 244 w 326"/>
                <a:gd name="T13" fmla="*/ 221 h 221"/>
                <a:gd name="T14" fmla="*/ 162 w 326"/>
                <a:gd name="T15" fmla="*/ 221 h 221"/>
                <a:gd name="T16" fmla="*/ 80 w 326"/>
                <a:gd name="T17" fmla="*/ 221 h 221"/>
                <a:gd name="T18" fmla="*/ 80 w 326"/>
                <a:gd name="T19" fmla="*/ 221 h 221"/>
                <a:gd name="T20" fmla="*/ 68 w 326"/>
                <a:gd name="T21" fmla="*/ 221 h 221"/>
                <a:gd name="T22" fmla="*/ 6 w 326"/>
                <a:gd name="T23" fmla="*/ 221 h 221"/>
                <a:gd name="T24" fmla="*/ 0 w 326"/>
                <a:gd name="T25" fmla="*/ 221 h 221"/>
                <a:gd name="T26" fmla="*/ 0 w 326"/>
                <a:gd name="T27" fmla="*/ 147 h 221"/>
                <a:gd name="T28" fmla="*/ 0 w 326"/>
                <a:gd name="T29" fmla="*/ 75 h 221"/>
                <a:gd name="T30" fmla="*/ 0 w 326"/>
                <a:gd name="T31" fmla="*/ 0 h 221"/>
                <a:gd name="T32" fmla="*/ 78 w 326"/>
                <a:gd name="T33" fmla="*/ 0 h 221"/>
                <a:gd name="T34" fmla="*/ 162 w 326"/>
                <a:gd name="T35" fmla="*/ 0 h 221"/>
                <a:gd name="T36" fmla="*/ 162 w 326"/>
                <a:gd name="T37" fmla="*/ 0 h 2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6"/>
                <a:gd name="T58" fmla="*/ 0 h 221"/>
                <a:gd name="T59" fmla="*/ 326 w 326"/>
                <a:gd name="T60" fmla="*/ 221 h 2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6" h="221">
                  <a:moveTo>
                    <a:pt x="162" y="0"/>
                  </a:moveTo>
                  <a:lnTo>
                    <a:pt x="242" y="0"/>
                  </a:lnTo>
                  <a:lnTo>
                    <a:pt x="322" y="0"/>
                  </a:lnTo>
                  <a:lnTo>
                    <a:pt x="326" y="75"/>
                  </a:lnTo>
                  <a:lnTo>
                    <a:pt x="326" y="147"/>
                  </a:lnTo>
                  <a:lnTo>
                    <a:pt x="326" y="221"/>
                  </a:lnTo>
                  <a:lnTo>
                    <a:pt x="244" y="221"/>
                  </a:lnTo>
                  <a:lnTo>
                    <a:pt x="162" y="221"/>
                  </a:lnTo>
                  <a:lnTo>
                    <a:pt x="80" y="221"/>
                  </a:lnTo>
                  <a:lnTo>
                    <a:pt x="68" y="221"/>
                  </a:lnTo>
                  <a:lnTo>
                    <a:pt x="6" y="221"/>
                  </a:lnTo>
                  <a:lnTo>
                    <a:pt x="0" y="221"/>
                  </a:lnTo>
                  <a:lnTo>
                    <a:pt x="0" y="147"/>
                  </a:lnTo>
                  <a:lnTo>
                    <a:pt x="0" y="75"/>
                  </a:lnTo>
                  <a:lnTo>
                    <a:pt x="0" y="0"/>
                  </a:lnTo>
                  <a:lnTo>
                    <a:pt x="78" y="0"/>
                  </a:lnTo>
                  <a:lnTo>
                    <a:pt x="162" y="0"/>
                  </a:lnTo>
                  <a:close/>
                </a:path>
              </a:pathLst>
            </a:custGeom>
            <a:noFill/>
            <a:ln w="3175" cmpd="sng">
              <a:solidFill>
                <a:srgbClr val="000000"/>
              </a:solidFill>
              <a:round/>
              <a:headEnd/>
              <a:tailEnd/>
            </a:ln>
          </p:spPr>
          <p:txBody>
            <a:bodyPr/>
            <a:lstStyle/>
            <a:p>
              <a:endParaRPr lang="en-US"/>
            </a:p>
          </p:txBody>
        </p:sp>
        <p:sp>
          <p:nvSpPr>
            <p:cNvPr id="309438" name="Freeform 87"/>
            <p:cNvSpPr>
              <a:spLocks/>
            </p:cNvSpPr>
            <p:nvPr/>
          </p:nvSpPr>
          <p:spPr bwMode="auto">
            <a:xfrm>
              <a:off x="1108" y="2824"/>
              <a:ext cx="354" cy="219"/>
            </a:xfrm>
            <a:custGeom>
              <a:avLst/>
              <a:gdLst>
                <a:gd name="T0" fmla="*/ 354 w 354"/>
                <a:gd name="T1" fmla="*/ 73 h 219"/>
                <a:gd name="T2" fmla="*/ 354 w 354"/>
                <a:gd name="T3" fmla="*/ 217 h 219"/>
                <a:gd name="T4" fmla="*/ 190 w 354"/>
                <a:gd name="T5" fmla="*/ 217 h 219"/>
                <a:gd name="T6" fmla="*/ 50 w 354"/>
                <a:gd name="T7" fmla="*/ 219 h 219"/>
                <a:gd name="T8" fmla="*/ 44 w 354"/>
                <a:gd name="T9" fmla="*/ 213 h 219"/>
                <a:gd name="T10" fmla="*/ 36 w 354"/>
                <a:gd name="T11" fmla="*/ 205 h 219"/>
                <a:gd name="T12" fmla="*/ 32 w 354"/>
                <a:gd name="T13" fmla="*/ 191 h 219"/>
                <a:gd name="T14" fmla="*/ 32 w 354"/>
                <a:gd name="T15" fmla="*/ 183 h 219"/>
                <a:gd name="T16" fmla="*/ 34 w 354"/>
                <a:gd name="T17" fmla="*/ 175 h 219"/>
                <a:gd name="T18" fmla="*/ 38 w 354"/>
                <a:gd name="T19" fmla="*/ 167 h 219"/>
                <a:gd name="T20" fmla="*/ 38 w 354"/>
                <a:gd name="T21" fmla="*/ 161 h 219"/>
                <a:gd name="T22" fmla="*/ 38 w 354"/>
                <a:gd name="T23" fmla="*/ 153 h 219"/>
                <a:gd name="T24" fmla="*/ 34 w 354"/>
                <a:gd name="T25" fmla="*/ 147 h 219"/>
                <a:gd name="T26" fmla="*/ 28 w 354"/>
                <a:gd name="T27" fmla="*/ 143 h 219"/>
                <a:gd name="T28" fmla="*/ 20 w 354"/>
                <a:gd name="T29" fmla="*/ 141 h 219"/>
                <a:gd name="T30" fmla="*/ 14 w 354"/>
                <a:gd name="T31" fmla="*/ 137 h 219"/>
                <a:gd name="T32" fmla="*/ 12 w 354"/>
                <a:gd name="T33" fmla="*/ 129 h 219"/>
                <a:gd name="T34" fmla="*/ 12 w 354"/>
                <a:gd name="T35" fmla="*/ 123 h 219"/>
                <a:gd name="T36" fmla="*/ 18 w 354"/>
                <a:gd name="T37" fmla="*/ 113 h 219"/>
                <a:gd name="T38" fmla="*/ 18 w 354"/>
                <a:gd name="T39" fmla="*/ 107 h 219"/>
                <a:gd name="T40" fmla="*/ 16 w 354"/>
                <a:gd name="T41" fmla="*/ 101 h 219"/>
                <a:gd name="T42" fmla="*/ 12 w 354"/>
                <a:gd name="T43" fmla="*/ 97 h 219"/>
                <a:gd name="T44" fmla="*/ 10 w 354"/>
                <a:gd name="T45" fmla="*/ 95 h 219"/>
                <a:gd name="T46" fmla="*/ 2 w 354"/>
                <a:gd name="T47" fmla="*/ 87 h 219"/>
                <a:gd name="T48" fmla="*/ 0 w 354"/>
                <a:gd name="T49" fmla="*/ 83 h 219"/>
                <a:gd name="T50" fmla="*/ 2 w 354"/>
                <a:gd name="T51" fmla="*/ 79 h 219"/>
                <a:gd name="T52" fmla="*/ 8 w 354"/>
                <a:gd name="T53" fmla="*/ 73 h 219"/>
                <a:gd name="T54" fmla="*/ 12 w 354"/>
                <a:gd name="T55" fmla="*/ 67 h 219"/>
                <a:gd name="T56" fmla="*/ 16 w 354"/>
                <a:gd name="T57" fmla="*/ 61 h 219"/>
                <a:gd name="T58" fmla="*/ 14 w 354"/>
                <a:gd name="T59" fmla="*/ 53 h 219"/>
                <a:gd name="T60" fmla="*/ 12 w 354"/>
                <a:gd name="T61" fmla="*/ 45 h 219"/>
                <a:gd name="T62" fmla="*/ 12 w 354"/>
                <a:gd name="T63" fmla="*/ 35 h 219"/>
                <a:gd name="T64" fmla="*/ 12 w 354"/>
                <a:gd name="T65" fmla="*/ 29 h 219"/>
                <a:gd name="T66" fmla="*/ 8 w 354"/>
                <a:gd name="T67" fmla="*/ 21 h 219"/>
                <a:gd name="T68" fmla="*/ 4 w 354"/>
                <a:gd name="T69" fmla="*/ 15 h 219"/>
                <a:gd name="T70" fmla="*/ 2 w 354"/>
                <a:gd name="T71" fmla="*/ 5 h 219"/>
                <a:gd name="T72" fmla="*/ 2 w 354"/>
                <a:gd name="T73" fmla="*/ 0 h 219"/>
                <a:gd name="T74" fmla="*/ 110 w 354"/>
                <a:gd name="T75" fmla="*/ 0 h 219"/>
                <a:gd name="T76" fmla="*/ 270 w 354"/>
                <a:gd name="T77" fmla="*/ 0 h 219"/>
                <a:gd name="T78" fmla="*/ 354 w 354"/>
                <a:gd name="T79" fmla="*/ 0 h 2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4"/>
                <a:gd name="T121" fmla="*/ 0 h 219"/>
                <a:gd name="T122" fmla="*/ 354 w 354"/>
                <a:gd name="T123" fmla="*/ 219 h 2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4" h="219">
                  <a:moveTo>
                    <a:pt x="354" y="0"/>
                  </a:moveTo>
                  <a:lnTo>
                    <a:pt x="354" y="73"/>
                  </a:lnTo>
                  <a:lnTo>
                    <a:pt x="354" y="145"/>
                  </a:lnTo>
                  <a:lnTo>
                    <a:pt x="354" y="217"/>
                  </a:lnTo>
                  <a:lnTo>
                    <a:pt x="272" y="217"/>
                  </a:lnTo>
                  <a:lnTo>
                    <a:pt x="190" y="217"/>
                  </a:lnTo>
                  <a:lnTo>
                    <a:pt x="110" y="219"/>
                  </a:lnTo>
                  <a:lnTo>
                    <a:pt x="50" y="219"/>
                  </a:lnTo>
                  <a:lnTo>
                    <a:pt x="48" y="215"/>
                  </a:lnTo>
                  <a:lnTo>
                    <a:pt x="44" y="213"/>
                  </a:lnTo>
                  <a:lnTo>
                    <a:pt x="40" y="209"/>
                  </a:lnTo>
                  <a:lnTo>
                    <a:pt x="36" y="205"/>
                  </a:lnTo>
                  <a:lnTo>
                    <a:pt x="34" y="197"/>
                  </a:lnTo>
                  <a:lnTo>
                    <a:pt x="32" y="191"/>
                  </a:lnTo>
                  <a:lnTo>
                    <a:pt x="32" y="187"/>
                  </a:lnTo>
                  <a:lnTo>
                    <a:pt x="32" y="183"/>
                  </a:lnTo>
                  <a:lnTo>
                    <a:pt x="32" y="179"/>
                  </a:lnTo>
                  <a:lnTo>
                    <a:pt x="34" y="175"/>
                  </a:lnTo>
                  <a:lnTo>
                    <a:pt x="36" y="171"/>
                  </a:lnTo>
                  <a:lnTo>
                    <a:pt x="38" y="167"/>
                  </a:lnTo>
                  <a:lnTo>
                    <a:pt x="38" y="165"/>
                  </a:lnTo>
                  <a:lnTo>
                    <a:pt x="38" y="161"/>
                  </a:lnTo>
                  <a:lnTo>
                    <a:pt x="38" y="157"/>
                  </a:lnTo>
                  <a:lnTo>
                    <a:pt x="38" y="153"/>
                  </a:lnTo>
                  <a:lnTo>
                    <a:pt x="36" y="151"/>
                  </a:lnTo>
                  <a:lnTo>
                    <a:pt x="34" y="147"/>
                  </a:lnTo>
                  <a:lnTo>
                    <a:pt x="32" y="145"/>
                  </a:lnTo>
                  <a:lnTo>
                    <a:pt x="28" y="143"/>
                  </a:lnTo>
                  <a:lnTo>
                    <a:pt x="22" y="141"/>
                  </a:lnTo>
                  <a:lnTo>
                    <a:pt x="20" y="141"/>
                  </a:lnTo>
                  <a:lnTo>
                    <a:pt x="16" y="139"/>
                  </a:lnTo>
                  <a:lnTo>
                    <a:pt x="14" y="137"/>
                  </a:lnTo>
                  <a:lnTo>
                    <a:pt x="12" y="133"/>
                  </a:lnTo>
                  <a:lnTo>
                    <a:pt x="12" y="129"/>
                  </a:lnTo>
                  <a:lnTo>
                    <a:pt x="12" y="127"/>
                  </a:lnTo>
                  <a:lnTo>
                    <a:pt x="12" y="123"/>
                  </a:lnTo>
                  <a:lnTo>
                    <a:pt x="14" y="121"/>
                  </a:lnTo>
                  <a:lnTo>
                    <a:pt x="18" y="113"/>
                  </a:lnTo>
                  <a:lnTo>
                    <a:pt x="20" y="111"/>
                  </a:lnTo>
                  <a:lnTo>
                    <a:pt x="18" y="107"/>
                  </a:lnTo>
                  <a:lnTo>
                    <a:pt x="18" y="105"/>
                  </a:lnTo>
                  <a:lnTo>
                    <a:pt x="16" y="101"/>
                  </a:lnTo>
                  <a:lnTo>
                    <a:pt x="12" y="97"/>
                  </a:lnTo>
                  <a:lnTo>
                    <a:pt x="10" y="97"/>
                  </a:lnTo>
                  <a:lnTo>
                    <a:pt x="10" y="95"/>
                  </a:lnTo>
                  <a:lnTo>
                    <a:pt x="6" y="91"/>
                  </a:lnTo>
                  <a:lnTo>
                    <a:pt x="2" y="87"/>
                  </a:lnTo>
                  <a:lnTo>
                    <a:pt x="2" y="85"/>
                  </a:lnTo>
                  <a:lnTo>
                    <a:pt x="0" y="83"/>
                  </a:lnTo>
                  <a:lnTo>
                    <a:pt x="0" y="81"/>
                  </a:lnTo>
                  <a:lnTo>
                    <a:pt x="2" y="79"/>
                  </a:lnTo>
                  <a:lnTo>
                    <a:pt x="4" y="75"/>
                  </a:lnTo>
                  <a:lnTo>
                    <a:pt x="8" y="73"/>
                  </a:lnTo>
                  <a:lnTo>
                    <a:pt x="10" y="71"/>
                  </a:lnTo>
                  <a:lnTo>
                    <a:pt x="12" y="67"/>
                  </a:lnTo>
                  <a:lnTo>
                    <a:pt x="14" y="65"/>
                  </a:lnTo>
                  <a:lnTo>
                    <a:pt x="16" y="61"/>
                  </a:lnTo>
                  <a:lnTo>
                    <a:pt x="16" y="57"/>
                  </a:lnTo>
                  <a:lnTo>
                    <a:pt x="14" y="53"/>
                  </a:lnTo>
                  <a:lnTo>
                    <a:pt x="14" y="49"/>
                  </a:lnTo>
                  <a:lnTo>
                    <a:pt x="12" y="45"/>
                  </a:lnTo>
                  <a:lnTo>
                    <a:pt x="12" y="39"/>
                  </a:lnTo>
                  <a:lnTo>
                    <a:pt x="12" y="35"/>
                  </a:lnTo>
                  <a:lnTo>
                    <a:pt x="12" y="31"/>
                  </a:lnTo>
                  <a:lnTo>
                    <a:pt x="12" y="29"/>
                  </a:lnTo>
                  <a:lnTo>
                    <a:pt x="10" y="25"/>
                  </a:lnTo>
                  <a:lnTo>
                    <a:pt x="8" y="21"/>
                  </a:lnTo>
                  <a:lnTo>
                    <a:pt x="6" y="19"/>
                  </a:lnTo>
                  <a:lnTo>
                    <a:pt x="4" y="15"/>
                  </a:lnTo>
                  <a:lnTo>
                    <a:pt x="2" y="11"/>
                  </a:lnTo>
                  <a:lnTo>
                    <a:pt x="2" y="5"/>
                  </a:lnTo>
                  <a:lnTo>
                    <a:pt x="2" y="2"/>
                  </a:lnTo>
                  <a:lnTo>
                    <a:pt x="2" y="0"/>
                  </a:lnTo>
                  <a:lnTo>
                    <a:pt x="28" y="0"/>
                  </a:lnTo>
                  <a:lnTo>
                    <a:pt x="110" y="0"/>
                  </a:lnTo>
                  <a:lnTo>
                    <a:pt x="192" y="0"/>
                  </a:lnTo>
                  <a:lnTo>
                    <a:pt x="270" y="0"/>
                  </a:lnTo>
                  <a:lnTo>
                    <a:pt x="354" y="0"/>
                  </a:lnTo>
                  <a:close/>
                </a:path>
              </a:pathLst>
            </a:custGeom>
            <a:noFill/>
            <a:ln w="3175" cmpd="sng">
              <a:solidFill>
                <a:srgbClr val="000000"/>
              </a:solidFill>
              <a:round/>
              <a:headEnd/>
              <a:tailEnd/>
            </a:ln>
          </p:spPr>
          <p:txBody>
            <a:bodyPr/>
            <a:lstStyle/>
            <a:p>
              <a:endParaRPr lang="en-US"/>
            </a:p>
          </p:txBody>
        </p:sp>
        <p:sp>
          <p:nvSpPr>
            <p:cNvPr id="309439" name="Freeform 88"/>
            <p:cNvSpPr>
              <a:spLocks/>
            </p:cNvSpPr>
            <p:nvPr/>
          </p:nvSpPr>
          <p:spPr bwMode="auto">
            <a:xfrm>
              <a:off x="1462" y="2824"/>
              <a:ext cx="322" cy="219"/>
            </a:xfrm>
            <a:custGeom>
              <a:avLst/>
              <a:gdLst>
                <a:gd name="T0" fmla="*/ 160 w 322"/>
                <a:gd name="T1" fmla="*/ 0 h 219"/>
                <a:gd name="T2" fmla="*/ 240 w 322"/>
                <a:gd name="T3" fmla="*/ 0 h 219"/>
                <a:gd name="T4" fmla="*/ 322 w 322"/>
                <a:gd name="T5" fmla="*/ 2 h 219"/>
                <a:gd name="T6" fmla="*/ 322 w 322"/>
                <a:gd name="T7" fmla="*/ 73 h 219"/>
                <a:gd name="T8" fmla="*/ 322 w 322"/>
                <a:gd name="T9" fmla="*/ 145 h 219"/>
                <a:gd name="T10" fmla="*/ 322 w 322"/>
                <a:gd name="T11" fmla="*/ 219 h 219"/>
                <a:gd name="T12" fmla="*/ 242 w 322"/>
                <a:gd name="T13" fmla="*/ 217 h 219"/>
                <a:gd name="T14" fmla="*/ 160 w 322"/>
                <a:gd name="T15" fmla="*/ 217 h 219"/>
                <a:gd name="T16" fmla="*/ 80 w 322"/>
                <a:gd name="T17" fmla="*/ 217 h 219"/>
                <a:gd name="T18" fmla="*/ 0 w 322"/>
                <a:gd name="T19" fmla="*/ 217 h 219"/>
                <a:gd name="T20" fmla="*/ 0 w 322"/>
                <a:gd name="T21" fmla="*/ 145 h 219"/>
                <a:gd name="T22" fmla="*/ 0 w 322"/>
                <a:gd name="T23" fmla="*/ 73 h 219"/>
                <a:gd name="T24" fmla="*/ 0 w 322"/>
                <a:gd name="T25" fmla="*/ 0 h 219"/>
                <a:gd name="T26" fmla="*/ 80 w 322"/>
                <a:gd name="T27" fmla="*/ 0 h 219"/>
                <a:gd name="T28" fmla="*/ 160 w 322"/>
                <a:gd name="T29" fmla="*/ 0 h 219"/>
                <a:gd name="T30" fmla="*/ 160 w 322"/>
                <a:gd name="T31" fmla="*/ 0 h 2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2"/>
                <a:gd name="T49" fmla="*/ 0 h 219"/>
                <a:gd name="T50" fmla="*/ 322 w 322"/>
                <a:gd name="T51" fmla="*/ 219 h 2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2" h="219">
                  <a:moveTo>
                    <a:pt x="160" y="0"/>
                  </a:moveTo>
                  <a:lnTo>
                    <a:pt x="240" y="0"/>
                  </a:lnTo>
                  <a:lnTo>
                    <a:pt x="322" y="2"/>
                  </a:lnTo>
                  <a:lnTo>
                    <a:pt x="322" y="73"/>
                  </a:lnTo>
                  <a:lnTo>
                    <a:pt x="322" y="145"/>
                  </a:lnTo>
                  <a:lnTo>
                    <a:pt x="322" y="219"/>
                  </a:lnTo>
                  <a:lnTo>
                    <a:pt x="242" y="217"/>
                  </a:lnTo>
                  <a:lnTo>
                    <a:pt x="160" y="217"/>
                  </a:lnTo>
                  <a:lnTo>
                    <a:pt x="80" y="217"/>
                  </a:lnTo>
                  <a:lnTo>
                    <a:pt x="0" y="217"/>
                  </a:lnTo>
                  <a:lnTo>
                    <a:pt x="0" y="145"/>
                  </a:lnTo>
                  <a:lnTo>
                    <a:pt x="0" y="73"/>
                  </a:lnTo>
                  <a:lnTo>
                    <a:pt x="0" y="0"/>
                  </a:lnTo>
                  <a:lnTo>
                    <a:pt x="80" y="0"/>
                  </a:lnTo>
                  <a:lnTo>
                    <a:pt x="160" y="0"/>
                  </a:lnTo>
                  <a:close/>
                </a:path>
              </a:pathLst>
            </a:custGeom>
            <a:noFill/>
            <a:ln w="3175" cmpd="sng">
              <a:solidFill>
                <a:srgbClr val="000000"/>
              </a:solidFill>
              <a:round/>
              <a:headEnd/>
              <a:tailEnd/>
            </a:ln>
          </p:spPr>
          <p:txBody>
            <a:bodyPr/>
            <a:lstStyle/>
            <a:p>
              <a:endParaRPr lang="en-US"/>
            </a:p>
          </p:txBody>
        </p:sp>
        <p:sp>
          <p:nvSpPr>
            <p:cNvPr id="309440" name="Freeform 89"/>
            <p:cNvSpPr>
              <a:spLocks/>
            </p:cNvSpPr>
            <p:nvPr/>
          </p:nvSpPr>
          <p:spPr bwMode="auto">
            <a:xfrm>
              <a:off x="1784" y="2826"/>
              <a:ext cx="324" cy="219"/>
            </a:xfrm>
            <a:custGeom>
              <a:avLst/>
              <a:gdLst>
                <a:gd name="T0" fmla="*/ 0 w 324"/>
                <a:gd name="T1" fmla="*/ 0 h 219"/>
                <a:gd name="T2" fmla="*/ 80 w 324"/>
                <a:gd name="T3" fmla="*/ 0 h 219"/>
                <a:gd name="T4" fmla="*/ 162 w 324"/>
                <a:gd name="T5" fmla="*/ 0 h 219"/>
                <a:gd name="T6" fmla="*/ 244 w 324"/>
                <a:gd name="T7" fmla="*/ 0 h 219"/>
                <a:gd name="T8" fmla="*/ 324 w 324"/>
                <a:gd name="T9" fmla="*/ 0 h 219"/>
                <a:gd name="T10" fmla="*/ 324 w 324"/>
                <a:gd name="T11" fmla="*/ 73 h 219"/>
                <a:gd name="T12" fmla="*/ 324 w 324"/>
                <a:gd name="T13" fmla="*/ 145 h 219"/>
                <a:gd name="T14" fmla="*/ 324 w 324"/>
                <a:gd name="T15" fmla="*/ 219 h 219"/>
                <a:gd name="T16" fmla="*/ 242 w 324"/>
                <a:gd name="T17" fmla="*/ 219 h 219"/>
                <a:gd name="T18" fmla="*/ 162 w 324"/>
                <a:gd name="T19" fmla="*/ 217 h 219"/>
                <a:gd name="T20" fmla="*/ 80 w 324"/>
                <a:gd name="T21" fmla="*/ 217 h 219"/>
                <a:gd name="T22" fmla="*/ 0 w 324"/>
                <a:gd name="T23" fmla="*/ 217 h 219"/>
                <a:gd name="T24" fmla="*/ 0 w 324"/>
                <a:gd name="T25" fmla="*/ 143 h 219"/>
                <a:gd name="T26" fmla="*/ 0 w 324"/>
                <a:gd name="T27" fmla="*/ 71 h 219"/>
                <a:gd name="T28" fmla="*/ 0 w 324"/>
                <a:gd name="T29" fmla="*/ 0 h 219"/>
                <a:gd name="T30" fmla="*/ 0 w 324"/>
                <a:gd name="T31" fmla="*/ 0 h 2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4"/>
                <a:gd name="T49" fmla="*/ 0 h 219"/>
                <a:gd name="T50" fmla="*/ 324 w 324"/>
                <a:gd name="T51" fmla="*/ 219 h 2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4" h="219">
                  <a:moveTo>
                    <a:pt x="0" y="0"/>
                  </a:moveTo>
                  <a:lnTo>
                    <a:pt x="80" y="0"/>
                  </a:lnTo>
                  <a:lnTo>
                    <a:pt x="162" y="0"/>
                  </a:lnTo>
                  <a:lnTo>
                    <a:pt x="244" y="0"/>
                  </a:lnTo>
                  <a:lnTo>
                    <a:pt x="324" y="0"/>
                  </a:lnTo>
                  <a:lnTo>
                    <a:pt x="324" y="73"/>
                  </a:lnTo>
                  <a:lnTo>
                    <a:pt x="324" y="145"/>
                  </a:lnTo>
                  <a:lnTo>
                    <a:pt x="324" y="219"/>
                  </a:lnTo>
                  <a:lnTo>
                    <a:pt x="242" y="219"/>
                  </a:lnTo>
                  <a:lnTo>
                    <a:pt x="162" y="217"/>
                  </a:lnTo>
                  <a:lnTo>
                    <a:pt x="80" y="217"/>
                  </a:lnTo>
                  <a:lnTo>
                    <a:pt x="0" y="217"/>
                  </a:lnTo>
                  <a:lnTo>
                    <a:pt x="0" y="143"/>
                  </a:lnTo>
                  <a:lnTo>
                    <a:pt x="0" y="71"/>
                  </a:lnTo>
                  <a:lnTo>
                    <a:pt x="0" y="0"/>
                  </a:lnTo>
                  <a:close/>
                </a:path>
              </a:pathLst>
            </a:custGeom>
            <a:noFill/>
            <a:ln w="3175" cmpd="sng">
              <a:solidFill>
                <a:srgbClr val="000000"/>
              </a:solidFill>
              <a:round/>
              <a:headEnd/>
              <a:tailEnd/>
            </a:ln>
          </p:spPr>
          <p:txBody>
            <a:bodyPr/>
            <a:lstStyle/>
            <a:p>
              <a:endParaRPr lang="en-US"/>
            </a:p>
          </p:txBody>
        </p:sp>
        <p:sp>
          <p:nvSpPr>
            <p:cNvPr id="309441" name="Freeform 90"/>
            <p:cNvSpPr>
              <a:spLocks/>
            </p:cNvSpPr>
            <p:nvPr/>
          </p:nvSpPr>
          <p:spPr bwMode="auto">
            <a:xfrm>
              <a:off x="2108" y="2826"/>
              <a:ext cx="326" cy="221"/>
            </a:xfrm>
            <a:custGeom>
              <a:avLst/>
              <a:gdLst>
                <a:gd name="T0" fmla="*/ 0 w 326"/>
                <a:gd name="T1" fmla="*/ 0 h 221"/>
                <a:gd name="T2" fmla="*/ 82 w 326"/>
                <a:gd name="T3" fmla="*/ 0 h 221"/>
                <a:gd name="T4" fmla="*/ 164 w 326"/>
                <a:gd name="T5" fmla="*/ 0 h 221"/>
                <a:gd name="T6" fmla="*/ 244 w 326"/>
                <a:gd name="T7" fmla="*/ 0 h 221"/>
                <a:gd name="T8" fmla="*/ 326 w 326"/>
                <a:gd name="T9" fmla="*/ 2 h 221"/>
                <a:gd name="T10" fmla="*/ 326 w 326"/>
                <a:gd name="T11" fmla="*/ 75 h 221"/>
                <a:gd name="T12" fmla="*/ 326 w 326"/>
                <a:gd name="T13" fmla="*/ 149 h 221"/>
                <a:gd name="T14" fmla="*/ 326 w 326"/>
                <a:gd name="T15" fmla="*/ 221 h 221"/>
                <a:gd name="T16" fmla="*/ 244 w 326"/>
                <a:gd name="T17" fmla="*/ 221 h 221"/>
                <a:gd name="T18" fmla="*/ 162 w 326"/>
                <a:gd name="T19" fmla="*/ 219 h 221"/>
                <a:gd name="T20" fmla="*/ 110 w 326"/>
                <a:gd name="T21" fmla="*/ 219 h 221"/>
                <a:gd name="T22" fmla="*/ 82 w 326"/>
                <a:gd name="T23" fmla="*/ 219 h 221"/>
                <a:gd name="T24" fmla="*/ 0 w 326"/>
                <a:gd name="T25" fmla="*/ 219 h 221"/>
                <a:gd name="T26" fmla="*/ 0 w 326"/>
                <a:gd name="T27" fmla="*/ 145 h 221"/>
                <a:gd name="T28" fmla="*/ 0 w 326"/>
                <a:gd name="T29" fmla="*/ 73 h 221"/>
                <a:gd name="T30" fmla="*/ 0 w 326"/>
                <a:gd name="T31" fmla="*/ 0 h 221"/>
                <a:gd name="T32" fmla="*/ 0 w 326"/>
                <a:gd name="T33" fmla="*/ 0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6"/>
                <a:gd name="T52" fmla="*/ 0 h 221"/>
                <a:gd name="T53" fmla="*/ 326 w 326"/>
                <a:gd name="T54" fmla="*/ 221 h 2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6" h="221">
                  <a:moveTo>
                    <a:pt x="0" y="0"/>
                  </a:moveTo>
                  <a:lnTo>
                    <a:pt x="82" y="0"/>
                  </a:lnTo>
                  <a:lnTo>
                    <a:pt x="164" y="0"/>
                  </a:lnTo>
                  <a:lnTo>
                    <a:pt x="244" y="0"/>
                  </a:lnTo>
                  <a:lnTo>
                    <a:pt x="326" y="2"/>
                  </a:lnTo>
                  <a:lnTo>
                    <a:pt x="326" y="75"/>
                  </a:lnTo>
                  <a:lnTo>
                    <a:pt x="326" y="149"/>
                  </a:lnTo>
                  <a:lnTo>
                    <a:pt x="326" y="221"/>
                  </a:lnTo>
                  <a:lnTo>
                    <a:pt x="244" y="221"/>
                  </a:lnTo>
                  <a:lnTo>
                    <a:pt x="162" y="219"/>
                  </a:lnTo>
                  <a:lnTo>
                    <a:pt x="110" y="219"/>
                  </a:lnTo>
                  <a:lnTo>
                    <a:pt x="82" y="219"/>
                  </a:lnTo>
                  <a:lnTo>
                    <a:pt x="0" y="219"/>
                  </a:lnTo>
                  <a:lnTo>
                    <a:pt x="0" y="145"/>
                  </a:lnTo>
                  <a:lnTo>
                    <a:pt x="0" y="73"/>
                  </a:lnTo>
                  <a:lnTo>
                    <a:pt x="0" y="0"/>
                  </a:lnTo>
                  <a:close/>
                </a:path>
              </a:pathLst>
            </a:custGeom>
            <a:solidFill>
              <a:srgbClr val="FFFF00"/>
            </a:solidFill>
            <a:ln w="3175" cmpd="sng">
              <a:solidFill>
                <a:srgbClr val="000000"/>
              </a:solidFill>
              <a:round/>
              <a:headEnd/>
              <a:tailEnd/>
            </a:ln>
          </p:spPr>
          <p:txBody>
            <a:bodyPr/>
            <a:lstStyle/>
            <a:p>
              <a:endParaRPr lang="en-US"/>
            </a:p>
          </p:txBody>
        </p:sp>
        <p:sp>
          <p:nvSpPr>
            <p:cNvPr id="309442" name="Freeform 91"/>
            <p:cNvSpPr>
              <a:spLocks/>
            </p:cNvSpPr>
            <p:nvPr/>
          </p:nvSpPr>
          <p:spPr bwMode="auto">
            <a:xfrm>
              <a:off x="4283" y="2895"/>
              <a:ext cx="330" cy="322"/>
            </a:xfrm>
            <a:custGeom>
              <a:avLst/>
              <a:gdLst>
                <a:gd name="T0" fmla="*/ 188 w 330"/>
                <a:gd name="T1" fmla="*/ 2 h 322"/>
                <a:gd name="T2" fmla="*/ 326 w 330"/>
                <a:gd name="T3" fmla="*/ 6 h 322"/>
                <a:gd name="T4" fmla="*/ 330 w 330"/>
                <a:gd name="T5" fmla="*/ 22 h 322"/>
                <a:gd name="T6" fmla="*/ 328 w 330"/>
                <a:gd name="T7" fmla="*/ 46 h 322"/>
                <a:gd name="T8" fmla="*/ 326 w 330"/>
                <a:gd name="T9" fmla="*/ 60 h 322"/>
                <a:gd name="T10" fmla="*/ 322 w 330"/>
                <a:gd name="T11" fmla="*/ 74 h 322"/>
                <a:gd name="T12" fmla="*/ 320 w 330"/>
                <a:gd name="T13" fmla="*/ 82 h 322"/>
                <a:gd name="T14" fmla="*/ 322 w 330"/>
                <a:gd name="T15" fmla="*/ 92 h 322"/>
                <a:gd name="T16" fmla="*/ 324 w 330"/>
                <a:gd name="T17" fmla="*/ 100 h 322"/>
                <a:gd name="T18" fmla="*/ 320 w 330"/>
                <a:gd name="T19" fmla="*/ 114 h 322"/>
                <a:gd name="T20" fmla="*/ 314 w 330"/>
                <a:gd name="T21" fmla="*/ 130 h 322"/>
                <a:gd name="T22" fmla="*/ 304 w 330"/>
                <a:gd name="T23" fmla="*/ 136 h 322"/>
                <a:gd name="T24" fmla="*/ 298 w 330"/>
                <a:gd name="T25" fmla="*/ 140 h 322"/>
                <a:gd name="T26" fmla="*/ 290 w 330"/>
                <a:gd name="T27" fmla="*/ 142 h 322"/>
                <a:gd name="T28" fmla="*/ 278 w 330"/>
                <a:gd name="T29" fmla="*/ 154 h 322"/>
                <a:gd name="T30" fmla="*/ 264 w 330"/>
                <a:gd name="T31" fmla="*/ 170 h 322"/>
                <a:gd name="T32" fmla="*/ 254 w 330"/>
                <a:gd name="T33" fmla="*/ 186 h 322"/>
                <a:gd name="T34" fmla="*/ 244 w 330"/>
                <a:gd name="T35" fmla="*/ 196 h 322"/>
                <a:gd name="T36" fmla="*/ 236 w 330"/>
                <a:gd name="T37" fmla="*/ 204 h 322"/>
                <a:gd name="T38" fmla="*/ 230 w 330"/>
                <a:gd name="T39" fmla="*/ 212 h 322"/>
                <a:gd name="T40" fmla="*/ 224 w 330"/>
                <a:gd name="T41" fmla="*/ 222 h 322"/>
                <a:gd name="T42" fmla="*/ 226 w 330"/>
                <a:gd name="T43" fmla="*/ 238 h 322"/>
                <a:gd name="T44" fmla="*/ 226 w 330"/>
                <a:gd name="T45" fmla="*/ 254 h 322"/>
                <a:gd name="T46" fmla="*/ 222 w 330"/>
                <a:gd name="T47" fmla="*/ 266 h 322"/>
                <a:gd name="T48" fmla="*/ 216 w 330"/>
                <a:gd name="T49" fmla="*/ 276 h 322"/>
                <a:gd name="T50" fmla="*/ 212 w 330"/>
                <a:gd name="T51" fmla="*/ 286 h 322"/>
                <a:gd name="T52" fmla="*/ 210 w 330"/>
                <a:gd name="T53" fmla="*/ 296 h 322"/>
                <a:gd name="T54" fmla="*/ 212 w 330"/>
                <a:gd name="T55" fmla="*/ 312 h 322"/>
                <a:gd name="T56" fmla="*/ 204 w 330"/>
                <a:gd name="T57" fmla="*/ 318 h 322"/>
                <a:gd name="T58" fmla="*/ 188 w 330"/>
                <a:gd name="T59" fmla="*/ 314 h 322"/>
                <a:gd name="T60" fmla="*/ 176 w 330"/>
                <a:gd name="T61" fmla="*/ 304 h 322"/>
                <a:gd name="T62" fmla="*/ 168 w 330"/>
                <a:gd name="T63" fmla="*/ 300 h 322"/>
                <a:gd name="T64" fmla="*/ 160 w 330"/>
                <a:gd name="T65" fmla="*/ 308 h 322"/>
                <a:gd name="T66" fmla="*/ 152 w 330"/>
                <a:gd name="T67" fmla="*/ 304 h 322"/>
                <a:gd name="T68" fmla="*/ 144 w 330"/>
                <a:gd name="T69" fmla="*/ 302 h 322"/>
                <a:gd name="T70" fmla="*/ 136 w 330"/>
                <a:gd name="T71" fmla="*/ 292 h 322"/>
                <a:gd name="T72" fmla="*/ 116 w 330"/>
                <a:gd name="T73" fmla="*/ 278 h 322"/>
                <a:gd name="T74" fmla="*/ 102 w 330"/>
                <a:gd name="T75" fmla="*/ 272 h 322"/>
                <a:gd name="T76" fmla="*/ 88 w 330"/>
                <a:gd name="T77" fmla="*/ 264 h 322"/>
                <a:gd name="T78" fmla="*/ 72 w 330"/>
                <a:gd name="T79" fmla="*/ 258 h 322"/>
                <a:gd name="T80" fmla="*/ 64 w 330"/>
                <a:gd name="T81" fmla="*/ 250 h 322"/>
                <a:gd name="T82" fmla="*/ 44 w 330"/>
                <a:gd name="T83" fmla="*/ 246 h 322"/>
                <a:gd name="T84" fmla="*/ 24 w 330"/>
                <a:gd name="T85" fmla="*/ 234 h 322"/>
                <a:gd name="T86" fmla="*/ 8 w 330"/>
                <a:gd name="T87" fmla="*/ 226 h 322"/>
                <a:gd name="T88" fmla="*/ 24 w 330"/>
                <a:gd name="T89" fmla="*/ 224 h 322"/>
                <a:gd name="T90" fmla="*/ 26 w 330"/>
                <a:gd name="T91" fmla="*/ 0 h 3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0"/>
                <a:gd name="T139" fmla="*/ 0 h 322"/>
                <a:gd name="T140" fmla="*/ 330 w 330"/>
                <a:gd name="T141" fmla="*/ 322 h 3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0" h="322">
                  <a:moveTo>
                    <a:pt x="26" y="0"/>
                  </a:moveTo>
                  <a:lnTo>
                    <a:pt x="108" y="0"/>
                  </a:lnTo>
                  <a:lnTo>
                    <a:pt x="188" y="2"/>
                  </a:lnTo>
                  <a:lnTo>
                    <a:pt x="272" y="2"/>
                  </a:lnTo>
                  <a:lnTo>
                    <a:pt x="326" y="2"/>
                  </a:lnTo>
                  <a:lnTo>
                    <a:pt x="326" y="6"/>
                  </a:lnTo>
                  <a:lnTo>
                    <a:pt x="326" y="10"/>
                  </a:lnTo>
                  <a:lnTo>
                    <a:pt x="328" y="16"/>
                  </a:lnTo>
                  <a:lnTo>
                    <a:pt x="330" y="22"/>
                  </a:lnTo>
                  <a:lnTo>
                    <a:pt x="330" y="28"/>
                  </a:lnTo>
                  <a:lnTo>
                    <a:pt x="328" y="38"/>
                  </a:lnTo>
                  <a:lnTo>
                    <a:pt x="328" y="46"/>
                  </a:lnTo>
                  <a:lnTo>
                    <a:pt x="328" y="50"/>
                  </a:lnTo>
                  <a:lnTo>
                    <a:pt x="328" y="56"/>
                  </a:lnTo>
                  <a:lnTo>
                    <a:pt x="326" y="60"/>
                  </a:lnTo>
                  <a:lnTo>
                    <a:pt x="326" y="66"/>
                  </a:lnTo>
                  <a:lnTo>
                    <a:pt x="324" y="72"/>
                  </a:lnTo>
                  <a:lnTo>
                    <a:pt x="322" y="74"/>
                  </a:lnTo>
                  <a:lnTo>
                    <a:pt x="322" y="76"/>
                  </a:lnTo>
                  <a:lnTo>
                    <a:pt x="320" y="80"/>
                  </a:lnTo>
                  <a:lnTo>
                    <a:pt x="320" y="82"/>
                  </a:lnTo>
                  <a:lnTo>
                    <a:pt x="320" y="86"/>
                  </a:lnTo>
                  <a:lnTo>
                    <a:pt x="322" y="90"/>
                  </a:lnTo>
                  <a:lnTo>
                    <a:pt x="322" y="92"/>
                  </a:lnTo>
                  <a:lnTo>
                    <a:pt x="324" y="94"/>
                  </a:lnTo>
                  <a:lnTo>
                    <a:pt x="324" y="98"/>
                  </a:lnTo>
                  <a:lnTo>
                    <a:pt x="324" y="100"/>
                  </a:lnTo>
                  <a:lnTo>
                    <a:pt x="322" y="102"/>
                  </a:lnTo>
                  <a:lnTo>
                    <a:pt x="322" y="108"/>
                  </a:lnTo>
                  <a:lnTo>
                    <a:pt x="320" y="114"/>
                  </a:lnTo>
                  <a:lnTo>
                    <a:pt x="318" y="122"/>
                  </a:lnTo>
                  <a:lnTo>
                    <a:pt x="316" y="128"/>
                  </a:lnTo>
                  <a:lnTo>
                    <a:pt x="314" y="130"/>
                  </a:lnTo>
                  <a:lnTo>
                    <a:pt x="310" y="132"/>
                  </a:lnTo>
                  <a:lnTo>
                    <a:pt x="308" y="134"/>
                  </a:lnTo>
                  <a:lnTo>
                    <a:pt x="304" y="136"/>
                  </a:lnTo>
                  <a:lnTo>
                    <a:pt x="300" y="138"/>
                  </a:lnTo>
                  <a:lnTo>
                    <a:pt x="298" y="140"/>
                  </a:lnTo>
                  <a:lnTo>
                    <a:pt x="294" y="140"/>
                  </a:lnTo>
                  <a:lnTo>
                    <a:pt x="292" y="142"/>
                  </a:lnTo>
                  <a:lnTo>
                    <a:pt x="290" y="142"/>
                  </a:lnTo>
                  <a:lnTo>
                    <a:pt x="288" y="144"/>
                  </a:lnTo>
                  <a:lnTo>
                    <a:pt x="284" y="146"/>
                  </a:lnTo>
                  <a:lnTo>
                    <a:pt x="278" y="154"/>
                  </a:lnTo>
                  <a:lnTo>
                    <a:pt x="274" y="158"/>
                  </a:lnTo>
                  <a:lnTo>
                    <a:pt x="270" y="162"/>
                  </a:lnTo>
                  <a:lnTo>
                    <a:pt x="264" y="170"/>
                  </a:lnTo>
                  <a:lnTo>
                    <a:pt x="260" y="174"/>
                  </a:lnTo>
                  <a:lnTo>
                    <a:pt x="258" y="180"/>
                  </a:lnTo>
                  <a:lnTo>
                    <a:pt x="254" y="186"/>
                  </a:lnTo>
                  <a:lnTo>
                    <a:pt x="252" y="190"/>
                  </a:lnTo>
                  <a:lnTo>
                    <a:pt x="248" y="194"/>
                  </a:lnTo>
                  <a:lnTo>
                    <a:pt x="244" y="196"/>
                  </a:lnTo>
                  <a:lnTo>
                    <a:pt x="242" y="198"/>
                  </a:lnTo>
                  <a:lnTo>
                    <a:pt x="240" y="200"/>
                  </a:lnTo>
                  <a:lnTo>
                    <a:pt x="236" y="204"/>
                  </a:lnTo>
                  <a:lnTo>
                    <a:pt x="234" y="206"/>
                  </a:lnTo>
                  <a:lnTo>
                    <a:pt x="234" y="208"/>
                  </a:lnTo>
                  <a:lnTo>
                    <a:pt x="230" y="212"/>
                  </a:lnTo>
                  <a:lnTo>
                    <a:pt x="226" y="214"/>
                  </a:lnTo>
                  <a:lnTo>
                    <a:pt x="224" y="218"/>
                  </a:lnTo>
                  <a:lnTo>
                    <a:pt x="224" y="222"/>
                  </a:lnTo>
                  <a:lnTo>
                    <a:pt x="222" y="226"/>
                  </a:lnTo>
                  <a:lnTo>
                    <a:pt x="224" y="230"/>
                  </a:lnTo>
                  <a:lnTo>
                    <a:pt x="226" y="238"/>
                  </a:lnTo>
                  <a:lnTo>
                    <a:pt x="226" y="244"/>
                  </a:lnTo>
                  <a:lnTo>
                    <a:pt x="226" y="250"/>
                  </a:lnTo>
                  <a:lnTo>
                    <a:pt x="226" y="254"/>
                  </a:lnTo>
                  <a:lnTo>
                    <a:pt x="224" y="258"/>
                  </a:lnTo>
                  <a:lnTo>
                    <a:pt x="222" y="264"/>
                  </a:lnTo>
                  <a:lnTo>
                    <a:pt x="222" y="266"/>
                  </a:lnTo>
                  <a:lnTo>
                    <a:pt x="220" y="270"/>
                  </a:lnTo>
                  <a:lnTo>
                    <a:pt x="218" y="272"/>
                  </a:lnTo>
                  <a:lnTo>
                    <a:pt x="216" y="276"/>
                  </a:lnTo>
                  <a:lnTo>
                    <a:pt x="214" y="280"/>
                  </a:lnTo>
                  <a:lnTo>
                    <a:pt x="212" y="282"/>
                  </a:lnTo>
                  <a:lnTo>
                    <a:pt x="212" y="286"/>
                  </a:lnTo>
                  <a:lnTo>
                    <a:pt x="210" y="290"/>
                  </a:lnTo>
                  <a:lnTo>
                    <a:pt x="210" y="294"/>
                  </a:lnTo>
                  <a:lnTo>
                    <a:pt x="210" y="296"/>
                  </a:lnTo>
                  <a:lnTo>
                    <a:pt x="210" y="302"/>
                  </a:lnTo>
                  <a:lnTo>
                    <a:pt x="210" y="308"/>
                  </a:lnTo>
                  <a:lnTo>
                    <a:pt x="212" y="312"/>
                  </a:lnTo>
                  <a:lnTo>
                    <a:pt x="210" y="318"/>
                  </a:lnTo>
                  <a:lnTo>
                    <a:pt x="210" y="322"/>
                  </a:lnTo>
                  <a:lnTo>
                    <a:pt x="204" y="318"/>
                  </a:lnTo>
                  <a:lnTo>
                    <a:pt x="200" y="320"/>
                  </a:lnTo>
                  <a:lnTo>
                    <a:pt x="192" y="318"/>
                  </a:lnTo>
                  <a:lnTo>
                    <a:pt x="188" y="314"/>
                  </a:lnTo>
                  <a:lnTo>
                    <a:pt x="182" y="314"/>
                  </a:lnTo>
                  <a:lnTo>
                    <a:pt x="180" y="310"/>
                  </a:lnTo>
                  <a:lnTo>
                    <a:pt x="176" y="304"/>
                  </a:lnTo>
                  <a:lnTo>
                    <a:pt x="174" y="300"/>
                  </a:lnTo>
                  <a:lnTo>
                    <a:pt x="170" y="302"/>
                  </a:lnTo>
                  <a:lnTo>
                    <a:pt x="168" y="300"/>
                  </a:lnTo>
                  <a:lnTo>
                    <a:pt x="164" y="300"/>
                  </a:lnTo>
                  <a:lnTo>
                    <a:pt x="164" y="304"/>
                  </a:lnTo>
                  <a:lnTo>
                    <a:pt x="160" y="308"/>
                  </a:lnTo>
                  <a:lnTo>
                    <a:pt x="156" y="308"/>
                  </a:lnTo>
                  <a:lnTo>
                    <a:pt x="154" y="306"/>
                  </a:lnTo>
                  <a:lnTo>
                    <a:pt x="152" y="304"/>
                  </a:lnTo>
                  <a:lnTo>
                    <a:pt x="150" y="302"/>
                  </a:lnTo>
                  <a:lnTo>
                    <a:pt x="148" y="304"/>
                  </a:lnTo>
                  <a:lnTo>
                    <a:pt x="144" y="302"/>
                  </a:lnTo>
                  <a:lnTo>
                    <a:pt x="142" y="302"/>
                  </a:lnTo>
                  <a:lnTo>
                    <a:pt x="140" y="298"/>
                  </a:lnTo>
                  <a:lnTo>
                    <a:pt x="136" y="292"/>
                  </a:lnTo>
                  <a:lnTo>
                    <a:pt x="128" y="290"/>
                  </a:lnTo>
                  <a:lnTo>
                    <a:pt x="124" y="286"/>
                  </a:lnTo>
                  <a:lnTo>
                    <a:pt x="116" y="278"/>
                  </a:lnTo>
                  <a:lnTo>
                    <a:pt x="114" y="276"/>
                  </a:lnTo>
                  <a:lnTo>
                    <a:pt x="108" y="274"/>
                  </a:lnTo>
                  <a:lnTo>
                    <a:pt x="102" y="272"/>
                  </a:lnTo>
                  <a:lnTo>
                    <a:pt x="90" y="274"/>
                  </a:lnTo>
                  <a:lnTo>
                    <a:pt x="88" y="270"/>
                  </a:lnTo>
                  <a:lnTo>
                    <a:pt x="88" y="264"/>
                  </a:lnTo>
                  <a:lnTo>
                    <a:pt x="82" y="258"/>
                  </a:lnTo>
                  <a:lnTo>
                    <a:pt x="78" y="256"/>
                  </a:lnTo>
                  <a:lnTo>
                    <a:pt x="72" y="258"/>
                  </a:lnTo>
                  <a:lnTo>
                    <a:pt x="68" y="258"/>
                  </a:lnTo>
                  <a:lnTo>
                    <a:pt x="64" y="254"/>
                  </a:lnTo>
                  <a:lnTo>
                    <a:pt x="64" y="250"/>
                  </a:lnTo>
                  <a:lnTo>
                    <a:pt x="56" y="250"/>
                  </a:lnTo>
                  <a:lnTo>
                    <a:pt x="54" y="248"/>
                  </a:lnTo>
                  <a:lnTo>
                    <a:pt x="44" y="246"/>
                  </a:lnTo>
                  <a:lnTo>
                    <a:pt x="40" y="240"/>
                  </a:lnTo>
                  <a:lnTo>
                    <a:pt x="32" y="242"/>
                  </a:lnTo>
                  <a:lnTo>
                    <a:pt x="24" y="234"/>
                  </a:lnTo>
                  <a:lnTo>
                    <a:pt x="16" y="232"/>
                  </a:lnTo>
                  <a:lnTo>
                    <a:pt x="12" y="226"/>
                  </a:lnTo>
                  <a:lnTo>
                    <a:pt x="8" y="226"/>
                  </a:lnTo>
                  <a:lnTo>
                    <a:pt x="2" y="226"/>
                  </a:lnTo>
                  <a:lnTo>
                    <a:pt x="0" y="224"/>
                  </a:lnTo>
                  <a:lnTo>
                    <a:pt x="24" y="224"/>
                  </a:lnTo>
                  <a:lnTo>
                    <a:pt x="26" y="150"/>
                  </a:lnTo>
                  <a:lnTo>
                    <a:pt x="26" y="76"/>
                  </a:lnTo>
                  <a:lnTo>
                    <a:pt x="26" y="0"/>
                  </a:lnTo>
                  <a:close/>
                </a:path>
              </a:pathLst>
            </a:custGeom>
            <a:solidFill>
              <a:srgbClr val="CC00FF"/>
            </a:solidFill>
            <a:ln w="3175" cmpd="sng">
              <a:solidFill>
                <a:srgbClr val="000000"/>
              </a:solidFill>
              <a:round/>
              <a:headEnd/>
              <a:tailEnd/>
            </a:ln>
          </p:spPr>
          <p:txBody>
            <a:bodyPr/>
            <a:lstStyle/>
            <a:p>
              <a:endParaRPr lang="en-US"/>
            </a:p>
          </p:txBody>
        </p:sp>
        <p:sp>
          <p:nvSpPr>
            <p:cNvPr id="309443" name="Freeform 92"/>
            <p:cNvSpPr>
              <a:spLocks/>
            </p:cNvSpPr>
            <p:nvPr/>
          </p:nvSpPr>
          <p:spPr bwMode="auto">
            <a:xfrm>
              <a:off x="1106" y="3041"/>
              <a:ext cx="366" cy="274"/>
            </a:xfrm>
            <a:custGeom>
              <a:avLst/>
              <a:gdLst>
                <a:gd name="T0" fmla="*/ 356 w 366"/>
                <a:gd name="T1" fmla="*/ 74 h 274"/>
                <a:gd name="T2" fmla="*/ 366 w 366"/>
                <a:gd name="T3" fmla="*/ 148 h 274"/>
                <a:gd name="T4" fmla="*/ 364 w 366"/>
                <a:gd name="T5" fmla="*/ 274 h 274"/>
                <a:gd name="T6" fmla="*/ 90 w 366"/>
                <a:gd name="T7" fmla="*/ 270 h 274"/>
                <a:gd name="T8" fmla="*/ 98 w 366"/>
                <a:gd name="T9" fmla="*/ 262 h 274"/>
                <a:gd name="T10" fmla="*/ 98 w 366"/>
                <a:gd name="T11" fmla="*/ 254 h 274"/>
                <a:gd name="T12" fmla="*/ 98 w 366"/>
                <a:gd name="T13" fmla="*/ 248 h 274"/>
                <a:gd name="T14" fmla="*/ 98 w 366"/>
                <a:gd name="T15" fmla="*/ 242 h 274"/>
                <a:gd name="T16" fmla="*/ 92 w 366"/>
                <a:gd name="T17" fmla="*/ 236 h 274"/>
                <a:gd name="T18" fmla="*/ 86 w 366"/>
                <a:gd name="T19" fmla="*/ 230 h 274"/>
                <a:gd name="T20" fmla="*/ 82 w 366"/>
                <a:gd name="T21" fmla="*/ 224 h 274"/>
                <a:gd name="T22" fmla="*/ 78 w 366"/>
                <a:gd name="T23" fmla="*/ 218 h 274"/>
                <a:gd name="T24" fmla="*/ 74 w 366"/>
                <a:gd name="T25" fmla="*/ 212 h 274"/>
                <a:gd name="T26" fmla="*/ 66 w 366"/>
                <a:gd name="T27" fmla="*/ 206 h 274"/>
                <a:gd name="T28" fmla="*/ 58 w 366"/>
                <a:gd name="T29" fmla="*/ 202 h 274"/>
                <a:gd name="T30" fmla="*/ 50 w 366"/>
                <a:gd name="T31" fmla="*/ 200 h 274"/>
                <a:gd name="T32" fmla="*/ 40 w 366"/>
                <a:gd name="T33" fmla="*/ 196 h 274"/>
                <a:gd name="T34" fmla="*/ 32 w 366"/>
                <a:gd name="T35" fmla="*/ 192 h 274"/>
                <a:gd name="T36" fmla="*/ 30 w 366"/>
                <a:gd name="T37" fmla="*/ 184 h 274"/>
                <a:gd name="T38" fmla="*/ 26 w 366"/>
                <a:gd name="T39" fmla="*/ 176 h 274"/>
                <a:gd name="T40" fmla="*/ 20 w 366"/>
                <a:gd name="T41" fmla="*/ 170 h 274"/>
                <a:gd name="T42" fmla="*/ 12 w 366"/>
                <a:gd name="T43" fmla="*/ 166 h 274"/>
                <a:gd name="T44" fmla="*/ 6 w 366"/>
                <a:gd name="T45" fmla="*/ 160 h 274"/>
                <a:gd name="T46" fmla="*/ 2 w 366"/>
                <a:gd name="T47" fmla="*/ 154 h 274"/>
                <a:gd name="T48" fmla="*/ 0 w 366"/>
                <a:gd name="T49" fmla="*/ 146 h 274"/>
                <a:gd name="T50" fmla="*/ 2 w 366"/>
                <a:gd name="T51" fmla="*/ 134 h 274"/>
                <a:gd name="T52" fmla="*/ 10 w 366"/>
                <a:gd name="T53" fmla="*/ 124 h 274"/>
                <a:gd name="T54" fmla="*/ 22 w 366"/>
                <a:gd name="T55" fmla="*/ 118 h 274"/>
                <a:gd name="T56" fmla="*/ 32 w 366"/>
                <a:gd name="T57" fmla="*/ 110 h 274"/>
                <a:gd name="T58" fmla="*/ 36 w 366"/>
                <a:gd name="T59" fmla="*/ 102 h 274"/>
                <a:gd name="T60" fmla="*/ 36 w 366"/>
                <a:gd name="T61" fmla="*/ 98 h 274"/>
                <a:gd name="T62" fmla="*/ 34 w 366"/>
                <a:gd name="T63" fmla="*/ 92 h 274"/>
                <a:gd name="T64" fmla="*/ 32 w 366"/>
                <a:gd name="T65" fmla="*/ 86 h 274"/>
                <a:gd name="T66" fmla="*/ 28 w 366"/>
                <a:gd name="T67" fmla="*/ 78 h 274"/>
                <a:gd name="T68" fmla="*/ 30 w 366"/>
                <a:gd name="T69" fmla="*/ 70 h 274"/>
                <a:gd name="T70" fmla="*/ 34 w 366"/>
                <a:gd name="T71" fmla="*/ 62 h 274"/>
                <a:gd name="T72" fmla="*/ 32 w 366"/>
                <a:gd name="T73" fmla="*/ 52 h 274"/>
                <a:gd name="T74" fmla="*/ 28 w 366"/>
                <a:gd name="T75" fmla="*/ 44 h 274"/>
                <a:gd name="T76" fmla="*/ 26 w 366"/>
                <a:gd name="T77" fmla="*/ 38 h 274"/>
                <a:gd name="T78" fmla="*/ 28 w 366"/>
                <a:gd name="T79" fmla="*/ 32 h 274"/>
                <a:gd name="T80" fmla="*/ 32 w 366"/>
                <a:gd name="T81" fmla="*/ 26 h 274"/>
                <a:gd name="T82" fmla="*/ 40 w 366"/>
                <a:gd name="T83" fmla="*/ 24 h 274"/>
                <a:gd name="T84" fmla="*/ 46 w 366"/>
                <a:gd name="T85" fmla="*/ 22 h 274"/>
                <a:gd name="T86" fmla="*/ 52 w 366"/>
                <a:gd name="T87" fmla="*/ 18 h 274"/>
                <a:gd name="T88" fmla="*/ 54 w 366"/>
                <a:gd name="T89" fmla="*/ 10 h 274"/>
                <a:gd name="T90" fmla="*/ 52 w 366"/>
                <a:gd name="T91" fmla="*/ 2 h 274"/>
                <a:gd name="T92" fmla="*/ 192 w 366"/>
                <a:gd name="T93" fmla="*/ 0 h 274"/>
                <a:gd name="T94" fmla="*/ 356 w 366"/>
                <a:gd name="T95" fmla="*/ 0 h 2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6"/>
                <a:gd name="T145" fmla="*/ 0 h 274"/>
                <a:gd name="T146" fmla="*/ 366 w 366"/>
                <a:gd name="T147" fmla="*/ 274 h 2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6" h="274">
                  <a:moveTo>
                    <a:pt x="356" y="0"/>
                  </a:moveTo>
                  <a:lnTo>
                    <a:pt x="356" y="74"/>
                  </a:lnTo>
                  <a:lnTo>
                    <a:pt x="354" y="148"/>
                  </a:lnTo>
                  <a:lnTo>
                    <a:pt x="366" y="148"/>
                  </a:lnTo>
                  <a:lnTo>
                    <a:pt x="364" y="212"/>
                  </a:lnTo>
                  <a:lnTo>
                    <a:pt x="364" y="274"/>
                  </a:lnTo>
                  <a:lnTo>
                    <a:pt x="222" y="272"/>
                  </a:lnTo>
                  <a:lnTo>
                    <a:pt x="90" y="270"/>
                  </a:lnTo>
                  <a:lnTo>
                    <a:pt x="94" y="266"/>
                  </a:lnTo>
                  <a:lnTo>
                    <a:pt x="98" y="262"/>
                  </a:lnTo>
                  <a:lnTo>
                    <a:pt x="98" y="258"/>
                  </a:lnTo>
                  <a:lnTo>
                    <a:pt x="98" y="254"/>
                  </a:lnTo>
                  <a:lnTo>
                    <a:pt x="98" y="250"/>
                  </a:lnTo>
                  <a:lnTo>
                    <a:pt x="98" y="248"/>
                  </a:lnTo>
                  <a:lnTo>
                    <a:pt x="98" y="246"/>
                  </a:lnTo>
                  <a:lnTo>
                    <a:pt x="98" y="242"/>
                  </a:lnTo>
                  <a:lnTo>
                    <a:pt x="94" y="238"/>
                  </a:lnTo>
                  <a:lnTo>
                    <a:pt x="92" y="236"/>
                  </a:lnTo>
                  <a:lnTo>
                    <a:pt x="90" y="234"/>
                  </a:lnTo>
                  <a:lnTo>
                    <a:pt x="86" y="230"/>
                  </a:lnTo>
                  <a:lnTo>
                    <a:pt x="84" y="226"/>
                  </a:lnTo>
                  <a:lnTo>
                    <a:pt x="82" y="224"/>
                  </a:lnTo>
                  <a:lnTo>
                    <a:pt x="80" y="220"/>
                  </a:lnTo>
                  <a:lnTo>
                    <a:pt x="78" y="218"/>
                  </a:lnTo>
                  <a:lnTo>
                    <a:pt x="76" y="216"/>
                  </a:lnTo>
                  <a:lnTo>
                    <a:pt x="74" y="212"/>
                  </a:lnTo>
                  <a:lnTo>
                    <a:pt x="72" y="210"/>
                  </a:lnTo>
                  <a:lnTo>
                    <a:pt x="66" y="206"/>
                  </a:lnTo>
                  <a:lnTo>
                    <a:pt x="62" y="204"/>
                  </a:lnTo>
                  <a:lnTo>
                    <a:pt x="58" y="202"/>
                  </a:lnTo>
                  <a:lnTo>
                    <a:pt x="54" y="200"/>
                  </a:lnTo>
                  <a:lnTo>
                    <a:pt x="50" y="200"/>
                  </a:lnTo>
                  <a:lnTo>
                    <a:pt x="44" y="198"/>
                  </a:lnTo>
                  <a:lnTo>
                    <a:pt x="40" y="196"/>
                  </a:lnTo>
                  <a:lnTo>
                    <a:pt x="36" y="194"/>
                  </a:lnTo>
                  <a:lnTo>
                    <a:pt x="32" y="192"/>
                  </a:lnTo>
                  <a:lnTo>
                    <a:pt x="32" y="188"/>
                  </a:lnTo>
                  <a:lnTo>
                    <a:pt x="30" y="184"/>
                  </a:lnTo>
                  <a:lnTo>
                    <a:pt x="28" y="180"/>
                  </a:lnTo>
                  <a:lnTo>
                    <a:pt x="26" y="176"/>
                  </a:lnTo>
                  <a:lnTo>
                    <a:pt x="24" y="172"/>
                  </a:lnTo>
                  <a:lnTo>
                    <a:pt x="20" y="170"/>
                  </a:lnTo>
                  <a:lnTo>
                    <a:pt x="16" y="168"/>
                  </a:lnTo>
                  <a:lnTo>
                    <a:pt x="12" y="166"/>
                  </a:lnTo>
                  <a:lnTo>
                    <a:pt x="10" y="162"/>
                  </a:lnTo>
                  <a:lnTo>
                    <a:pt x="6" y="160"/>
                  </a:lnTo>
                  <a:lnTo>
                    <a:pt x="4" y="158"/>
                  </a:lnTo>
                  <a:lnTo>
                    <a:pt x="2" y="154"/>
                  </a:lnTo>
                  <a:lnTo>
                    <a:pt x="0" y="150"/>
                  </a:lnTo>
                  <a:lnTo>
                    <a:pt x="0" y="146"/>
                  </a:lnTo>
                  <a:lnTo>
                    <a:pt x="0" y="142"/>
                  </a:lnTo>
                  <a:lnTo>
                    <a:pt x="2" y="134"/>
                  </a:lnTo>
                  <a:lnTo>
                    <a:pt x="4" y="130"/>
                  </a:lnTo>
                  <a:lnTo>
                    <a:pt x="10" y="124"/>
                  </a:lnTo>
                  <a:lnTo>
                    <a:pt x="16" y="120"/>
                  </a:lnTo>
                  <a:lnTo>
                    <a:pt x="22" y="118"/>
                  </a:lnTo>
                  <a:lnTo>
                    <a:pt x="28" y="114"/>
                  </a:lnTo>
                  <a:lnTo>
                    <a:pt x="32" y="110"/>
                  </a:lnTo>
                  <a:lnTo>
                    <a:pt x="34" y="108"/>
                  </a:lnTo>
                  <a:lnTo>
                    <a:pt x="36" y="102"/>
                  </a:lnTo>
                  <a:lnTo>
                    <a:pt x="36" y="100"/>
                  </a:lnTo>
                  <a:lnTo>
                    <a:pt x="36" y="98"/>
                  </a:lnTo>
                  <a:lnTo>
                    <a:pt x="36" y="96"/>
                  </a:lnTo>
                  <a:lnTo>
                    <a:pt x="34" y="92"/>
                  </a:lnTo>
                  <a:lnTo>
                    <a:pt x="32" y="88"/>
                  </a:lnTo>
                  <a:lnTo>
                    <a:pt x="32" y="86"/>
                  </a:lnTo>
                  <a:lnTo>
                    <a:pt x="30" y="82"/>
                  </a:lnTo>
                  <a:lnTo>
                    <a:pt x="28" y="78"/>
                  </a:lnTo>
                  <a:lnTo>
                    <a:pt x="30" y="74"/>
                  </a:lnTo>
                  <a:lnTo>
                    <a:pt x="30" y="70"/>
                  </a:lnTo>
                  <a:lnTo>
                    <a:pt x="32" y="66"/>
                  </a:lnTo>
                  <a:lnTo>
                    <a:pt x="34" y="62"/>
                  </a:lnTo>
                  <a:lnTo>
                    <a:pt x="32" y="56"/>
                  </a:lnTo>
                  <a:lnTo>
                    <a:pt x="32" y="52"/>
                  </a:lnTo>
                  <a:lnTo>
                    <a:pt x="30" y="48"/>
                  </a:lnTo>
                  <a:lnTo>
                    <a:pt x="28" y="44"/>
                  </a:lnTo>
                  <a:lnTo>
                    <a:pt x="28" y="40"/>
                  </a:lnTo>
                  <a:lnTo>
                    <a:pt x="26" y="38"/>
                  </a:lnTo>
                  <a:lnTo>
                    <a:pt x="28" y="34"/>
                  </a:lnTo>
                  <a:lnTo>
                    <a:pt x="28" y="32"/>
                  </a:lnTo>
                  <a:lnTo>
                    <a:pt x="30" y="28"/>
                  </a:lnTo>
                  <a:lnTo>
                    <a:pt x="32" y="26"/>
                  </a:lnTo>
                  <a:lnTo>
                    <a:pt x="36" y="26"/>
                  </a:lnTo>
                  <a:lnTo>
                    <a:pt x="40" y="24"/>
                  </a:lnTo>
                  <a:lnTo>
                    <a:pt x="44" y="24"/>
                  </a:lnTo>
                  <a:lnTo>
                    <a:pt x="46" y="22"/>
                  </a:lnTo>
                  <a:lnTo>
                    <a:pt x="48" y="20"/>
                  </a:lnTo>
                  <a:lnTo>
                    <a:pt x="52" y="18"/>
                  </a:lnTo>
                  <a:lnTo>
                    <a:pt x="54" y="12"/>
                  </a:lnTo>
                  <a:lnTo>
                    <a:pt x="54" y="10"/>
                  </a:lnTo>
                  <a:lnTo>
                    <a:pt x="54" y="4"/>
                  </a:lnTo>
                  <a:lnTo>
                    <a:pt x="52" y="2"/>
                  </a:lnTo>
                  <a:lnTo>
                    <a:pt x="112" y="2"/>
                  </a:lnTo>
                  <a:lnTo>
                    <a:pt x="192" y="0"/>
                  </a:lnTo>
                  <a:lnTo>
                    <a:pt x="274" y="0"/>
                  </a:lnTo>
                  <a:lnTo>
                    <a:pt x="356" y="0"/>
                  </a:lnTo>
                  <a:close/>
                </a:path>
              </a:pathLst>
            </a:custGeom>
            <a:noFill/>
            <a:ln w="3175" cmpd="sng">
              <a:solidFill>
                <a:srgbClr val="000000"/>
              </a:solidFill>
              <a:round/>
              <a:headEnd/>
              <a:tailEnd/>
            </a:ln>
          </p:spPr>
          <p:txBody>
            <a:bodyPr/>
            <a:lstStyle/>
            <a:p>
              <a:endParaRPr lang="en-US"/>
            </a:p>
          </p:txBody>
        </p:sp>
        <p:sp>
          <p:nvSpPr>
            <p:cNvPr id="309444" name="Freeform 93"/>
            <p:cNvSpPr>
              <a:spLocks/>
            </p:cNvSpPr>
            <p:nvPr/>
          </p:nvSpPr>
          <p:spPr bwMode="auto">
            <a:xfrm>
              <a:off x="1460" y="3041"/>
              <a:ext cx="334" cy="280"/>
            </a:xfrm>
            <a:custGeom>
              <a:avLst/>
              <a:gdLst>
                <a:gd name="T0" fmla="*/ 2 w 334"/>
                <a:gd name="T1" fmla="*/ 0 h 280"/>
                <a:gd name="T2" fmla="*/ 82 w 334"/>
                <a:gd name="T3" fmla="*/ 0 h 280"/>
                <a:gd name="T4" fmla="*/ 162 w 334"/>
                <a:gd name="T5" fmla="*/ 0 h 280"/>
                <a:gd name="T6" fmla="*/ 244 w 334"/>
                <a:gd name="T7" fmla="*/ 0 h 280"/>
                <a:gd name="T8" fmla="*/ 324 w 334"/>
                <a:gd name="T9" fmla="*/ 2 h 280"/>
                <a:gd name="T10" fmla="*/ 324 w 334"/>
                <a:gd name="T11" fmla="*/ 76 h 280"/>
                <a:gd name="T12" fmla="*/ 324 w 334"/>
                <a:gd name="T13" fmla="*/ 150 h 280"/>
                <a:gd name="T14" fmla="*/ 334 w 334"/>
                <a:gd name="T15" fmla="*/ 150 h 280"/>
                <a:gd name="T16" fmla="*/ 334 w 334"/>
                <a:gd name="T17" fmla="*/ 216 h 280"/>
                <a:gd name="T18" fmla="*/ 334 w 334"/>
                <a:gd name="T19" fmla="*/ 280 h 280"/>
                <a:gd name="T20" fmla="*/ 248 w 334"/>
                <a:gd name="T21" fmla="*/ 278 h 280"/>
                <a:gd name="T22" fmla="*/ 130 w 334"/>
                <a:gd name="T23" fmla="*/ 276 h 280"/>
                <a:gd name="T24" fmla="*/ 58 w 334"/>
                <a:gd name="T25" fmla="*/ 274 h 280"/>
                <a:gd name="T26" fmla="*/ 10 w 334"/>
                <a:gd name="T27" fmla="*/ 274 h 280"/>
                <a:gd name="T28" fmla="*/ 10 w 334"/>
                <a:gd name="T29" fmla="*/ 212 h 280"/>
                <a:gd name="T30" fmla="*/ 12 w 334"/>
                <a:gd name="T31" fmla="*/ 148 h 280"/>
                <a:gd name="T32" fmla="*/ 0 w 334"/>
                <a:gd name="T33" fmla="*/ 148 h 280"/>
                <a:gd name="T34" fmla="*/ 2 w 334"/>
                <a:gd name="T35" fmla="*/ 74 h 280"/>
                <a:gd name="T36" fmla="*/ 2 w 334"/>
                <a:gd name="T37" fmla="*/ 0 h 280"/>
                <a:gd name="T38" fmla="*/ 2 w 334"/>
                <a:gd name="T39" fmla="*/ 0 h 2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4"/>
                <a:gd name="T61" fmla="*/ 0 h 280"/>
                <a:gd name="T62" fmla="*/ 334 w 334"/>
                <a:gd name="T63" fmla="*/ 280 h 2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4" h="280">
                  <a:moveTo>
                    <a:pt x="2" y="0"/>
                  </a:moveTo>
                  <a:lnTo>
                    <a:pt x="82" y="0"/>
                  </a:lnTo>
                  <a:lnTo>
                    <a:pt x="162" y="0"/>
                  </a:lnTo>
                  <a:lnTo>
                    <a:pt x="244" y="0"/>
                  </a:lnTo>
                  <a:lnTo>
                    <a:pt x="324" y="2"/>
                  </a:lnTo>
                  <a:lnTo>
                    <a:pt x="324" y="76"/>
                  </a:lnTo>
                  <a:lnTo>
                    <a:pt x="324" y="150"/>
                  </a:lnTo>
                  <a:lnTo>
                    <a:pt x="334" y="150"/>
                  </a:lnTo>
                  <a:lnTo>
                    <a:pt x="334" y="216"/>
                  </a:lnTo>
                  <a:lnTo>
                    <a:pt x="334" y="280"/>
                  </a:lnTo>
                  <a:lnTo>
                    <a:pt x="248" y="278"/>
                  </a:lnTo>
                  <a:lnTo>
                    <a:pt x="130" y="276"/>
                  </a:lnTo>
                  <a:lnTo>
                    <a:pt x="58" y="274"/>
                  </a:lnTo>
                  <a:lnTo>
                    <a:pt x="10" y="274"/>
                  </a:lnTo>
                  <a:lnTo>
                    <a:pt x="10" y="212"/>
                  </a:lnTo>
                  <a:lnTo>
                    <a:pt x="12" y="148"/>
                  </a:lnTo>
                  <a:lnTo>
                    <a:pt x="0" y="148"/>
                  </a:lnTo>
                  <a:lnTo>
                    <a:pt x="2" y="74"/>
                  </a:lnTo>
                  <a:lnTo>
                    <a:pt x="2" y="0"/>
                  </a:lnTo>
                  <a:close/>
                </a:path>
              </a:pathLst>
            </a:custGeom>
            <a:solidFill>
              <a:srgbClr val="FFFF00"/>
            </a:solidFill>
            <a:ln w="3175" cmpd="sng">
              <a:solidFill>
                <a:srgbClr val="000000"/>
              </a:solidFill>
              <a:round/>
              <a:headEnd/>
              <a:tailEnd/>
            </a:ln>
          </p:spPr>
          <p:txBody>
            <a:bodyPr/>
            <a:lstStyle/>
            <a:p>
              <a:endParaRPr lang="en-US"/>
            </a:p>
          </p:txBody>
        </p:sp>
        <p:sp>
          <p:nvSpPr>
            <p:cNvPr id="309445" name="Freeform 94"/>
            <p:cNvSpPr>
              <a:spLocks/>
            </p:cNvSpPr>
            <p:nvPr/>
          </p:nvSpPr>
          <p:spPr bwMode="auto">
            <a:xfrm>
              <a:off x="1784" y="3043"/>
              <a:ext cx="324" cy="282"/>
            </a:xfrm>
            <a:custGeom>
              <a:avLst/>
              <a:gdLst>
                <a:gd name="T0" fmla="*/ 0 w 324"/>
                <a:gd name="T1" fmla="*/ 0 h 282"/>
                <a:gd name="T2" fmla="*/ 80 w 324"/>
                <a:gd name="T3" fmla="*/ 0 h 282"/>
                <a:gd name="T4" fmla="*/ 162 w 324"/>
                <a:gd name="T5" fmla="*/ 0 h 282"/>
                <a:gd name="T6" fmla="*/ 242 w 324"/>
                <a:gd name="T7" fmla="*/ 2 h 282"/>
                <a:gd name="T8" fmla="*/ 324 w 324"/>
                <a:gd name="T9" fmla="*/ 2 h 282"/>
                <a:gd name="T10" fmla="*/ 324 w 324"/>
                <a:gd name="T11" fmla="*/ 76 h 282"/>
                <a:gd name="T12" fmla="*/ 324 w 324"/>
                <a:gd name="T13" fmla="*/ 150 h 282"/>
                <a:gd name="T14" fmla="*/ 324 w 324"/>
                <a:gd name="T15" fmla="*/ 224 h 282"/>
                <a:gd name="T16" fmla="*/ 324 w 324"/>
                <a:gd name="T17" fmla="*/ 282 h 282"/>
                <a:gd name="T18" fmla="*/ 308 w 324"/>
                <a:gd name="T19" fmla="*/ 282 h 282"/>
                <a:gd name="T20" fmla="*/ 210 w 324"/>
                <a:gd name="T21" fmla="*/ 280 h 282"/>
                <a:gd name="T22" fmla="*/ 116 w 324"/>
                <a:gd name="T23" fmla="*/ 280 h 282"/>
                <a:gd name="T24" fmla="*/ 10 w 324"/>
                <a:gd name="T25" fmla="*/ 278 h 282"/>
                <a:gd name="T26" fmla="*/ 10 w 324"/>
                <a:gd name="T27" fmla="*/ 214 h 282"/>
                <a:gd name="T28" fmla="*/ 10 w 324"/>
                <a:gd name="T29" fmla="*/ 148 h 282"/>
                <a:gd name="T30" fmla="*/ 0 w 324"/>
                <a:gd name="T31" fmla="*/ 148 h 282"/>
                <a:gd name="T32" fmla="*/ 0 w 324"/>
                <a:gd name="T33" fmla="*/ 74 h 282"/>
                <a:gd name="T34" fmla="*/ 0 w 324"/>
                <a:gd name="T35" fmla="*/ 0 h 282"/>
                <a:gd name="T36" fmla="*/ 0 w 324"/>
                <a:gd name="T37" fmla="*/ 0 h 2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4"/>
                <a:gd name="T58" fmla="*/ 0 h 282"/>
                <a:gd name="T59" fmla="*/ 324 w 324"/>
                <a:gd name="T60" fmla="*/ 282 h 2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4" h="282">
                  <a:moveTo>
                    <a:pt x="0" y="0"/>
                  </a:moveTo>
                  <a:lnTo>
                    <a:pt x="80" y="0"/>
                  </a:lnTo>
                  <a:lnTo>
                    <a:pt x="162" y="0"/>
                  </a:lnTo>
                  <a:lnTo>
                    <a:pt x="242" y="2"/>
                  </a:lnTo>
                  <a:lnTo>
                    <a:pt x="324" y="2"/>
                  </a:lnTo>
                  <a:lnTo>
                    <a:pt x="324" y="76"/>
                  </a:lnTo>
                  <a:lnTo>
                    <a:pt x="324" y="150"/>
                  </a:lnTo>
                  <a:lnTo>
                    <a:pt x="324" y="224"/>
                  </a:lnTo>
                  <a:lnTo>
                    <a:pt x="324" y="282"/>
                  </a:lnTo>
                  <a:lnTo>
                    <a:pt x="308" y="282"/>
                  </a:lnTo>
                  <a:lnTo>
                    <a:pt x="210" y="280"/>
                  </a:lnTo>
                  <a:lnTo>
                    <a:pt x="116" y="280"/>
                  </a:lnTo>
                  <a:lnTo>
                    <a:pt x="10" y="278"/>
                  </a:lnTo>
                  <a:lnTo>
                    <a:pt x="10" y="214"/>
                  </a:lnTo>
                  <a:lnTo>
                    <a:pt x="10" y="148"/>
                  </a:lnTo>
                  <a:lnTo>
                    <a:pt x="0" y="148"/>
                  </a:lnTo>
                  <a:lnTo>
                    <a:pt x="0" y="74"/>
                  </a:lnTo>
                  <a:lnTo>
                    <a:pt x="0" y="0"/>
                  </a:lnTo>
                  <a:close/>
                </a:path>
              </a:pathLst>
            </a:custGeom>
            <a:noFill/>
            <a:ln w="3175" cmpd="sng">
              <a:solidFill>
                <a:srgbClr val="000000"/>
              </a:solidFill>
              <a:round/>
              <a:headEnd/>
              <a:tailEnd/>
            </a:ln>
          </p:spPr>
          <p:txBody>
            <a:bodyPr/>
            <a:lstStyle/>
            <a:p>
              <a:endParaRPr lang="en-US"/>
            </a:p>
          </p:txBody>
        </p:sp>
        <p:sp>
          <p:nvSpPr>
            <p:cNvPr id="309446" name="Freeform 95"/>
            <p:cNvSpPr>
              <a:spLocks/>
            </p:cNvSpPr>
            <p:nvPr/>
          </p:nvSpPr>
          <p:spPr bwMode="auto">
            <a:xfrm>
              <a:off x="3735" y="3043"/>
              <a:ext cx="330" cy="256"/>
            </a:xfrm>
            <a:custGeom>
              <a:avLst/>
              <a:gdLst>
                <a:gd name="T0" fmla="*/ 0 w 330"/>
                <a:gd name="T1" fmla="*/ 2 h 256"/>
                <a:gd name="T2" fmla="*/ 82 w 330"/>
                <a:gd name="T3" fmla="*/ 0 h 256"/>
                <a:gd name="T4" fmla="*/ 162 w 330"/>
                <a:gd name="T5" fmla="*/ 0 h 256"/>
                <a:gd name="T6" fmla="*/ 246 w 330"/>
                <a:gd name="T7" fmla="*/ 0 h 256"/>
                <a:gd name="T8" fmla="*/ 328 w 330"/>
                <a:gd name="T9" fmla="*/ 2 h 256"/>
                <a:gd name="T10" fmla="*/ 328 w 330"/>
                <a:gd name="T11" fmla="*/ 74 h 256"/>
                <a:gd name="T12" fmla="*/ 328 w 330"/>
                <a:gd name="T13" fmla="*/ 150 h 256"/>
                <a:gd name="T14" fmla="*/ 326 w 330"/>
                <a:gd name="T15" fmla="*/ 224 h 256"/>
                <a:gd name="T16" fmla="*/ 326 w 330"/>
                <a:gd name="T17" fmla="*/ 244 h 256"/>
                <a:gd name="T18" fmla="*/ 330 w 330"/>
                <a:gd name="T19" fmla="*/ 244 h 256"/>
                <a:gd name="T20" fmla="*/ 328 w 330"/>
                <a:gd name="T21" fmla="*/ 256 h 256"/>
                <a:gd name="T22" fmla="*/ 328 w 330"/>
                <a:gd name="T23" fmla="*/ 254 h 256"/>
                <a:gd name="T24" fmla="*/ 322 w 330"/>
                <a:gd name="T25" fmla="*/ 248 h 256"/>
                <a:gd name="T26" fmla="*/ 320 w 330"/>
                <a:gd name="T27" fmla="*/ 244 h 256"/>
                <a:gd name="T28" fmla="*/ 310 w 330"/>
                <a:gd name="T29" fmla="*/ 244 h 256"/>
                <a:gd name="T30" fmla="*/ 276 w 330"/>
                <a:gd name="T31" fmla="*/ 246 h 256"/>
                <a:gd name="T32" fmla="*/ 200 w 330"/>
                <a:gd name="T33" fmla="*/ 250 h 256"/>
                <a:gd name="T34" fmla="*/ 168 w 330"/>
                <a:gd name="T35" fmla="*/ 250 h 256"/>
                <a:gd name="T36" fmla="*/ 84 w 330"/>
                <a:gd name="T37" fmla="*/ 254 h 256"/>
                <a:gd name="T38" fmla="*/ 0 w 330"/>
                <a:gd name="T39" fmla="*/ 256 h 256"/>
                <a:gd name="T40" fmla="*/ 0 w 330"/>
                <a:gd name="T41" fmla="*/ 248 h 256"/>
                <a:gd name="T42" fmla="*/ 0 w 330"/>
                <a:gd name="T43" fmla="*/ 224 h 256"/>
                <a:gd name="T44" fmla="*/ 0 w 330"/>
                <a:gd name="T45" fmla="*/ 150 h 256"/>
                <a:gd name="T46" fmla="*/ 0 w 330"/>
                <a:gd name="T47" fmla="*/ 74 h 256"/>
                <a:gd name="T48" fmla="*/ 0 w 330"/>
                <a:gd name="T49" fmla="*/ 2 h 256"/>
                <a:gd name="T50" fmla="*/ 0 w 330"/>
                <a:gd name="T51" fmla="*/ 2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0"/>
                <a:gd name="T79" fmla="*/ 0 h 256"/>
                <a:gd name="T80" fmla="*/ 330 w 330"/>
                <a:gd name="T81" fmla="*/ 256 h 2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0" h="256">
                  <a:moveTo>
                    <a:pt x="0" y="2"/>
                  </a:moveTo>
                  <a:lnTo>
                    <a:pt x="82" y="0"/>
                  </a:lnTo>
                  <a:lnTo>
                    <a:pt x="162" y="0"/>
                  </a:lnTo>
                  <a:lnTo>
                    <a:pt x="246" y="0"/>
                  </a:lnTo>
                  <a:lnTo>
                    <a:pt x="328" y="2"/>
                  </a:lnTo>
                  <a:lnTo>
                    <a:pt x="328" y="74"/>
                  </a:lnTo>
                  <a:lnTo>
                    <a:pt x="328" y="150"/>
                  </a:lnTo>
                  <a:lnTo>
                    <a:pt x="326" y="224"/>
                  </a:lnTo>
                  <a:lnTo>
                    <a:pt x="326" y="244"/>
                  </a:lnTo>
                  <a:lnTo>
                    <a:pt x="330" y="244"/>
                  </a:lnTo>
                  <a:lnTo>
                    <a:pt x="328" y="256"/>
                  </a:lnTo>
                  <a:lnTo>
                    <a:pt x="328" y="254"/>
                  </a:lnTo>
                  <a:lnTo>
                    <a:pt x="322" y="248"/>
                  </a:lnTo>
                  <a:lnTo>
                    <a:pt x="320" y="244"/>
                  </a:lnTo>
                  <a:lnTo>
                    <a:pt x="310" y="244"/>
                  </a:lnTo>
                  <a:lnTo>
                    <a:pt x="276" y="246"/>
                  </a:lnTo>
                  <a:lnTo>
                    <a:pt x="200" y="250"/>
                  </a:lnTo>
                  <a:lnTo>
                    <a:pt x="168" y="250"/>
                  </a:lnTo>
                  <a:lnTo>
                    <a:pt x="84" y="254"/>
                  </a:lnTo>
                  <a:lnTo>
                    <a:pt x="0" y="256"/>
                  </a:lnTo>
                  <a:lnTo>
                    <a:pt x="0" y="248"/>
                  </a:lnTo>
                  <a:lnTo>
                    <a:pt x="0" y="224"/>
                  </a:lnTo>
                  <a:lnTo>
                    <a:pt x="0" y="150"/>
                  </a:lnTo>
                  <a:lnTo>
                    <a:pt x="0" y="74"/>
                  </a:lnTo>
                  <a:lnTo>
                    <a:pt x="0" y="2"/>
                  </a:lnTo>
                  <a:close/>
                </a:path>
              </a:pathLst>
            </a:custGeom>
            <a:noFill/>
            <a:ln w="3175" cmpd="sng">
              <a:solidFill>
                <a:srgbClr val="000000"/>
              </a:solidFill>
              <a:round/>
              <a:headEnd/>
              <a:tailEnd/>
            </a:ln>
          </p:spPr>
          <p:txBody>
            <a:bodyPr/>
            <a:lstStyle/>
            <a:p>
              <a:endParaRPr lang="en-US"/>
            </a:p>
          </p:txBody>
        </p:sp>
        <p:sp>
          <p:nvSpPr>
            <p:cNvPr id="309447" name="Freeform 96"/>
            <p:cNvSpPr>
              <a:spLocks/>
            </p:cNvSpPr>
            <p:nvPr/>
          </p:nvSpPr>
          <p:spPr bwMode="auto">
            <a:xfrm>
              <a:off x="3409" y="3045"/>
              <a:ext cx="326" cy="262"/>
            </a:xfrm>
            <a:custGeom>
              <a:avLst/>
              <a:gdLst>
                <a:gd name="T0" fmla="*/ 326 w 326"/>
                <a:gd name="T1" fmla="*/ 0 h 262"/>
                <a:gd name="T2" fmla="*/ 326 w 326"/>
                <a:gd name="T3" fmla="*/ 72 h 262"/>
                <a:gd name="T4" fmla="*/ 326 w 326"/>
                <a:gd name="T5" fmla="*/ 148 h 262"/>
                <a:gd name="T6" fmla="*/ 326 w 326"/>
                <a:gd name="T7" fmla="*/ 222 h 262"/>
                <a:gd name="T8" fmla="*/ 326 w 326"/>
                <a:gd name="T9" fmla="*/ 246 h 262"/>
                <a:gd name="T10" fmla="*/ 326 w 326"/>
                <a:gd name="T11" fmla="*/ 254 h 262"/>
                <a:gd name="T12" fmla="*/ 218 w 326"/>
                <a:gd name="T13" fmla="*/ 256 h 262"/>
                <a:gd name="T14" fmla="*/ 202 w 326"/>
                <a:gd name="T15" fmla="*/ 256 h 262"/>
                <a:gd name="T16" fmla="*/ 26 w 326"/>
                <a:gd name="T17" fmla="*/ 262 h 262"/>
                <a:gd name="T18" fmla="*/ 0 w 326"/>
                <a:gd name="T19" fmla="*/ 262 h 262"/>
                <a:gd name="T20" fmla="*/ 0 w 326"/>
                <a:gd name="T21" fmla="*/ 222 h 262"/>
                <a:gd name="T22" fmla="*/ 0 w 326"/>
                <a:gd name="T23" fmla="*/ 148 h 262"/>
                <a:gd name="T24" fmla="*/ 0 w 326"/>
                <a:gd name="T25" fmla="*/ 74 h 262"/>
                <a:gd name="T26" fmla="*/ 0 w 326"/>
                <a:gd name="T27" fmla="*/ 0 h 262"/>
                <a:gd name="T28" fmla="*/ 82 w 326"/>
                <a:gd name="T29" fmla="*/ 0 h 262"/>
                <a:gd name="T30" fmla="*/ 164 w 326"/>
                <a:gd name="T31" fmla="*/ 0 h 262"/>
                <a:gd name="T32" fmla="*/ 244 w 326"/>
                <a:gd name="T33" fmla="*/ 0 h 262"/>
                <a:gd name="T34" fmla="*/ 326 w 326"/>
                <a:gd name="T35" fmla="*/ 0 h 262"/>
                <a:gd name="T36" fmla="*/ 326 w 326"/>
                <a:gd name="T37" fmla="*/ 0 h 2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6"/>
                <a:gd name="T58" fmla="*/ 0 h 262"/>
                <a:gd name="T59" fmla="*/ 326 w 326"/>
                <a:gd name="T60" fmla="*/ 262 h 2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6" h="262">
                  <a:moveTo>
                    <a:pt x="326" y="0"/>
                  </a:moveTo>
                  <a:lnTo>
                    <a:pt x="326" y="72"/>
                  </a:lnTo>
                  <a:lnTo>
                    <a:pt x="326" y="148"/>
                  </a:lnTo>
                  <a:lnTo>
                    <a:pt x="326" y="222"/>
                  </a:lnTo>
                  <a:lnTo>
                    <a:pt x="326" y="246"/>
                  </a:lnTo>
                  <a:lnTo>
                    <a:pt x="326" y="254"/>
                  </a:lnTo>
                  <a:lnTo>
                    <a:pt x="218" y="256"/>
                  </a:lnTo>
                  <a:lnTo>
                    <a:pt x="202" y="256"/>
                  </a:lnTo>
                  <a:lnTo>
                    <a:pt x="26" y="262"/>
                  </a:lnTo>
                  <a:lnTo>
                    <a:pt x="0" y="262"/>
                  </a:lnTo>
                  <a:lnTo>
                    <a:pt x="0" y="222"/>
                  </a:lnTo>
                  <a:lnTo>
                    <a:pt x="0" y="148"/>
                  </a:lnTo>
                  <a:lnTo>
                    <a:pt x="0" y="74"/>
                  </a:lnTo>
                  <a:lnTo>
                    <a:pt x="0" y="0"/>
                  </a:lnTo>
                  <a:lnTo>
                    <a:pt x="82" y="0"/>
                  </a:lnTo>
                  <a:lnTo>
                    <a:pt x="164" y="0"/>
                  </a:lnTo>
                  <a:lnTo>
                    <a:pt x="244" y="0"/>
                  </a:lnTo>
                  <a:lnTo>
                    <a:pt x="326" y="0"/>
                  </a:lnTo>
                  <a:close/>
                </a:path>
              </a:pathLst>
            </a:custGeom>
            <a:noFill/>
            <a:ln w="3175" cmpd="sng">
              <a:solidFill>
                <a:srgbClr val="000000"/>
              </a:solidFill>
              <a:round/>
              <a:headEnd/>
              <a:tailEnd/>
            </a:ln>
          </p:spPr>
          <p:txBody>
            <a:bodyPr/>
            <a:lstStyle/>
            <a:p>
              <a:endParaRPr lang="en-US"/>
            </a:p>
          </p:txBody>
        </p:sp>
        <p:sp>
          <p:nvSpPr>
            <p:cNvPr id="309448" name="Freeform 97"/>
            <p:cNvSpPr>
              <a:spLocks/>
            </p:cNvSpPr>
            <p:nvPr/>
          </p:nvSpPr>
          <p:spPr bwMode="auto">
            <a:xfrm>
              <a:off x="2108" y="3045"/>
              <a:ext cx="326" cy="280"/>
            </a:xfrm>
            <a:custGeom>
              <a:avLst/>
              <a:gdLst>
                <a:gd name="T0" fmla="*/ 0 w 326"/>
                <a:gd name="T1" fmla="*/ 0 h 280"/>
                <a:gd name="T2" fmla="*/ 82 w 326"/>
                <a:gd name="T3" fmla="*/ 0 h 280"/>
                <a:gd name="T4" fmla="*/ 110 w 326"/>
                <a:gd name="T5" fmla="*/ 0 h 280"/>
                <a:gd name="T6" fmla="*/ 162 w 326"/>
                <a:gd name="T7" fmla="*/ 0 h 280"/>
                <a:gd name="T8" fmla="*/ 244 w 326"/>
                <a:gd name="T9" fmla="*/ 2 h 280"/>
                <a:gd name="T10" fmla="*/ 326 w 326"/>
                <a:gd name="T11" fmla="*/ 2 h 280"/>
                <a:gd name="T12" fmla="*/ 324 w 326"/>
                <a:gd name="T13" fmla="*/ 76 h 280"/>
                <a:gd name="T14" fmla="*/ 324 w 326"/>
                <a:gd name="T15" fmla="*/ 150 h 280"/>
                <a:gd name="T16" fmla="*/ 324 w 326"/>
                <a:gd name="T17" fmla="*/ 222 h 280"/>
                <a:gd name="T18" fmla="*/ 324 w 326"/>
                <a:gd name="T19" fmla="*/ 276 h 280"/>
                <a:gd name="T20" fmla="*/ 174 w 326"/>
                <a:gd name="T21" fmla="*/ 280 h 280"/>
                <a:gd name="T22" fmla="*/ 170 w 326"/>
                <a:gd name="T23" fmla="*/ 280 h 280"/>
                <a:gd name="T24" fmla="*/ 0 w 326"/>
                <a:gd name="T25" fmla="*/ 280 h 280"/>
                <a:gd name="T26" fmla="*/ 0 w 326"/>
                <a:gd name="T27" fmla="*/ 222 h 280"/>
                <a:gd name="T28" fmla="*/ 0 w 326"/>
                <a:gd name="T29" fmla="*/ 148 h 280"/>
                <a:gd name="T30" fmla="*/ 0 w 326"/>
                <a:gd name="T31" fmla="*/ 74 h 280"/>
                <a:gd name="T32" fmla="*/ 0 w 326"/>
                <a:gd name="T33" fmla="*/ 0 h 280"/>
                <a:gd name="T34" fmla="*/ 0 w 326"/>
                <a:gd name="T35" fmla="*/ 0 h 2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6"/>
                <a:gd name="T55" fmla="*/ 0 h 280"/>
                <a:gd name="T56" fmla="*/ 326 w 326"/>
                <a:gd name="T57" fmla="*/ 280 h 2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6" h="280">
                  <a:moveTo>
                    <a:pt x="0" y="0"/>
                  </a:moveTo>
                  <a:lnTo>
                    <a:pt x="82" y="0"/>
                  </a:lnTo>
                  <a:lnTo>
                    <a:pt x="110" y="0"/>
                  </a:lnTo>
                  <a:lnTo>
                    <a:pt x="162" y="0"/>
                  </a:lnTo>
                  <a:lnTo>
                    <a:pt x="244" y="2"/>
                  </a:lnTo>
                  <a:lnTo>
                    <a:pt x="326" y="2"/>
                  </a:lnTo>
                  <a:lnTo>
                    <a:pt x="324" y="76"/>
                  </a:lnTo>
                  <a:lnTo>
                    <a:pt x="324" y="150"/>
                  </a:lnTo>
                  <a:lnTo>
                    <a:pt x="324" y="222"/>
                  </a:lnTo>
                  <a:lnTo>
                    <a:pt x="324" y="276"/>
                  </a:lnTo>
                  <a:lnTo>
                    <a:pt x="174" y="280"/>
                  </a:lnTo>
                  <a:lnTo>
                    <a:pt x="170" y="280"/>
                  </a:lnTo>
                  <a:lnTo>
                    <a:pt x="0" y="280"/>
                  </a:lnTo>
                  <a:lnTo>
                    <a:pt x="0" y="222"/>
                  </a:lnTo>
                  <a:lnTo>
                    <a:pt x="0" y="148"/>
                  </a:lnTo>
                  <a:lnTo>
                    <a:pt x="0" y="74"/>
                  </a:lnTo>
                  <a:lnTo>
                    <a:pt x="0" y="0"/>
                  </a:lnTo>
                  <a:close/>
                </a:path>
              </a:pathLst>
            </a:custGeom>
            <a:noFill/>
            <a:ln w="3175" cmpd="sng">
              <a:solidFill>
                <a:srgbClr val="000000"/>
              </a:solidFill>
              <a:round/>
              <a:headEnd/>
              <a:tailEnd/>
            </a:ln>
          </p:spPr>
          <p:txBody>
            <a:bodyPr/>
            <a:lstStyle/>
            <a:p>
              <a:endParaRPr lang="en-US"/>
            </a:p>
          </p:txBody>
        </p:sp>
        <p:sp>
          <p:nvSpPr>
            <p:cNvPr id="309449" name="Freeform 98"/>
            <p:cNvSpPr>
              <a:spLocks/>
            </p:cNvSpPr>
            <p:nvPr/>
          </p:nvSpPr>
          <p:spPr bwMode="auto">
            <a:xfrm>
              <a:off x="2432" y="3045"/>
              <a:ext cx="328" cy="276"/>
            </a:xfrm>
            <a:custGeom>
              <a:avLst/>
              <a:gdLst>
                <a:gd name="T0" fmla="*/ 2 w 328"/>
                <a:gd name="T1" fmla="*/ 2 h 276"/>
                <a:gd name="T2" fmla="*/ 82 w 328"/>
                <a:gd name="T3" fmla="*/ 2 h 276"/>
                <a:gd name="T4" fmla="*/ 162 w 328"/>
                <a:gd name="T5" fmla="*/ 0 h 276"/>
                <a:gd name="T6" fmla="*/ 244 w 328"/>
                <a:gd name="T7" fmla="*/ 0 h 276"/>
                <a:gd name="T8" fmla="*/ 288 w 328"/>
                <a:gd name="T9" fmla="*/ 0 h 276"/>
                <a:gd name="T10" fmla="*/ 326 w 328"/>
                <a:gd name="T11" fmla="*/ 0 h 276"/>
                <a:gd name="T12" fmla="*/ 326 w 328"/>
                <a:gd name="T13" fmla="*/ 74 h 276"/>
                <a:gd name="T14" fmla="*/ 326 w 328"/>
                <a:gd name="T15" fmla="*/ 148 h 276"/>
                <a:gd name="T16" fmla="*/ 328 w 328"/>
                <a:gd name="T17" fmla="*/ 222 h 276"/>
                <a:gd name="T18" fmla="*/ 328 w 328"/>
                <a:gd name="T19" fmla="*/ 272 h 276"/>
                <a:gd name="T20" fmla="*/ 234 w 328"/>
                <a:gd name="T21" fmla="*/ 272 h 276"/>
                <a:gd name="T22" fmla="*/ 170 w 328"/>
                <a:gd name="T23" fmla="*/ 274 h 276"/>
                <a:gd name="T24" fmla="*/ 42 w 328"/>
                <a:gd name="T25" fmla="*/ 276 h 276"/>
                <a:gd name="T26" fmla="*/ 0 w 328"/>
                <a:gd name="T27" fmla="*/ 276 h 276"/>
                <a:gd name="T28" fmla="*/ 0 w 328"/>
                <a:gd name="T29" fmla="*/ 222 h 276"/>
                <a:gd name="T30" fmla="*/ 0 w 328"/>
                <a:gd name="T31" fmla="*/ 150 h 276"/>
                <a:gd name="T32" fmla="*/ 0 w 328"/>
                <a:gd name="T33" fmla="*/ 76 h 276"/>
                <a:gd name="T34" fmla="*/ 2 w 328"/>
                <a:gd name="T35" fmla="*/ 2 h 276"/>
                <a:gd name="T36" fmla="*/ 2 w 328"/>
                <a:gd name="T37" fmla="*/ 2 h 2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276"/>
                <a:gd name="T59" fmla="*/ 328 w 328"/>
                <a:gd name="T60" fmla="*/ 276 h 2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276">
                  <a:moveTo>
                    <a:pt x="2" y="2"/>
                  </a:moveTo>
                  <a:lnTo>
                    <a:pt x="82" y="2"/>
                  </a:lnTo>
                  <a:lnTo>
                    <a:pt x="162" y="0"/>
                  </a:lnTo>
                  <a:lnTo>
                    <a:pt x="244" y="0"/>
                  </a:lnTo>
                  <a:lnTo>
                    <a:pt x="288" y="0"/>
                  </a:lnTo>
                  <a:lnTo>
                    <a:pt x="326" y="0"/>
                  </a:lnTo>
                  <a:lnTo>
                    <a:pt x="326" y="74"/>
                  </a:lnTo>
                  <a:lnTo>
                    <a:pt x="326" y="148"/>
                  </a:lnTo>
                  <a:lnTo>
                    <a:pt x="328" y="222"/>
                  </a:lnTo>
                  <a:lnTo>
                    <a:pt x="328" y="272"/>
                  </a:lnTo>
                  <a:lnTo>
                    <a:pt x="234" y="272"/>
                  </a:lnTo>
                  <a:lnTo>
                    <a:pt x="170" y="274"/>
                  </a:lnTo>
                  <a:lnTo>
                    <a:pt x="42" y="276"/>
                  </a:lnTo>
                  <a:lnTo>
                    <a:pt x="0" y="276"/>
                  </a:lnTo>
                  <a:lnTo>
                    <a:pt x="0" y="222"/>
                  </a:lnTo>
                  <a:lnTo>
                    <a:pt x="0" y="150"/>
                  </a:lnTo>
                  <a:lnTo>
                    <a:pt x="0" y="76"/>
                  </a:lnTo>
                  <a:lnTo>
                    <a:pt x="2" y="2"/>
                  </a:lnTo>
                  <a:close/>
                </a:path>
              </a:pathLst>
            </a:custGeom>
            <a:noFill/>
            <a:ln w="3175" cmpd="sng">
              <a:solidFill>
                <a:srgbClr val="000000"/>
              </a:solidFill>
              <a:round/>
              <a:headEnd/>
              <a:tailEnd/>
            </a:ln>
          </p:spPr>
          <p:txBody>
            <a:bodyPr/>
            <a:lstStyle/>
            <a:p>
              <a:endParaRPr lang="en-US"/>
            </a:p>
          </p:txBody>
        </p:sp>
        <p:sp>
          <p:nvSpPr>
            <p:cNvPr id="309450" name="Freeform 99"/>
            <p:cNvSpPr>
              <a:spLocks/>
            </p:cNvSpPr>
            <p:nvPr/>
          </p:nvSpPr>
          <p:spPr bwMode="auto">
            <a:xfrm>
              <a:off x="2758" y="3045"/>
              <a:ext cx="325" cy="272"/>
            </a:xfrm>
            <a:custGeom>
              <a:avLst/>
              <a:gdLst>
                <a:gd name="T0" fmla="*/ 0 w 325"/>
                <a:gd name="T1" fmla="*/ 0 h 272"/>
                <a:gd name="T2" fmla="*/ 80 w 325"/>
                <a:gd name="T3" fmla="*/ 0 h 272"/>
                <a:gd name="T4" fmla="*/ 135 w 325"/>
                <a:gd name="T5" fmla="*/ 0 h 272"/>
                <a:gd name="T6" fmla="*/ 161 w 325"/>
                <a:gd name="T7" fmla="*/ 2 h 272"/>
                <a:gd name="T8" fmla="*/ 243 w 325"/>
                <a:gd name="T9" fmla="*/ 0 h 272"/>
                <a:gd name="T10" fmla="*/ 271 w 325"/>
                <a:gd name="T11" fmla="*/ 0 h 272"/>
                <a:gd name="T12" fmla="*/ 307 w 325"/>
                <a:gd name="T13" fmla="*/ 0 h 272"/>
                <a:gd name="T14" fmla="*/ 313 w 325"/>
                <a:gd name="T15" fmla="*/ 0 h 272"/>
                <a:gd name="T16" fmla="*/ 325 w 325"/>
                <a:gd name="T17" fmla="*/ 0 h 272"/>
                <a:gd name="T18" fmla="*/ 325 w 325"/>
                <a:gd name="T19" fmla="*/ 6 h 272"/>
                <a:gd name="T20" fmla="*/ 325 w 325"/>
                <a:gd name="T21" fmla="*/ 68 h 272"/>
                <a:gd name="T22" fmla="*/ 325 w 325"/>
                <a:gd name="T23" fmla="*/ 74 h 272"/>
                <a:gd name="T24" fmla="*/ 325 w 325"/>
                <a:gd name="T25" fmla="*/ 150 h 272"/>
                <a:gd name="T26" fmla="*/ 325 w 325"/>
                <a:gd name="T27" fmla="*/ 222 h 272"/>
                <a:gd name="T28" fmla="*/ 325 w 325"/>
                <a:gd name="T29" fmla="*/ 268 h 272"/>
                <a:gd name="T30" fmla="*/ 291 w 325"/>
                <a:gd name="T31" fmla="*/ 268 h 272"/>
                <a:gd name="T32" fmla="*/ 189 w 325"/>
                <a:gd name="T33" fmla="*/ 270 h 272"/>
                <a:gd name="T34" fmla="*/ 123 w 325"/>
                <a:gd name="T35" fmla="*/ 272 h 272"/>
                <a:gd name="T36" fmla="*/ 100 w 325"/>
                <a:gd name="T37" fmla="*/ 272 h 272"/>
                <a:gd name="T38" fmla="*/ 2 w 325"/>
                <a:gd name="T39" fmla="*/ 272 h 272"/>
                <a:gd name="T40" fmla="*/ 2 w 325"/>
                <a:gd name="T41" fmla="*/ 222 h 272"/>
                <a:gd name="T42" fmla="*/ 0 w 325"/>
                <a:gd name="T43" fmla="*/ 148 h 272"/>
                <a:gd name="T44" fmla="*/ 0 w 325"/>
                <a:gd name="T45" fmla="*/ 74 h 272"/>
                <a:gd name="T46" fmla="*/ 0 w 325"/>
                <a:gd name="T47" fmla="*/ 0 h 272"/>
                <a:gd name="T48" fmla="*/ 0 w 325"/>
                <a:gd name="T49" fmla="*/ 0 h 2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5"/>
                <a:gd name="T76" fmla="*/ 0 h 272"/>
                <a:gd name="T77" fmla="*/ 325 w 325"/>
                <a:gd name="T78" fmla="*/ 272 h 2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5" h="272">
                  <a:moveTo>
                    <a:pt x="0" y="0"/>
                  </a:moveTo>
                  <a:lnTo>
                    <a:pt x="80" y="0"/>
                  </a:lnTo>
                  <a:lnTo>
                    <a:pt x="135" y="0"/>
                  </a:lnTo>
                  <a:lnTo>
                    <a:pt x="161" y="2"/>
                  </a:lnTo>
                  <a:lnTo>
                    <a:pt x="243" y="0"/>
                  </a:lnTo>
                  <a:lnTo>
                    <a:pt x="271" y="0"/>
                  </a:lnTo>
                  <a:lnTo>
                    <a:pt x="307" y="0"/>
                  </a:lnTo>
                  <a:lnTo>
                    <a:pt x="313" y="0"/>
                  </a:lnTo>
                  <a:lnTo>
                    <a:pt x="325" y="0"/>
                  </a:lnTo>
                  <a:lnTo>
                    <a:pt x="325" y="6"/>
                  </a:lnTo>
                  <a:lnTo>
                    <a:pt x="325" y="68"/>
                  </a:lnTo>
                  <a:lnTo>
                    <a:pt x="325" y="74"/>
                  </a:lnTo>
                  <a:lnTo>
                    <a:pt x="325" y="150"/>
                  </a:lnTo>
                  <a:lnTo>
                    <a:pt x="325" y="222"/>
                  </a:lnTo>
                  <a:lnTo>
                    <a:pt x="325" y="268"/>
                  </a:lnTo>
                  <a:lnTo>
                    <a:pt x="291" y="268"/>
                  </a:lnTo>
                  <a:lnTo>
                    <a:pt x="189" y="270"/>
                  </a:lnTo>
                  <a:lnTo>
                    <a:pt x="123" y="272"/>
                  </a:lnTo>
                  <a:lnTo>
                    <a:pt x="100" y="272"/>
                  </a:lnTo>
                  <a:lnTo>
                    <a:pt x="2" y="272"/>
                  </a:lnTo>
                  <a:lnTo>
                    <a:pt x="2" y="222"/>
                  </a:lnTo>
                  <a:lnTo>
                    <a:pt x="0" y="148"/>
                  </a:lnTo>
                  <a:lnTo>
                    <a:pt x="0" y="74"/>
                  </a:lnTo>
                  <a:lnTo>
                    <a:pt x="0" y="0"/>
                  </a:lnTo>
                  <a:close/>
                </a:path>
              </a:pathLst>
            </a:custGeom>
            <a:noFill/>
            <a:ln w="3175" cmpd="sng">
              <a:solidFill>
                <a:srgbClr val="000000"/>
              </a:solidFill>
              <a:round/>
              <a:headEnd/>
              <a:tailEnd/>
            </a:ln>
          </p:spPr>
          <p:txBody>
            <a:bodyPr/>
            <a:lstStyle/>
            <a:p>
              <a:endParaRPr lang="en-US"/>
            </a:p>
          </p:txBody>
        </p:sp>
        <p:sp>
          <p:nvSpPr>
            <p:cNvPr id="309451" name="Freeform 100"/>
            <p:cNvSpPr>
              <a:spLocks/>
            </p:cNvSpPr>
            <p:nvPr/>
          </p:nvSpPr>
          <p:spPr bwMode="auto">
            <a:xfrm>
              <a:off x="3083" y="3045"/>
              <a:ext cx="326" cy="268"/>
            </a:xfrm>
            <a:custGeom>
              <a:avLst/>
              <a:gdLst>
                <a:gd name="T0" fmla="*/ 326 w 326"/>
                <a:gd name="T1" fmla="*/ 0 h 268"/>
                <a:gd name="T2" fmla="*/ 326 w 326"/>
                <a:gd name="T3" fmla="*/ 74 h 268"/>
                <a:gd name="T4" fmla="*/ 326 w 326"/>
                <a:gd name="T5" fmla="*/ 148 h 268"/>
                <a:gd name="T6" fmla="*/ 326 w 326"/>
                <a:gd name="T7" fmla="*/ 222 h 268"/>
                <a:gd name="T8" fmla="*/ 326 w 326"/>
                <a:gd name="T9" fmla="*/ 262 h 268"/>
                <a:gd name="T10" fmla="*/ 272 w 326"/>
                <a:gd name="T11" fmla="*/ 262 h 268"/>
                <a:gd name="T12" fmla="*/ 160 w 326"/>
                <a:gd name="T13" fmla="*/ 264 h 268"/>
                <a:gd name="T14" fmla="*/ 0 w 326"/>
                <a:gd name="T15" fmla="*/ 268 h 268"/>
                <a:gd name="T16" fmla="*/ 0 w 326"/>
                <a:gd name="T17" fmla="*/ 222 h 268"/>
                <a:gd name="T18" fmla="*/ 0 w 326"/>
                <a:gd name="T19" fmla="*/ 150 h 268"/>
                <a:gd name="T20" fmla="*/ 0 w 326"/>
                <a:gd name="T21" fmla="*/ 74 h 268"/>
                <a:gd name="T22" fmla="*/ 0 w 326"/>
                <a:gd name="T23" fmla="*/ 68 h 268"/>
                <a:gd name="T24" fmla="*/ 0 w 326"/>
                <a:gd name="T25" fmla="*/ 6 h 268"/>
                <a:gd name="T26" fmla="*/ 0 w 326"/>
                <a:gd name="T27" fmla="*/ 0 h 268"/>
                <a:gd name="T28" fmla="*/ 6 w 326"/>
                <a:gd name="T29" fmla="*/ 0 h 268"/>
                <a:gd name="T30" fmla="*/ 68 w 326"/>
                <a:gd name="T31" fmla="*/ 0 h 268"/>
                <a:gd name="T32" fmla="*/ 80 w 326"/>
                <a:gd name="T33" fmla="*/ 0 h 268"/>
                <a:gd name="T34" fmla="*/ 80 w 326"/>
                <a:gd name="T35" fmla="*/ 0 h 268"/>
                <a:gd name="T36" fmla="*/ 162 w 326"/>
                <a:gd name="T37" fmla="*/ 0 h 268"/>
                <a:gd name="T38" fmla="*/ 244 w 326"/>
                <a:gd name="T39" fmla="*/ 0 h 268"/>
                <a:gd name="T40" fmla="*/ 326 w 326"/>
                <a:gd name="T41" fmla="*/ 0 h 268"/>
                <a:gd name="T42" fmla="*/ 326 w 326"/>
                <a:gd name="T43" fmla="*/ 0 h 2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6"/>
                <a:gd name="T67" fmla="*/ 0 h 268"/>
                <a:gd name="T68" fmla="*/ 326 w 326"/>
                <a:gd name="T69" fmla="*/ 268 h 2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6" h="268">
                  <a:moveTo>
                    <a:pt x="326" y="0"/>
                  </a:moveTo>
                  <a:lnTo>
                    <a:pt x="326" y="74"/>
                  </a:lnTo>
                  <a:lnTo>
                    <a:pt x="326" y="148"/>
                  </a:lnTo>
                  <a:lnTo>
                    <a:pt x="326" y="222"/>
                  </a:lnTo>
                  <a:lnTo>
                    <a:pt x="326" y="262"/>
                  </a:lnTo>
                  <a:lnTo>
                    <a:pt x="272" y="262"/>
                  </a:lnTo>
                  <a:lnTo>
                    <a:pt x="160" y="264"/>
                  </a:lnTo>
                  <a:lnTo>
                    <a:pt x="0" y="268"/>
                  </a:lnTo>
                  <a:lnTo>
                    <a:pt x="0" y="222"/>
                  </a:lnTo>
                  <a:lnTo>
                    <a:pt x="0" y="150"/>
                  </a:lnTo>
                  <a:lnTo>
                    <a:pt x="0" y="74"/>
                  </a:lnTo>
                  <a:lnTo>
                    <a:pt x="0" y="68"/>
                  </a:lnTo>
                  <a:lnTo>
                    <a:pt x="0" y="6"/>
                  </a:lnTo>
                  <a:lnTo>
                    <a:pt x="0" y="0"/>
                  </a:lnTo>
                  <a:lnTo>
                    <a:pt x="6" y="0"/>
                  </a:lnTo>
                  <a:lnTo>
                    <a:pt x="68" y="0"/>
                  </a:lnTo>
                  <a:lnTo>
                    <a:pt x="80" y="0"/>
                  </a:lnTo>
                  <a:lnTo>
                    <a:pt x="162" y="0"/>
                  </a:lnTo>
                  <a:lnTo>
                    <a:pt x="244" y="0"/>
                  </a:lnTo>
                  <a:lnTo>
                    <a:pt x="326" y="0"/>
                  </a:lnTo>
                  <a:close/>
                </a:path>
              </a:pathLst>
            </a:custGeom>
            <a:noFill/>
            <a:ln w="3175" cmpd="sng">
              <a:solidFill>
                <a:srgbClr val="000000"/>
              </a:solidFill>
              <a:round/>
              <a:headEnd/>
              <a:tailEnd/>
            </a:ln>
          </p:spPr>
          <p:txBody>
            <a:bodyPr/>
            <a:lstStyle/>
            <a:p>
              <a:endParaRPr lang="en-US"/>
            </a:p>
          </p:txBody>
        </p:sp>
        <p:sp>
          <p:nvSpPr>
            <p:cNvPr id="309452" name="Freeform 101"/>
            <p:cNvSpPr>
              <a:spLocks/>
            </p:cNvSpPr>
            <p:nvPr/>
          </p:nvSpPr>
          <p:spPr bwMode="auto">
            <a:xfrm>
              <a:off x="4061" y="3117"/>
              <a:ext cx="432" cy="374"/>
            </a:xfrm>
            <a:custGeom>
              <a:avLst/>
              <a:gdLst>
                <a:gd name="T0" fmla="*/ 234 w 432"/>
                <a:gd name="T1" fmla="*/ 4 h 374"/>
                <a:gd name="T2" fmla="*/ 262 w 432"/>
                <a:gd name="T3" fmla="*/ 18 h 374"/>
                <a:gd name="T4" fmla="*/ 286 w 432"/>
                <a:gd name="T5" fmla="*/ 28 h 374"/>
                <a:gd name="T6" fmla="*/ 300 w 432"/>
                <a:gd name="T7" fmla="*/ 34 h 374"/>
                <a:gd name="T8" fmla="*/ 312 w 432"/>
                <a:gd name="T9" fmla="*/ 52 h 374"/>
                <a:gd name="T10" fmla="*/ 338 w 432"/>
                <a:gd name="T11" fmla="*/ 56 h 374"/>
                <a:gd name="T12" fmla="*/ 362 w 432"/>
                <a:gd name="T13" fmla="*/ 76 h 374"/>
                <a:gd name="T14" fmla="*/ 372 w 432"/>
                <a:gd name="T15" fmla="*/ 80 h 374"/>
                <a:gd name="T16" fmla="*/ 382 w 432"/>
                <a:gd name="T17" fmla="*/ 86 h 374"/>
                <a:gd name="T18" fmla="*/ 392 w 432"/>
                <a:gd name="T19" fmla="*/ 80 h 374"/>
                <a:gd name="T20" fmla="*/ 404 w 432"/>
                <a:gd name="T21" fmla="*/ 92 h 374"/>
                <a:gd name="T22" fmla="*/ 426 w 432"/>
                <a:gd name="T23" fmla="*/ 96 h 374"/>
                <a:gd name="T24" fmla="*/ 428 w 432"/>
                <a:gd name="T25" fmla="*/ 116 h 374"/>
                <a:gd name="T26" fmla="*/ 418 w 432"/>
                <a:gd name="T27" fmla="*/ 128 h 374"/>
                <a:gd name="T28" fmla="*/ 398 w 432"/>
                <a:gd name="T29" fmla="*/ 140 h 374"/>
                <a:gd name="T30" fmla="*/ 380 w 432"/>
                <a:gd name="T31" fmla="*/ 150 h 374"/>
                <a:gd name="T32" fmla="*/ 362 w 432"/>
                <a:gd name="T33" fmla="*/ 150 h 374"/>
                <a:gd name="T34" fmla="*/ 348 w 432"/>
                <a:gd name="T35" fmla="*/ 148 h 374"/>
                <a:gd name="T36" fmla="*/ 328 w 432"/>
                <a:gd name="T37" fmla="*/ 152 h 374"/>
                <a:gd name="T38" fmla="*/ 290 w 432"/>
                <a:gd name="T39" fmla="*/ 166 h 374"/>
                <a:gd name="T40" fmla="*/ 262 w 432"/>
                <a:gd name="T41" fmla="*/ 178 h 374"/>
                <a:gd name="T42" fmla="*/ 244 w 432"/>
                <a:gd name="T43" fmla="*/ 194 h 374"/>
                <a:gd name="T44" fmla="*/ 224 w 432"/>
                <a:gd name="T45" fmla="*/ 210 h 374"/>
                <a:gd name="T46" fmla="*/ 218 w 432"/>
                <a:gd name="T47" fmla="*/ 228 h 374"/>
                <a:gd name="T48" fmla="*/ 230 w 432"/>
                <a:gd name="T49" fmla="*/ 236 h 374"/>
                <a:gd name="T50" fmla="*/ 244 w 432"/>
                <a:gd name="T51" fmla="*/ 248 h 374"/>
                <a:gd name="T52" fmla="*/ 252 w 432"/>
                <a:gd name="T53" fmla="*/ 264 h 374"/>
                <a:gd name="T54" fmla="*/ 252 w 432"/>
                <a:gd name="T55" fmla="*/ 284 h 374"/>
                <a:gd name="T56" fmla="*/ 244 w 432"/>
                <a:gd name="T57" fmla="*/ 308 h 374"/>
                <a:gd name="T58" fmla="*/ 244 w 432"/>
                <a:gd name="T59" fmla="*/ 328 h 374"/>
                <a:gd name="T60" fmla="*/ 252 w 432"/>
                <a:gd name="T61" fmla="*/ 348 h 374"/>
                <a:gd name="T62" fmla="*/ 244 w 432"/>
                <a:gd name="T63" fmla="*/ 362 h 374"/>
                <a:gd name="T64" fmla="*/ 228 w 432"/>
                <a:gd name="T65" fmla="*/ 368 h 374"/>
                <a:gd name="T66" fmla="*/ 210 w 432"/>
                <a:gd name="T67" fmla="*/ 368 h 374"/>
                <a:gd name="T68" fmla="*/ 196 w 432"/>
                <a:gd name="T69" fmla="*/ 366 h 374"/>
                <a:gd name="T70" fmla="*/ 190 w 432"/>
                <a:gd name="T71" fmla="*/ 374 h 374"/>
                <a:gd name="T72" fmla="*/ 182 w 432"/>
                <a:gd name="T73" fmla="*/ 370 h 374"/>
                <a:gd name="T74" fmla="*/ 180 w 432"/>
                <a:gd name="T75" fmla="*/ 364 h 374"/>
                <a:gd name="T76" fmla="*/ 172 w 432"/>
                <a:gd name="T77" fmla="*/ 366 h 374"/>
                <a:gd name="T78" fmla="*/ 164 w 432"/>
                <a:gd name="T79" fmla="*/ 360 h 374"/>
                <a:gd name="T80" fmla="*/ 158 w 432"/>
                <a:gd name="T81" fmla="*/ 352 h 374"/>
                <a:gd name="T82" fmla="*/ 140 w 432"/>
                <a:gd name="T83" fmla="*/ 342 h 374"/>
                <a:gd name="T84" fmla="*/ 140 w 432"/>
                <a:gd name="T85" fmla="*/ 332 h 374"/>
                <a:gd name="T86" fmla="*/ 140 w 432"/>
                <a:gd name="T87" fmla="*/ 324 h 374"/>
                <a:gd name="T88" fmla="*/ 134 w 432"/>
                <a:gd name="T89" fmla="*/ 318 h 374"/>
                <a:gd name="T90" fmla="*/ 140 w 432"/>
                <a:gd name="T91" fmla="*/ 310 h 374"/>
                <a:gd name="T92" fmla="*/ 138 w 432"/>
                <a:gd name="T93" fmla="*/ 302 h 374"/>
                <a:gd name="T94" fmla="*/ 116 w 432"/>
                <a:gd name="T95" fmla="*/ 302 h 374"/>
                <a:gd name="T96" fmla="*/ 100 w 432"/>
                <a:gd name="T97" fmla="*/ 288 h 374"/>
                <a:gd name="T98" fmla="*/ 88 w 432"/>
                <a:gd name="T99" fmla="*/ 270 h 374"/>
                <a:gd name="T100" fmla="*/ 76 w 432"/>
                <a:gd name="T101" fmla="*/ 262 h 374"/>
                <a:gd name="T102" fmla="*/ 72 w 432"/>
                <a:gd name="T103" fmla="*/ 250 h 374"/>
                <a:gd name="T104" fmla="*/ 74 w 432"/>
                <a:gd name="T105" fmla="*/ 238 h 374"/>
                <a:gd name="T106" fmla="*/ 64 w 432"/>
                <a:gd name="T107" fmla="*/ 230 h 374"/>
                <a:gd name="T108" fmla="*/ 30 w 432"/>
                <a:gd name="T109" fmla="*/ 222 h 374"/>
                <a:gd name="T110" fmla="*/ 24 w 432"/>
                <a:gd name="T111" fmla="*/ 212 h 374"/>
                <a:gd name="T112" fmla="*/ 24 w 432"/>
                <a:gd name="T113" fmla="*/ 200 h 374"/>
                <a:gd name="T114" fmla="*/ 16 w 432"/>
                <a:gd name="T115" fmla="*/ 190 h 374"/>
                <a:gd name="T116" fmla="*/ 0 w 432"/>
                <a:gd name="T117" fmla="*/ 170 h 374"/>
                <a:gd name="T118" fmla="*/ 84 w 432"/>
                <a:gd name="T119" fmla="*/ 0 h 3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2"/>
                <a:gd name="T181" fmla="*/ 0 h 374"/>
                <a:gd name="T182" fmla="*/ 432 w 432"/>
                <a:gd name="T183" fmla="*/ 374 h 3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2" h="374">
                  <a:moveTo>
                    <a:pt x="222" y="2"/>
                  </a:moveTo>
                  <a:lnTo>
                    <a:pt x="224" y="4"/>
                  </a:lnTo>
                  <a:lnTo>
                    <a:pt x="230" y="4"/>
                  </a:lnTo>
                  <a:lnTo>
                    <a:pt x="234" y="4"/>
                  </a:lnTo>
                  <a:lnTo>
                    <a:pt x="238" y="10"/>
                  </a:lnTo>
                  <a:lnTo>
                    <a:pt x="246" y="12"/>
                  </a:lnTo>
                  <a:lnTo>
                    <a:pt x="254" y="20"/>
                  </a:lnTo>
                  <a:lnTo>
                    <a:pt x="262" y="18"/>
                  </a:lnTo>
                  <a:lnTo>
                    <a:pt x="266" y="24"/>
                  </a:lnTo>
                  <a:lnTo>
                    <a:pt x="276" y="26"/>
                  </a:lnTo>
                  <a:lnTo>
                    <a:pt x="278" y="28"/>
                  </a:lnTo>
                  <a:lnTo>
                    <a:pt x="286" y="28"/>
                  </a:lnTo>
                  <a:lnTo>
                    <a:pt x="286" y="32"/>
                  </a:lnTo>
                  <a:lnTo>
                    <a:pt x="290" y="36"/>
                  </a:lnTo>
                  <a:lnTo>
                    <a:pt x="294" y="36"/>
                  </a:lnTo>
                  <a:lnTo>
                    <a:pt x="300" y="34"/>
                  </a:lnTo>
                  <a:lnTo>
                    <a:pt x="304" y="36"/>
                  </a:lnTo>
                  <a:lnTo>
                    <a:pt x="310" y="42"/>
                  </a:lnTo>
                  <a:lnTo>
                    <a:pt x="310" y="48"/>
                  </a:lnTo>
                  <a:lnTo>
                    <a:pt x="312" y="52"/>
                  </a:lnTo>
                  <a:lnTo>
                    <a:pt x="324" y="50"/>
                  </a:lnTo>
                  <a:lnTo>
                    <a:pt x="330" y="52"/>
                  </a:lnTo>
                  <a:lnTo>
                    <a:pt x="336" y="54"/>
                  </a:lnTo>
                  <a:lnTo>
                    <a:pt x="338" y="56"/>
                  </a:lnTo>
                  <a:lnTo>
                    <a:pt x="346" y="64"/>
                  </a:lnTo>
                  <a:lnTo>
                    <a:pt x="350" y="68"/>
                  </a:lnTo>
                  <a:lnTo>
                    <a:pt x="358" y="70"/>
                  </a:lnTo>
                  <a:lnTo>
                    <a:pt x="362" y="76"/>
                  </a:lnTo>
                  <a:lnTo>
                    <a:pt x="364" y="80"/>
                  </a:lnTo>
                  <a:lnTo>
                    <a:pt x="366" y="80"/>
                  </a:lnTo>
                  <a:lnTo>
                    <a:pt x="370" y="82"/>
                  </a:lnTo>
                  <a:lnTo>
                    <a:pt x="372" y="80"/>
                  </a:lnTo>
                  <a:lnTo>
                    <a:pt x="374" y="82"/>
                  </a:lnTo>
                  <a:lnTo>
                    <a:pt x="376" y="84"/>
                  </a:lnTo>
                  <a:lnTo>
                    <a:pt x="378" y="86"/>
                  </a:lnTo>
                  <a:lnTo>
                    <a:pt x="382" y="86"/>
                  </a:lnTo>
                  <a:lnTo>
                    <a:pt x="386" y="82"/>
                  </a:lnTo>
                  <a:lnTo>
                    <a:pt x="386" y="78"/>
                  </a:lnTo>
                  <a:lnTo>
                    <a:pt x="390" y="78"/>
                  </a:lnTo>
                  <a:lnTo>
                    <a:pt x="392" y="80"/>
                  </a:lnTo>
                  <a:lnTo>
                    <a:pt x="396" y="78"/>
                  </a:lnTo>
                  <a:lnTo>
                    <a:pt x="398" y="82"/>
                  </a:lnTo>
                  <a:lnTo>
                    <a:pt x="402" y="88"/>
                  </a:lnTo>
                  <a:lnTo>
                    <a:pt x="404" y="92"/>
                  </a:lnTo>
                  <a:lnTo>
                    <a:pt x="410" y="92"/>
                  </a:lnTo>
                  <a:lnTo>
                    <a:pt x="414" y="96"/>
                  </a:lnTo>
                  <a:lnTo>
                    <a:pt x="422" y="98"/>
                  </a:lnTo>
                  <a:lnTo>
                    <a:pt x="426" y="96"/>
                  </a:lnTo>
                  <a:lnTo>
                    <a:pt x="432" y="100"/>
                  </a:lnTo>
                  <a:lnTo>
                    <a:pt x="432" y="106"/>
                  </a:lnTo>
                  <a:lnTo>
                    <a:pt x="430" y="112"/>
                  </a:lnTo>
                  <a:lnTo>
                    <a:pt x="428" y="116"/>
                  </a:lnTo>
                  <a:lnTo>
                    <a:pt x="428" y="118"/>
                  </a:lnTo>
                  <a:lnTo>
                    <a:pt x="424" y="122"/>
                  </a:lnTo>
                  <a:lnTo>
                    <a:pt x="422" y="126"/>
                  </a:lnTo>
                  <a:lnTo>
                    <a:pt x="418" y="128"/>
                  </a:lnTo>
                  <a:lnTo>
                    <a:pt x="414" y="130"/>
                  </a:lnTo>
                  <a:lnTo>
                    <a:pt x="410" y="132"/>
                  </a:lnTo>
                  <a:lnTo>
                    <a:pt x="404" y="136"/>
                  </a:lnTo>
                  <a:lnTo>
                    <a:pt x="398" y="140"/>
                  </a:lnTo>
                  <a:lnTo>
                    <a:pt x="394" y="142"/>
                  </a:lnTo>
                  <a:lnTo>
                    <a:pt x="386" y="146"/>
                  </a:lnTo>
                  <a:lnTo>
                    <a:pt x="382" y="148"/>
                  </a:lnTo>
                  <a:lnTo>
                    <a:pt x="380" y="150"/>
                  </a:lnTo>
                  <a:lnTo>
                    <a:pt x="376" y="150"/>
                  </a:lnTo>
                  <a:lnTo>
                    <a:pt x="372" y="150"/>
                  </a:lnTo>
                  <a:lnTo>
                    <a:pt x="368" y="150"/>
                  </a:lnTo>
                  <a:lnTo>
                    <a:pt x="362" y="150"/>
                  </a:lnTo>
                  <a:lnTo>
                    <a:pt x="358" y="150"/>
                  </a:lnTo>
                  <a:lnTo>
                    <a:pt x="356" y="150"/>
                  </a:lnTo>
                  <a:lnTo>
                    <a:pt x="354" y="148"/>
                  </a:lnTo>
                  <a:lnTo>
                    <a:pt x="348" y="148"/>
                  </a:lnTo>
                  <a:lnTo>
                    <a:pt x="344" y="150"/>
                  </a:lnTo>
                  <a:lnTo>
                    <a:pt x="340" y="150"/>
                  </a:lnTo>
                  <a:lnTo>
                    <a:pt x="334" y="150"/>
                  </a:lnTo>
                  <a:lnTo>
                    <a:pt x="328" y="152"/>
                  </a:lnTo>
                  <a:lnTo>
                    <a:pt x="320" y="154"/>
                  </a:lnTo>
                  <a:lnTo>
                    <a:pt x="312" y="158"/>
                  </a:lnTo>
                  <a:lnTo>
                    <a:pt x="306" y="160"/>
                  </a:lnTo>
                  <a:lnTo>
                    <a:pt x="290" y="166"/>
                  </a:lnTo>
                  <a:lnTo>
                    <a:pt x="280" y="170"/>
                  </a:lnTo>
                  <a:lnTo>
                    <a:pt x="272" y="172"/>
                  </a:lnTo>
                  <a:lnTo>
                    <a:pt x="268" y="174"/>
                  </a:lnTo>
                  <a:lnTo>
                    <a:pt x="262" y="178"/>
                  </a:lnTo>
                  <a:lnTo>
                    <a:pt x="258" y="182"/>
                  </a:lnTo>
                  <a:lnTo>
                    <a:pt x="254" y="184"/>
                  </a:lnTo>
                  <a:lnTo>
                    <a:pt x="250" y="190"/>
                  </a:lnTo>
                  <a:lnTo>
                    <a:pt x="244" y="194"/>
                  </a:lnTo>
                  <a:lnTo>
                    <a:pt x="238" y="200"/>
                  </a:lnTo>
                  <a:lnTo>
                    <a:pt x="232" y="204"/>
                  </a:lnTo>
                  <a:lnTo>
                    <a:pt x="226" y="208"/>
                  </a:lnTo>
                  <a:lnTo>
                    <a:pt x="224" y="210"/>
                  </a:lnTo>
                  <a:lnTo>
                    <a:pt x="222" y="214"/>
                  </a:lnTo>
                  <a:lnTo>
                    <a:pt x="220" y="220"/>
                  </a:lnTo>
                  <a:lnTo>
                    <a:pt x="218" y="224"/>
                  </a:lnTo>
                  <a:lnTo>
                    <a:pt x="218" y="228"/>
                  </a:lnTo>
                  <a:lnTo>
                    <a:pt x="220" y="230"/>
                  </a:lnTo>
                  <a:lnTo>
                    <a:pt x="224" y="234"/>
                  </a:lnTo>
                  <a:lnTo>
                    <a:pt x="226" y="236"/>
                  </a:lnTo>
                  <a:lnTo>
                    <a:pt x="230" y="236"/>
                  </a:lnTo>
                  <a:lnTo>
                    <a:pt x="234" y="238"/>
                  </a:lnTo>
                  <a:lnTo>
                    <a:pt x="238" y="240"/>
                  </a:lnTo>
                  <a:lnTo>
                    <a:pt x="242" y="244"/>
                  </a:lnTo>
                  <a:lnTo>
                    <a:pt x="244" y="248"/>
                  </a:lnTo>
                  <a:lnTo>
                    <a:pt x="246" y="250"/>
                  </a:lnTo>
                  <a:lnTo>
                    <a:pt x="250" y="254"/>
                  </a:lnTo>
                  <a:lnTo>
                    <a:pt x="250" y="258"/>
                  </a:lnTo>
                  <a:lnTo>
                    <a:pt x="252" y="264"/>
                  </a:lnTo>
                  <a:lnTo>
                    <a:pt x="254" y="268"/>
                  </a:lnTo>
                  <a:lnTo>
                    <a:pt x="254" y="274"/>
                  </a:lnTo>
                  <a:lnTo>
                    <a:pt x="254" y="278"/>
                  </a:lnTo>
                  <a:lnTo>
                    <a:pt x="252" y="284"/>
                  </a:lnTo>
                  <a:lnTo>
                    <a:pt x="250" y="292"/>
                  </a:lnTo>
                  <a:lnTo>
                    <a:pt x="248" y="298"/>
                  </a:lnTo>
                  <a:lnTo>
                    <a:pt x="246" y="302"/>
                  </a:lnTo>
                  <a:lnTo>
                    <a:pt x="244" y="308"/>
                  </a:lnTo>
                  <a:lnTo>
                    <a:pt x="242" y="314"/>
                  </a:lnTo>
                  <a:lnTo>
                    <a:pt x="242" y="318"/>
                  </a:lnTo>
                  <a:lnTo>
                    <a:pt x="242" y="322"/>
                  </a:lnTo>
                  <a:lnTo>
                    <a:pt x="244" y="328"/>
                  </a:lnTo>
                  <a:lnTo>
                    <a:pt x="246" y="332"/>
                  </a:lnTo>
                  <a:lnTo>
                    <a:pt x="250" y="340"/>
                  </a:lnTo>
                  <a:lnTo>
                    <a:pt x="252" y="344"/>
                  </a:lnTo>
                  <a:lnTo>
                    <a:pt x="252" y="348"/>
                  </a:lnTo>
                  <a:lnTo>
                    <a:pt x="252" y="354"/>
                  </a:lnTo>
                  <a:lnTo>
                    <a:pt x="252" y="358"/>
                  </a:lnTo>
                  <a:lnTo>
                    <a:pt x="248" y="360"/>
                  </a:lnTo>
                  <a:lnTo>
                    <a:pt x="244" y="362"/>
                  </a:lnTo>
                  <a:lnTo>
                    <a:pt x="242" y="364"/>
                  </a:lnTo>
                  <a:lnTo>
                    <a:pt x="240" y="366"/>
                  </a:lnTo>
                  <a:lnTo>
                    <a:pt x="234" y="366"/>
                  </a:lnTo>
                  <a:lnTo>
                    <a:pt x="228" y="368"/>
                  </a:lnTo>
                  <a:lnTo>
                    <a:pt x="222" y="368"/>
                  </a:lnTo>
                  <a:lnTo>
                    <a:pt x="218" y="370"/>
                  </a:lnTo>
                  <a:lnTo>
                    <a:pt x="214" y="372"/>
                  </a:lnTo>
                  <a:lnTo>
                    <a:pt x="210" y="368"/>
                  </a:lnTo>
                  <a:lnTo>
                    <a:pt x="204" y="366"/>
                  </a:lnTo>
                  <a:lnTo>
                    <a:pt x="200" y="366"/>
                  </a:lnTo>
                  <a:lnTo>
                    <a:pt x="198" y="366"/>
                  </a:lnTo>
                  <a:lnTo>
                    <a:pt x="196" y="366"/>
                  </a:lnTo>
                  <a:lnTo>
                    <a:pt x="196" y="368"/>
                  </a:lnTo>
                  <a:lnTo>
                    <a:pt x="194" y="370"/>
                  </a:lnTo>
                  <a:lnTo>
                    <a:pt x="192" y="372"/>
                  </a:lnTo>
                  <a:lnTo>
                    <a:pt x="190" y="374"/>
                  </a:lnTo>
                  <a:lnTo>
                    <a:pt x="186" y="374"/>
                  </a:lnTo>
                  <a:lnTo>
                    <a:pt x="184" y="374"/>
                  </a:lnTo>
                  <a:lnTo>
                    <a:pt x="184" y="372"/>
                  </a:lnTo>
                  <a:lnTo>
                    <a:pt x="182" y="370"/>
                  </a:lnTo>
                  <a:lnTo>
                    <a:pt x="182" y="368"/>
                  </a:lnTo>
                  <a:lnTo>
                    <a:pt x="182" y="366"/>
                  </a:lnTo>
                  <a:lnTo>
                    <a:pt x="180" y="364"/>
                  </a:lnTo>
                  <a:lnTo>
                    <a:pt x="178" y="364"/>
                  </a:lnTo>
                  <a:lnTo>
                    <a:pt x="176" y="364"/>
                  </a:lnTo>
                  <a:lnTo>
                    <a:pt x="174" y="366"/>
                  </a:lnTo>
                  <a:lnTo>
                    <a:pt x="172" y="366"/>
                  </a:lnTo>
                  <a:lnTo>
                    <a:pt x="170" y="366"/>
                  </a:lnTo>
                  <a:lnTo>
                    <a:pt x="168" y="364"/>
                  </a:lnTo>
                  <a:lnTo>
                    <a:pt x="166" y="364"/>
                  </a:lnTo>
                  <a:lnTo>
                    <a:pt x="164" y="360"/>
                  </a:lnTo>
                  <a:lnTo>
                    <a:pt x="164" y="358"/>
                  </a:lnTo>
                  <a:lnTo>
                    <a:pt x="164" y="356"/>
                  </a:lnTo>
                  <a:lnTo>
                    <a:pt x="162" y="354"/>
                  </a:lnTo>
                  <a:lnTo>
                    <a:pt x="158" y="352"/>
                  </a:lnTo>
                  <a:lnTo>
                    <a:pt x="154" y="350"/>
                  </a:lnTo>
                  <a:lnTo>
                    <a:pt x="148" y="346"/>
                  </a:lnTo>
                  <a:lnTo>
                    <a:pt x="144" y="344"/>
                  </a:lnTo>
                  <a:lnTo>
                    <a:pt x="140" y="342"/>
                  </a:lnTo>
                  <a:lnTo>
                    <a:pt x="138" y="340"/>
                  </a:lnTo>
                  <a:lnTo>
                    <a:pt x="138" y="338"/>
                  </a:lnTo>
                  <a:lnTo>
                    <a:pt x="140" y="336"/>
                  </a:lnTo>
                  <a:lnTo>
                    <a:pt x="140" y="332"/>
                  </a:lnTo>
                  <a:lnTo>
                    <a:pt x="142" y="330"/>
                  </a:lnTo>
                  <a:lnTo>
                    <a:pt x="144" y="326"/>
                  </a:lnTo>
                  <a:lnTo>
                    <a:pt x="142" y="324"/>
                  </a:lnTo>
                  <a:lnTo>
                    <a:pt x="140" y="324"/>
                  </a:lnTo>
                  <a:lnTo>
                    <a:pt x="138" y="324"/>
                  </a:lnTo>
                  <a:lnTo>
                    <a:pt x="136" y="322"/>
                  </a:lnTo>
                  <a:lnTo>
                    <a:pt x="134" y="320"/>
                  </a:lnTo>
                  <a:lnTo>
                    <a:pt x="134" y="318"/>
                  </a:lnTo>
                  <a:lnTo>
                    <a:pt x="136" y="316"/>
                  </a:lnTo>
                  <a:lnTo>
                    <a:pt x="136" y="314"/>
                  </a:lnTo>
                  <a:lnTo>
                    <a:pt x="138" y="312"/>
                  </a:lnTo>
                  <a:lnTo>
                    <a:pt x="140" y="310"/>
                  </a:lnTo>
                  <a:lnTo>
                    <a:pt x="142" y="308"/>
                  </a:lnTo>
                  <a:lnTo>
                    <a:pt x="140" y="306"/>
                  </a:lnTo>
                  <a:lnTo>
                    <a:pt x="140" y="304"/>
                  </a:lnTo>
                  <a:lnTo>
                    <a:pt x="138" y="302"/>
                  </a:lnTo>
                  <a:lnTo>
                    <a:pt x="134" y="302"/>
                  </a:lnTo>
                  <a:lnTo>
                    <a:pt x="130" y="302"/>
                  </a:lnTo>
                  <a:lnTo>
                    <a:pt x="124" y="302"/>
                  </a:lnTo>
                  <a:lnTo>
                    <a:pt x="116" y="302"/>
                  </a:lnTo>
                  <a:lnTo>
                    <a:pt x="110" y="300"/>
                  </a:lnTo>
                  <a:lnTo>
                    <a:pt x="106" y="296"/>
                  </a:lnTo>
                  <a:lnTo>
                    <a:pt x="102" y="292"/>
                  </a:lnTo>
                  <a:lnTo>
                    <a:pt x="100" y="288"/>
                  </a:lnTo>
                  <a:lnTo>
                    <a:pt x="96" y="278"/>
                  </a:lnTo>
                  <a:lnTo>
                    <a:pt x="94" y="276"/>
                  </a:lnTo>
                  <a:lnTo>
                    <a:pt x="92" y="272"/>
                  </a:lnTo>
                  <a:lnTo>
                    <a:pt x="88" y="270"/>
                  </a:lnTo>
                  <a:lnTo>
                    <a:pt x="86" y="268"/>
                  </a:lnTo>
                  <a:lnTo>
                    <a:pt x="82" y="266"/>
                  </a:lnTo>
                  <a:lnTo>
                    <a:pt x="78" y="264"/>
                  </a:lnTo>
                  <a:lnTo>
                    <a:pt x="76" y="262"/>
                  </a:lnTo>
                  <a:lnTo>
                    <a:pt x="74" y="260"/>
                  </a:lnTo>
                  <a:lnTo>
                    <a:pt x="72" y="256"/>
                  </a:lnTo>
                  <a:lnTo>
                    <a:pt x="72" y="254"/>
                  </a:lnTo>
                  <a:lnTo>
                    <a:pt x="72" y="250"/>
                  </a:lnTo>
                  <a:lnTo>
                    <a:pt x="72" y="246"/>
                  </a:lnTo>
                  <a:lnTo>
                    <a:pt x="74" y="242"/>
                  </a:lnTo>
                  <a:lnTo>
                    <a:pt x="74" y="240"/>
                  </a:lnTo>
                  <a:lnTo>
                    <a:pt x="74" y="238"/>
                  </a:lnTo>
                  <a:lnTo>
                    <a:pt x="72" y="236"/>
                  </a:lnTo>
                  <a:lnTo>
                    <a:pt x="70" y="234"/>
                  </a:lnTo>
                  <a:lnTo>
                    <a:pt x="68" y="232"/>
                  </a:lnTo>
                  <a:lnTo>
                    <a:pt x="64" y="230"/>
                  </a:lnTo>
                  <a:lnTo>
                    <a:pt x="60" y="230"/>
                  </a:lnTo>
                  <a:lnTo>
                    <a:pt x="48" y="226"/>
                  </a:lnTo>
                  <a:lnTo>
                    <a:pt x="38" y="224"/>
                  </a:lnTo>
                  <a:lnTo>
                    <a:pt x="30" y="222"/>
                  </a:lnTo>
                  <a:lnTo>
                    <a:pt x="26" y="220"/>
                  </a:lnTo>
                  <a:lnTo>
                    <a:pt x="24" y="218"/>
                  </a:lnTo>
                  <a:lnTo>
                    <a:pt x="24" y="214"/>
                  </a:lnTo>
                  <a:lnTo>
                    <a:pt x="24" y="212"/>
                  </a:lnTo>
                  <a:lnTo>
                    <a:pt x="24" y="208"/>
                  </a:lnTo>
                  <a:lnTo>
                    <a:pt x="26" y="206"/>
                  </a:lnTo>
                  <a:lnTo>
                    <a:pt x="24" y="202"/>
                  </a:lnTo>
                  <a:lnTo>
                    <a:pt x="24" y="200"/>
                  </a:lnTo>
                  <a:lnTo>
                    <a:pt x="24" y="198"/>
                  </a:lnTo>
                  <a:lnTo>
                    <a:pt x="22" y="194"/>
                  </a:lnTo>
                  <a:lnTo>
                    <a:pt x="18" y="192"/>
                  </a:lnTo>
                  <a:lnTo>
                    <a:pt x="16" y="190"/>
                  </a:lnTo>
                  <a:lnTo>
                    <a:pt x="8" y="186"/>
                  </a:lnTo>
                  <a:lnTo>
                    <a:pt x="2" y="182"/>
                  </a:lnTo>
                  <a:lnTo>
                    <a:pt x="4" y="170"/>
                  </a:lnTo>
                  <a:lnTo>
                    <a:pt x="0" y="170"/>
                  </a:lnTo>
                  <a:lnTo>
                    <a:pt x="0" y="150"/>
                  </a:lnTo>
                  <a:lnTo>
                    <a:pt x="2" y="76"/>
                  </a:lnTo>
                  <a:lnTo>
                    <a:pt x="2" y="0"/>
                  </a:lnTo>
                  <a:lnTo>
                    <a:pt x="84" y="0"/>
                  </a:lnTo>
                  <a:lnTo>
                    <a:pt x="164" y="0"/>
                  </a:lnTo>
                  <a:lnTo>
                    <a:pt x="222" y="2"/>
                  </a:lnTo>
                  <a:close/>
                </a:path>
              </a:pathLst>
            </a:custGeom>
            <a:solidFill>
              <a:srgbClr val="CC00FF"/>
            </a:solidFill>
            <a:ln w="3175" cmpd="sng">
              <a:solidFill>
                <a:srgbClr val="000000"/>
              </a:solidFill>
              <a:round/>
              <a:headEnd/>
              <a:tailEnd/>
            </a:ln>
          </p:spPr>
          <p:txBody>
            <a:bodyPr/>
            <a:lstStyle/>
            <a:p>
              <a:endParaRPr lang="en-US"/>
            </a:p>
          </p:txBody>
        </p:sp>
      </p:grpSp>
      <p:grpSp>
        <p:nvGrpSpPr>
          <p:cNvPr id="309252" name="Group 102"/>
          <p:cNvGrpSpPr>
            <a:grpSpLocks/>
          </p:cNvGrpSpPr>
          <p:nvPr/>
        </p:nvGrpSpPr>
        <p:grpSpPr bwMode="auto">
          <a:xfrm>
            <a:off x="228600" y="533400"/>
            <a:ext cx="8621713" cy="5106988"/>
            <a:chOff x="673" y="889"/>
            <a:chExt cx="4358" cy="2311"/>
          </a:xfrm>
        </p:grpSpPr>
        <p:sp>
          <p:nvSpPr>
            <p:cNvPr id="309255" name="Rectangle 103"/>
            <p:cNvSpPr>
              <a:spLocks noChangeArrowheads="1"/>
            </p:cNvSpPr>
            <p:nvPr/>
          </p:nvSpPr>
          <p:spPr bwMode="auto">
            <a:xfrm>
              <a:off x="4189" y="3148"/>
              <a:ext cx="6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Lee</a:t>
              </a:r>
              <a:endParaRPr lang="en-US" sz="2400">
                <a:solidFill>
                  <a:srgbClr val="000000"/>
                </a:solidFill>
                <a:latin typeface="Times" pitchFamily="18" charset="0"/>
              </a:endParaRPr>
            </a:p>
          </p:txBody>
        </p:sp>
        <p:sp>
          <p:nvSpPr>
            <p:cNvPr id="309256" name="Rectangle 104"/>
            <p:cNvSpPr>
              <a:spLocks noChangeArrowheads="1"/>
            </p:cNvSpPr>
            <p:nvPr/>
          </p:nvSpPr>
          <p:spPr bwMode="auto">
            <a:xfrm>
              <a:off x="3133" y="3144"/>
              <a:ext cx="19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Appanoose</a:t>
              </a:r>
              <a:endParaRPr lang="en-US" sz="2400">
                <a:solidFill>
                  <a:srgbClr val="000000"/>
                </a:solidFill>
                <a:latin typeface="Times" pitchFamily="18" charset="0"/>
              </a:endParaRPr>
            </a:p>
          </p:txBody>
        </p:sp>
        <p:sp>
          <p:nvSpPr>
            <p:cNvPr id="309257" name="Rectangle 105"/>
            <p:cNvSpPr>
              <a:spLocks noChangeArrowheads="1"/>
            </p:cNvSpPr>
            <p:nvPr/>
          </p:nvSpPr>
          <p:spPr bwMode="auto">
            <a:xfrm>
              <a:off x="2805" y="3080"/>
              <a:ext cx="120"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Wayne</a:t>
              </a:r>
              <a:endParaRPr lang="en-US" sz="2400">
                <a:solidFill>
                  <a:srgbClr val="000000"/>
                </a:solidFill>
                <a:latin typeface="Times" pitchFamily="18" charset="0"/>
              </a:endParaRPr>
            </a:p>
          </p:txBody>
        </p:sp>
        <p:sp>
          <p:nvSpPr>
            <p:cNvPr id="309258" name="Rectangle 106"/>
            <p:cNvSpPr>
              <a:spLocks noChangeArrowheads="1"/>
            </p:cNvSpPr>
            <p:nvPr/>
          </p:nvSpPr>
          <p:spPr bwMode="auto">
            <a:xfrm>
              <a:off x="2575" y="3158"/>
              <a:ext cx="13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Decatur</a:t>
              </a:r>
              <a:endParaRPr lang="en-US" sz="2400">
                <a:solidFill>
                  <a:srgbClr val="000000"/>
                </a:solidFill>
                <a:latin typeface="Times" pitchFamily="18" charset="0"/>
              </a:endParaRPr>
            </a:p>
          </p:txBody>
        </p:sp>
        <p:sp>
          <p:nvSpPr>
            <p:cNvPr id="309259" name="Rectangle 107"/>
            <p:cNvSpPr>
              <a:spLocks noChangeArrowheads="1"/>
            </p:cNvSpPr>
            <p:nvPr/>
          </p:nvSpPr>
          <p:spPr bwMode="auto">
            <a:xfrm>
              <a:off x="2131" y="3084"/>
              <a:ext cx="15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Ringgold</a:t>
              </a:r>
              <a:endParaRPr lang="en-US" sz="2400">
                <a:solidFill>
                  <a:srgbClr val="000000"/>
                </a:solidFill>
                <a:latin typeface="Times" pitchFamily="18" charset="0"/>
              </a:endParaRPr>
            </a:p>
          </p:txBody>
        </p:sp>
        <p:sp>
          <p:nvSpPr>
            <p:cNvPr id="309260" name="Rectangle 108"/>
            <p:cNvSpPr>
              <a:spLocks noChangeArrowheads="1"/>
            </p:cNvSpPr>
            <p:nvPr/>
          </p:nvSpPr>
          <p:spPr bwMode="auto">
            <a:xfrm>
              <a:off x="3591" y="3032"/>
              <a:ext cx="9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Davis</a:t>
              </a:r>
              <a:endParaRPr lang="en-US" sz="2400">
                <a:solidFill>
                  <a:srgbClr val="000000"/>
                </a:solidFill>
                <a:latin typeface="Times" pitchFamily="18" charset="0"/>
              </a:endParaRPr>
            </a:p>
          </p:txBody>
        </p:sp>
        <p:sp>
          <p:nvSpPr>
            <p:cNvPr id="309261" name="Rectangle 109"/>
            <p:cNvSpPr>
              <a:spLocks noChangeArrowheads="1"/>
            </p:cNvSpPr>
            <p:nvPr/>
          </p:nvSpPr>
          <p:spPr bwMode="auto">
            <a:xfrm>
              <a:off x="3819" y="3016"/>
              <a:ext cx="183"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Van Buren</a:t>
              </a:r>
              <a:endParaRPr lang="en-US" sz="2400">
                <a:solidFill>
                  <a:srgbClr val="000000"/>
                </a:solidFill>
                <a:latin typeface="Times" pitchFamily="18" charset="0"/>
              </a:endParaRPr>
            </a:p>
          </p:txBody>
        </p:sp>
        <p:sp>
          <p:nvSpPr>
            <p:cNvPr id="309262" name="Rectangle 110"/>
            <p:cNvSpPr>
              <a:spLocks noChangeArrowheads="1"/>
            </p:cNvSpPr>
            <p:nvPr/>
          </p:nvSpPr>
          <p:spPr bwMode="auto">
            <a:xfrm>
              <a:off x="1920" y="3110"/>
              <a:ext cx="108"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Taylor</a:t>
              </a:r>
              <a:endParaRPr lang="en-US" sz="2400">
                <a:solidFill>
                  <a:srgbClr val="000000"/>
                </a:solidFill>
                <a:latin typeface="Times" pitchFamily="18" charset="0"/>
              </a:endParaRPr>
            </a:p>
          </p:txBody>
        </p:sp>
        <p:sp>
          <p:nvSpPr>
            <p:cNvPr id="309263" name="Rectangle 111"/>
            <p:cNvSpPr>
              <a:spLocks noChangeArrowheads="1"/>
            </p:cNvSpPr>
            <p:nvPr/>
          </p:nvSpPr>
          <p:spPr bwMode="auto">
            <a:xfrm>
              <a:off x="1587" y="3136"/>
              <a:ext cx="91"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Page</a:t>
              </a:r>
              <a:endParaRPr lang="en-US" sz="2400">
                <a:solidFill>
                  <a:srgbClr val="000000"/>
                </a:solidFill>
                <a:latin typeface="Times" pitchFamily="18" charset="0"/>
              </a:endParaRPr>
            </a:p>
          </p:txBody>
        </p:sp>
        <p:sp>
          <p:nvSpPr>
            <p:cNvPr id="309264" name="Rectangle 112"/>
            <p:cNvSpPr>
              <a:spLocks noChangeArrowheads="1"/>
            </p:cNvSpPr>
            <p:nvPr/>
          </p:nvSpPr>
          <p:spPr bwMode="auto">
            <a:xfrm>
              <a:off x="1200" y="3110"/>
              <a:ext cx="14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Fremont</a:t>
              </a:r>
              <a:endParaRPr lang="en-US" sz="2400">
                <a:solidFill>
                  <a:srgbClr val="000000"/>
                </a:solidFill>
                <a:latin typeface="Times" pitchFamily="18" charset="0"/>
              </a:endParaRPr>
            </a:p>
          </p:txBody>
        </p:sp>
        <p:sp>
          <p:nvSpPr>
            <p:cNvPr id="309265" name="Rectangle 113"/>
            <p:cNvSpPr>
              <a:spLocks noChangeArrowheads="1"/>
            </p:cNvSpPr>
            <p:nvPr/>
          </p:nvSpPr>
          <p:spPr bwMode="auto">
            <a:xfrm>
              <a:off x="4353" y="2922"/>
              <a:ext cx="20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Des Moines</a:t>
              </a:r>
              <a:endParaRPr lang="en-US" sz="2400">
                <a:solidFill>
                  <a:srgbClr val="000000"/>
                </a:solidFill>
                <a:latin typeface="Times" pitchFamily="18" charset="0"/>
              </a:endParaRPr>
            </a:p>
          </p:txBody>
        </p:sp>
        <p:sp>
          <p:nvSpPr>
            <p:cNvPr id="309266" name="Rectangle 114"/>
            <p:cNvSpPr>
              <a:spLocks noChangeArrowheads="1"/>
            </p:cNvSpPr>
            <p:nvPr/>
          </p:nvSpPr>
          <p:spPr bwMode="auto">
            <a:xfrm>
              <a:off x="2167" y="2902"/>
              <a:ext cx="102"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Union</a:t>
              </a:r>
              <a:endParaRPr lang="en-US" sz="2400">
                <a:solidFill>
                  <a:srgbClr val="000000"/>
                </a:solidFill>
                <a:latin typeface="Times" pitchFamily="18" charset="0"/>
              </a:endParaRPr>
            </a:p>
          </p:txBody>
        </p:sp>
        <p:sp>
          <p:nvSpPr>
            <p:cNvPr id="309267" name="Rectangle 115"/>
            <p:cNvSpPr>
              <a:spLocks noChangeArrowheads="1"/>
            </p:cNvSpPr>
            <p:nvPr/>
          </p:nvSpPr>
          <p:spPr bwMode="auto">
            <a:xfrm>
              <a:off x="1872" y="2918"/>
              <a:ext cx="120"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Adams</a:t>
              </a:r>
              <a:endParaRPr lang="en-US" sz="2400">
                <a:solidFill>
                  <a:srgbClr val="000000"/>
                </a:solidFill>
                <a:latin typeface="Times" pitchFamily="18" charset="0"/>
              </a:endParaRPr>
            </a:p>
          </p:txBody>
        </p:sp>
        <p:sp>
          <p:nvSpPr>
            <p:cNvPr id="309268" name="Rectangle 116"/>
            <p:cNvSpPr>
              <a:spLocks noChangeArrowheads="1"/>
            </p:cNvSpPr>
            <p:nvPr/>
          </p:nvSpPr>
          <p:spPr bwMode="auto">
            <a:xfrm>
              <a:off x="1505" y="2870"/>
              <a:ext cx="21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Montgomery</a:t>
              </a:r>
              <a:endParaRPr lang="en-US" sz="2400">
                <a:solidFill>
                  <a:srgbClr val="000000"/>
                </a:solidFill>
                <a:latin typeface="Times" pitchFamily="18" charset="0"/>
              </a:endParaRPr>
            </a:p>
          </p:txBody>
        </p:sp>
        <p:sp>
          <p:nvSpPr>
            <p:cNvPr id="309269" name="Rectangle 117"/>
            <p:cNvSpPr>
              <a:spLocks noChangeArrowheads="1"/>
            </p:cNvSpPr>
            <p:nvPr/>
          </p:nvSpPr>
          <p:spPr bwMode="auto">
            <a:xfrm>
              <a:off x="1259" y="2926"/>
              <a:ext cx="78"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Mills</a:t>
              </a:r>
              <a:endParaRPr lang="en-US" sz="2400">
                <a:solidFill>
                  <a:srgbClr val="000000"/>
                </a:solidFill>
                <a:latin typeface="Times" pitchFamily="18" charset="0"/>
              </a:endParaRPr>
            </a:p>
          </p:txBody>
        </p:sp>
        <p:sp>
          <p:nvSpPr>
            <p:cNvPr id="309270" name="Rectangle 118"/>
            <p:cNvSpPr>
              <a:spLocks noChangeArrowheads="1"/>
            </p:cNvSpPr>
            <p:nvPr/>
          </p:nvSpPr>
          <p:spPr bwMode="auto">
            <a:xfrm>
              <a:off x="3123" y="2820"/>
              <a:ext cx="131"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Monroe</a:t>
              </a:r>
              <a:endParaRPr lang="en-US" sz="2400">
                <a:solidFill>
                  <a:srgbClr val="000000"/>
                </a:solidFill>
                <a:latin typeface="Times" pitchFamily="18" charset="0"/>
              </a:endParaRPr>
            </a:p>
          </p:txBody>
        </p:sp>
        <p:sp>
          <p:nvSpPr>
            <p:cNvPr id="309271" name="Rectangle 119"/>
            <p:cNvSpPr>
              <a:spLocks noChangeArrowheads="1"/>
            </p:cNvSpPr>
            <p:nvPr/>
          </p:nvSpPr>
          <p:spPr bwMode="auto">
            <a:xfrm>
              <a:off x="2955" y="2814"/>
              <a:ext cx="10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Lucas</a:t>
              </a:r>
              <a:endParaRPr lang="en-US" sz="2400">
                <a:solidFill>
                  <a:srgbClr val="000000"/>
                </a:solidFill>
                <a:latin typeface="Times" pitchFamily="18" charset="0"/>
              </a:endParaRPr>
            </a:p>
          </p:txBody>
        </p:sp>
        <p:sp>
          <p:nvSpPr>
            <p:cNvPr id="309272" name="Rectangle 120"/>
            <p:cNvSpPr>
              <a:spLocks noChangeArrowheads="1"/>
            </p:cNvSpPr>
            <p:nvPr/>
          </p:nvSpPr>
          <p:spPr bwMode="auto">
            <a:xfrm>
              <a:off x="2477" y="2916"/>
              <a:ext cx="112"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Clarke</a:t>
              </a:r>
              <a:endParaRPr lang="en-US" sz="2400">
                <a:solidFill>
                  <a:srgbClr val="000000"/>
                </a:solidFill>
                <a:latin typeface="Times" pitchFamily="18" charset="0"/>
              </a:endParaRPr>
            </a:p>
          </p:txBody>
        </p:sp>
        <p:sp>
          <p:nvSpPr>
            <p:cNvPr id="309273" name="Rectangle 121"/>
            <p:cNvSpPr>
              <a:spLocks noChangeArrowheads="1"/>
            </p:cNvSpPr>
            <p:nvPr/>
          </p:nvSpPr>
          <p:spPr bwMode="auto">
            <a:xfrm>
              <a:off x="3433" y="2938"/>
              <a:ext cx="141"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Wapello</a:t>
              </a:r>
              <a:endParaRPr lang="en-US" sz="2400">
                <a:solidFill>
                  <a:srgbClr val="000000"/>
                </a:solidFill>
                <a:latin typeface="Times" pitchFamily="18" charset="0"/>
              </a:endParaRPr>
            </a:p>
          </p:txBody>
        </p:sp>
        <p:sp>
          <p:nvSpPr>
            <p:cNvPr id="309274" name="Rectangle 122"/>
            <p:cNvSpPr>
              <a:spLocks noChangeArrowheads="1"/>
            </p:cNvSpPr>
            <p:nvPr/>
          </p:nvSpPr>
          <p:spPr bwMode="auto">
            <a:xfrm>
              <a:off x="4121" y="2832"/>
              <a:ext cx="10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Henry</a:t>
              </a:r>
              <a:endParaRPr lang="en-US" sz="2400">
                <a:solidFill>
                  <a:srgbClr val="000000"/>
                </a:solidFill>
                <a:latin typeface="Times" pitchFamily="18" charset="0"/>
              </a:endParaRPr>
            </a:p>
          </p:txBody>
        </p:sp>
        <p:sp>
          <p:nvSpPr>
            <p:cNvPr id="309275" name="Rectangle 123"/>
            <p:cNvSpPr>
              <a:spLocks noChangeArrowheads="1"/>
            </p:cNvSpPr>
            <p:nvPr/>
          </p:nvSpPr>
          <p:spPr bwMode="auto">
            <a:xfrm>
              <a:off x="3857" y="2814"/>
              <a:ext cx="159"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Jefferson</a:t>
              </a:r>
              <a:endParaRPr lang="en-US" sz="2400">
                <a:solidFill>
                  <a:srgbClr val="000000"/>
                </a:solidFill>
                <a:latin typeface="Times" pitchFamily="18" charset="0"/>
              </a:endParaRPr>
            </a:p>
          </p:txBody>
        </p:sp>
        <p:sp>
          <p:nvSpPr>
            <p:cNvPr id="309276" name="Rectangle 124"/>
            <p:cNvSpPr>
              <a:spLocks noChangeArrowheads="1"/>
            </p:cNvSpPr>
            <p:nvPr/>
          </p:nvSpPr>
          <p:spPr bwMode="auto">
            <a:xfrm>
              <a:off x="4283" y="2688"/>
              <a:ext cx="115"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Louisa</a:t>
              </a:r>
              <a:endParaRPr lang="en-US" sz="2400">
                <a:solidFill>
                  <a:srgbClr val="000000"/>
                </a:solidFill>
                <a:latin typeface="Times" pitchFamily="18" charset="0"/>
              </a:endParaRPr>
            </a:p>
          </p:txBody>
        </p:sp>
        <p:sp>
          <p:nvSpPr>
            <p:cNvPr id="309277" name="Rectangle 125"/>
            <p:cNvSpPr>
              <a:spLocks noChangeArrowheads="1"/>
            </p:cNvSpPr>
            <p:nvPr/>
          </p:nvSpPr>
          <p:spPr bwMode="auto">
            <a:xfrm>
              <a:off x="2033" y="2678"/>
              <a:ext cx="91"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Adair</a:t>
              </a:r>
              <a:endParaRPr lang="en-US" sz="2400">
                <a:solidFill>
                  <a:srgbClr val="000000"/>
                </a:solidFill>
                <a:latin typeface="Times" pitchFamily="18" charset="0"/>
              </a:endParaRPr>
            </a:p>
          </p:txBody>
        </p:sp>
        <p:sp>
          <p:nvSpPr>
            <p:cNvPr id="309278" name="Rectangle 126"/>
            <p:cNvSpPr>
              <a:spLocks noChangeArrowheads="1"/>
            </p:cNvSpPr>
            <p:nvPr/>
          </p:nvSpPr>
          <p:spPr bwMode="auto">
            <a:xfrm>
              <a:off x="1745" y="2592"/>
              <a:ext cx="88"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Cass</a:t>
              </a:r>
              <a:endParaRPr lang="en-US" sz="2400">
                <a:solidFill>
                  <a:srgbClr val="000000"/>
                </a:solidFill>
                <a:latin typeface="Times" pitchFamily="18" charset="0"/>
              </a:endParaRPr>
            </a:p>
          </p:txBody>
        </p:sp>
        <p:sp>
          <p:nvSpPr>
            <p:cNvPr id="309279" name="Rectangle 127"/>
            <p:cNvSpPr>
              <a:spLocks noChangeArrowheads="1"/>
            </p:cNvSpPr>
            <p:nvPr/>
          </p:nvSpPr>
          <p:spPr bwMode="auto">
            <a:xfrm>
              <a:off x="1235" y="2584"/>
              <a:ext cx="24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Pottawattamie</a:t>
              </a:r>
              <a:endParaRPr lang="en-US" sz="2400">
                <a:solidFill>
                  <a:srgbClr val="000000"/>
                </a:solidFill>
                <a:latin typeface="Times" pitchFamily="18" charset="0"/>
              </a:endParaRPr>
            </a:p>
          </p:txBody>
        </p:sp>
        <p:sp>
          <p:nvSpPr>
            <p:cNvPr id="309280" name="Rectangle 128"/>
            <p:cNvSpPr>
              <a:spLocks noChangeArrowheads="1"/>
            </p:cNvSpPr>
            <p:nvPr/>
          </p:nvSpPr>
          <p:spPr bwMode="auto">
            <a:xfrm>
              <a:off x="2959" y="2572"/>
              <a:ext cx="119"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Marion</a:t>
              </a:r>
              <a:endParaRPr lang="en-US" sz="2400">
                <a:solidFill>
                  <a:srgbClr val="000000"/>
                </a:solidFill>
                <a:latin typeface="Times" pitchFamily="18" charset="0"/>
              </a:endParaRPr>
            </a:p>
          </p:txBody>
        </p:sp>
        <p:sp>
          <p:nvSpPr>
            <p:cNvPr id="309281" name="Rectangle 129"/>
            <p:cNvSpPr>
              <a:spLocks noChangeArrowheads="1"/>
            </p:cNvSpPr>
            <p:nvPr/>
          </p:nvSpPr>
          <p:spPr bwMode="auto">
            <a:xfrm>
              <a:off x="3312" y="2582"/>
              <a:ext cx="15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Mahaska</a:t>
              </a:r>
              <a:endParaRPr lang="en-US" sz="2400">
                <a:solidFill>
                  <a:srgbClr val="000000"/>
                </a:solidFill>
                <a:latin typeface="Times" pitchFamily="18" charset="0"/>
              </a:endParaRPr>
            </a:p>
          </p:txBody>
        </p:sp>
        <p:sp>
          <p:nvSpPr>
            <p:cNvPr id="309282" name="Rectangle 130"/>
            <p:cNvSpPr>
              <a:spLocks noChangeArrowheads="1"/>
            </p:cNvSpPr>
            <p:nvPr/>
          </p:nvSpPr>
          <p:spPr bwMode="auto">
            <a:xfrm>
              <a:off x="2352" y="2648"/>
              <a:ext cx="14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Madison</a:t>
              </a:r>
              <a:endParaRPr lang="en-US" sz="2400">
                <a:solidFill>
                  <a:srgbClr val="000000"/>
                </a:solidFill>
                <a:latin typeface="Times" pitchFamily="18" charset="0"/>
              </a:endParaRPr>
            </a:p>
          </p:txBody>
        </p:sp>
        <p:sp>
          <p:nvSpPr>
            <p:cNvPr id="309283" name="Rectangle 131"/>
            <p:cNvSpPr>
              <a:spLocks noChangeArrowheads="1"/>
            </p:cNvSpPr>
            <p:nvPr/>
          </p:nvSpPr>
          <p:spPr bwMode="auto">
            <a:xfrm>
              <a:off x="3696" y="2582"/>
              <a:ext cx="129"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Keokuk</a:t>
              </a:r>
              <a:endParaRPr lang="en-US" sz="2400">
                <a:solidFill>
                  <a:srgbClr val="000000"/>
                </a:solidFill>
                <a:latin typeface="Times" pitchFamily="18" charset="0"/>
              </a:endParaRPr>
            </a:p>
          </p:txBody>
        </p:sp>
        <p:sp>
          <p:nvSpPr>
            <p:cNvPr id="309284" name="Rectangle 132"/>
            <p:cNvSpPr>
              <a:spLocks noChangeArrowheads="1"/>
            </p:cNvSpPr>
            <p:nvPr/>
          </p:nvSpPr>
          <p:spPr bwMode="auto">
            <a:xfrm>
              <a:off x="2688" y="2640"/>
              <a:ext cx="127"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Warren</a:t>
              </a:r>
              <a:endParaRPr lang="en-US" sz="2400">
                <a:solidFill>
                  <a:srgbClr val="000000"/>
                </a:solidFill>
                <a:latin typeface="Times" pitchFamily="18" charset="0"/>
              </a:endParaRPr>
            </a:p>
          </p:txBody>
        </p:sp>
        <p:sp>
          <p:nvSpPr>
            <p:cNvPr id="309285" name="Rectangle 133"/>
            <p:cNvSpPr>
              <a:spLocks noChangeArrowheads="1"/>
            </p:cNvSpPr>
            <p:nvPr/>
          </p:nvSpPr>
          <p:spPr bwMode="auto">
            <a:xfrm>
              <a:off x="3953" y="2630"/>
              <a:ext cx="20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Washington</a:t>
              </a:r>
              <a:endParaRPr lang="en-US" sz="2400">
                <a:solidFill>
                  <a:srgbClr val="000000"/>
                </a:solidFill>
                <a:latin typeface="Times" pitchFamily="18" charset="0"/>
              </a:endParaRPr>
            </a:p>
          </p:txBody>
        </p:sp>
        <p:sp>
          <p:nvSpPr>
            <p:cNvPr id="309286" name="Rectangle 134"/>
            <p:cNvSpPr>
              <a:spLocks noChangeArrowheads="1"/>
            </p:cNvSpPr>
            <p:nvPr/>
          </p:nvSpPr>
          <p:spPr bwMode="auto">
            <a:xfrm>
              <a:off x="4417" y="2472"/>
              <a:ext cx="17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Muscatine</a:t>
              </a:r>
              <a:endParaRPr lang="en-US" sz="2400">
                <a:solidFill>
                  <a:srgbClr val="000000"/>
                </a:solidFill>
                <a:latin typeface="Times" pitchFamily="18" charset="0"/>
              </a:endParaRPr>
            </a:p>
          </p:txBody>
        </p:sp>
        <p:sp>
          <p:nvSpPr>
            <p:cNvPr id="309287" name="Rectangle 135"/>
            <p:cNvSpPr>
              <a:spLocks noChangeArrowheads="1"/>
            </p:cNvSpPr>
            <p:nvPr/>
          </p:nvSpPr>
          <p:spPr bwMode="auto">
            <a:xfrm>
              <a:off x="4800" y="2390"/>
              <a:ext cx="87"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Scott</a:t>
              </a:r>
              <a:endParaRPr lang="en-US" sz="2400">
                <a:solidFill>
                  <a:srgbClr val="000000"/>
                </a:solidFill>
                <a:latin typeface="Times" pitchFamily="18" charset="0"/>
              </a:endParaRPr>
            </a:p>
          </p:txBody>
        </p:sp>
        <p:sp>
          <p:nvSpPr>
            <p:cNvPr id="309288" name="Rectangle 136"/>
            <p:cNvSpPr>
              <a:spLocks noChangeArrowheads="1"/>
            </p:cNvSpPr>
            <p:nvPr/>
          </p:nvSpPr>
          <p:spPr bwMode="auto">
            <a:xfrm>
              <a:off x="3993" y="2328"/>
              <a:ext cx="146"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Johnson</a:t>
              </a:r>
              <a:endParaRPr lang="en-US" sz="2400">
                <a:solidFill>
                  <a:srgbClr val="000000"/>
                </a:solidFill>
                <a:latin typeface="Times" pitchFamily="18" charset="0"/>
              </a:endParaRPr>
            </a:p>
          </p:txBody>
        </p:sp>
        <p:sp>
          <p:nvSpPr>
            <p:cNvPr id="309289" name="Rectangle 137"/>
            <p:cNvSpPr>
              <a:spLocks noChangeArrowheads="1"/>
            </p:cNvSpPr>
            <p:nvPr/>
          </p:nvSpPr>
          <p:spPr bwMode="auto">
            <a:xfrm>
              <a:off x="2051" y="2346"/>
              <a:ext cx="12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Guthrie</a:t>
              </a:r>
              <a:endParaRPr lang="en-US" sz="2400">
                <a:solidFill>
                  <a:srgbClr val="000000"/>
                </a:solidFill>
                <a:latin typeface="Times" pitchFamily="18" charset="0"/>
              </a:endParaRPr>
            </a:p>
          </p:txBody>
        </p:sp>
        <p:sp>
          <p:nvSpPr>
            <p:cNvPr id="309290" name="Rectangle 138"/>
            <p:cNvSpPr>
              <a:spLocks noChangeArrowheads="1"/>
            </p:cNvSpPr>
            <p:nvPr/>
          </p:nvSpPr>
          <p:spPr bwMode="auto">
            <a:xfrm>
              <a:off x="3019" y="2294"/>
              <a:ext cx="11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Jasper</a:t>
              </a:r>
              <a:endParaRPr lang="en-US" sz="2400">
                <a:solidFill>
                  <a:srgbClr val="000000"/>
                </a:solidFill>
                <a:latin typeface="Times" pitchFamily="18" charset="0"/>
              </a:endParaRPr>
            </a:p>
          </p:txBody>
        </p:sp>
        <p:sp>
          <p:nvSpPr>
            <p:cNvPr id="309291" name="Rectangle 139"/>
            <p:cNvSpPr>
              <a:spLocks noChangeArrowheads="1"/>
            </p:cNvSpPr>
            <p:nvPr/>
          </p:nvSpPr>
          <p:spPr bwMode="auto">
            <a:xfrm>
              <a:off x="2688" y="2294"/>
              <a:ext cx="94" cy="42"/>
            </a:xfrm>
            <a:prstGeom prst="rect">
              <a:avLst/>
            </a:prstGeom>
            <a:noFill/>
            <a:ln w="9525">
              <a:noFill/>
              <a:miter lim="800000"/>
              <a:headEnd/>
              <a:tailEnd/>
            </a:ln>
          </p:spPr>
          <p:txBody>
            <a:bodyPr lIns="0" tIns="0" rIns="0" bIns="0">
              <a:spAutoFit/>
            </a:bodyPr>
            <a:lstStyle/>
            <a:p>
              <a:pPr eaLnBrk="0" hangingPunct="0"/>
              <a:r>
                <a:rPr lang="en-US" sz="600">
                  <a:solidFill>
                    <a:srgbClr val="000000"/>
                  </a:solidFill>
                  <a:latin typeface="Arial" charset="0"/>
                </a:rPr>
                <a:t>Polk</a:t>
              </a:r>
              <a:endParaRPr lang="en-US" sz="2400">
                <a:solidFill>
                  <a:srgbClr val="000000"/>
                </a:solidFill>
                <a:latin typeface="Times" pitchFamily="18" charset="0"/>
              </a:endParaRPr>
            </a:p>
          </p:txBody>
        </p:sp>
        <p:sp>
          <p:nvSpPr>
            <p:cNvPr id="309292" name="Rectangle 140"/>
            <p:cNvSpPr>
              <a:spLocks noChangeArrowheads="1"/>
            </p:cNvSpPr>
            <p:nvPr/>
          </p:nvSpPr>
          <p:spPr bwMode="auto">
            <a:xfrm>
              <a:off x="3360" y="2318"/>
              <a:ext cx="188"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Poweshiek</a:t>
              </a:r>
              <a:endParaRPr lang="en-US" sz="2400">
                <a:solidFill>
                  <a:srgbClr val="000000"/>
                </a:solidFill>
                <a:latin typeface="Times" pitchFamily="18" charset="0"/>
              </a:endParaRPr>
            </a:p>
          </p:txBody>
        </p:sp>
        <p:sp>
          <p:nvSpPr>
            <p:cNvPr id="309293" name="Rectangle 141"/>
            <p:cNvSpPr>
              <a:spLocks noChangeArrowheads="1"/>
            </p:cNvSpPr>
            <p:nvPr/>
          </p:nvSpPr>
          <p:spPr bwMode="auto">
            <a:xfrm>
              <a:off x="1678" y="2342"/>
              <a:ext cx="15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Audubon</a:t>
              </a:r>
              <a:endParaRPr lang="en-US" sz="2400">
                <a:solidFill>
                  <a:srgbClr val="000000"/>
                </a:solidFill>
                <a:latin typeface="Times" pitchFamily="18" charset="0"/>
              </a:endParaRPr>
            </a:p>
          </p:txBody>
        </p:sp>
        <p:sp>
          <p:nvSpPr>
            <p:cNvPr id="309294" name="Rectangle 142"/>
            <p:cNvSpPr>
              <a:spLocks noChangeArrowheads="1"/>
            </p:cNvSpPr>
            <p:nvPr/>
          </p:nvSpPr>
          <p:spPr bwMode="auto">
            <a:xfrm>
              <a:off x="1440" y="2246"/>
              <a:ext cx="119"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Shelby</a:t>
              </a:r>
              <a:endParaRPr lang="en-US" sz="2400">
                <a:solidFill>
                  <a:srgbClr val="000000"/>
                </a:solidFill>
                <a:latin typeface="Times" pitchFamily="18" charset="0"/>
              </a:endParaRPr>
            </a:p>
          </p:txBody>
        </p:sp>
        <p:sp>
          <p:nvSpPr>
            <p:cNvPr id="309295" name="Rectangle 143"/>
            <p:cNvSpPr>
              <a:spLocks noChangeArrowheads="1"/>
            </p:cNvSpPr>
            <p:nvPr/>
          </p:nvSpPr>
          <p:spPr bwMode="auto">
            <a:xfrm>
              <a:off x="2361" y="2342"/>
              <a:ext cx="109"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Dallas</a:t>
              </a:r>
              <a:endParaRPr lang="en-US" sz="2400">
                <a:solidFill>
                  <a:srgbClr val="000000"/>
                </a:solidFill>
                <a:latin typeface="Times" pitchFamily="18" charset="0"/>
              </a:endParaRPr>
            </a:p>
          </p:txBody>
        </p:sp>
        <p:sp>
          <p:nvSpPr>
            <p:cNvPr id="309296" name="Rectangle 144"/>
            <p:cNvSpPr>
              <a:spLocks noChangeArrowheads="1"/>
            </p:cNvSpPr>
            <p:nvPr/>
          </p:nvSpPr>
          <p:spPr bwMode="auto">
            <a:xfrm>
              <a:off x="3783" y="2342"/>
              <a:ext cx="82"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Iowa</a:t>
              </a:r>
              <a:endParaRPr lang="en-US" sz="2400">
                <a:solidFill>
                  <a:srgbClr val="000000"/>
                </a:solidFill>
                <a:latin typeface="Times" pitchFamily="18" charset="0"/>
              </a:endParaRPr>
            </a:p>
          </p:txBody>
        </p:sp>
        <p:sp>
          <p:nvSpPr>
            <p:cNvPr id="309297" name="Rectangle 145"/>
            <p:cNvSpPr>
              <a:spLocks noChangeArrowheads="1"/>
            </p:cNvSpPr>
            <p:nvPr/>
          </p:nvSpPr>
          <p:spPr bwMode="auto">
            <a:xfrm>
              <a:off x="1061" y="2342"/>
              <a:ext cx="14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Harrison</a:t>
              </a:r>
              <a:endParaRPr lang="en-US" sz="2400">
                <a:solidFill>
                  <a:srgbClr val="000000"/>
                </a:solidFill>
                <a:latin typeface="Times" pitchFamily="18" charset="0"/>
              </a:endParaRPr>
            </a:p>
          </p:txBody>
        </p:sp>
        <p:sp>
          <p:nvSpPr>
            <p:cNvPr id="309298" name="Rectangle 146"/>
            <p:cNvSpPr>
              <a:spLocks noChangeArrowheads="1"/>
            </p:cNvSpPr>
            <p:nvPr/>
          </p:nvSpPr>
          <p:spPr bwMode="auto">
            <a:xfrm>
              <a:off x="4464" y="2246"/>
              <a:ext cx="106"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Cedar</a:t>
              </a:r>
              <a:endParaRPr lang="en-US" sz="2400">
                <a:solidFill>
                  <a:srgbClr val="000000"/>
                </a:solidFill>
                <a:latin typeface="Times" pitchFamily="18" charset="0"/>
              </a:endParaRPr>
            </a:p>
          </p:txBody>
        </p:sp>
        <p:sp>
          <p:nvSpPr>
            <p:cNvPr id="309299" name="Rectangle 147"/>
            <p:cNvSpPr>
              <a:spLocks noChangeArrowheads="1"/>
            </p:cNvSpPr>
            <p:nvPr/>
          </p:nvSpPr>
          <p:spPr bwMode="auto">
            <a:xfrm>
              <a:off x="4848" y="2150"/>
              <a:ext cx="183" cy="62"/>
            </a:xfrm>
            <a:prstGeom prst="rect">
              <a:avLst/>
            </a:prstGeom>
            <a:noFill/>
            <a:ln w="9525">
              <a:noFill/>
              <a:miter lim="800000"/>
              <a:headEnd/>
              <a:tailEnd/>
            </a:ln>
          </p:spPr>
          <p:txBody>
            <a:bodyPr wrap="none" lIns="0" tIns="0" rIns="0" bIns="0">
              <a:spAutoFit/>
            </a:bodyPr>
            <a:lstStyle/>
            <a:p>
              <a:pPr eaLnBrk="0" hangingPunct="0"/>
              <a:r>
                <a:rPr lang="en-US" sz="900" b="1">
                  <a:solidFill>
                    <a:srgbClr val="000000"/>
                  </a:solidFill>
                  <a:latin typeface="Times" pitchFamily="18" charset="0"/>
                </a:rPr>
                <a:t>*CCC*</a:t>
              </a:r>
            </a:p>
          </p:txBody>
        </p:sp>
        <p:sp>
          <p:nvSpPr>
            <p:cNvPr id="309300" name="Rectangle 148"/>
            <p:cNvSpPr>
              <a:spLocks noChangeArrowheads="1"/>
            </p:cNvSpPr>
            <p:nvPr/>
          </p:nvSpPr>
          <p:spPr bwMode="auto">
            <a:xfrm>
              <a:off x="2763" y="1935"/>
              <a:ext cx="112" cy="41"/>
            </a:xfrm>
            <a:prstGeom prst="rect">
              <a:avLst/>
            </a:prstGeom>
            <a:noFill/>
            <a:ln w="9525">
              <a:noFill/>
              <a:miter lim="800000"/>
              <a:headEnd/>
              <a:tailEnd/>
            </a:ln>
          </p:spPr>
          <p:txBody>
            <a:bodyPr lIns="0" tIns="0" rIns="0" bIns="0">
              <a:spAutoFit/>
            </a:bodyPr>
            <a:lstStyle/>
            <a:p>
              <a:pPr eaLnBrk="0" hangingPunct="0"/>
              <a:r>
                <a:rPr lang="en-US" sz="600">
                  <a:solidFill>
                    <a:srgbClr val="000000"/>
                  </a:solidFill>
                  <a:latin typeface="Arial" charset="0"/>
                </a:rPr>
                <a:t>Story</a:t>
              </a:r>
              <a:endParaRPr lang="en-US" sz="2400">
                <a:solidFill>
                  <a:srgbClr val="000000"/>
                </a:solidFill>
                <a:latin typeface="Times" pitchFamily="18" charset="0"/>
              </a:endParaRPr>
            </a:p>
          </p:txBody>
        </p:sp>
        <p:sp>
          <p:nvSpPr>
            <p:cNvPr id="309301" name="Rectangle 149"/>
            <p:cNvSpPr>
              <a:spLocks noChangeArrowheads="1"/>
            </p:cNvSpPr>
            <p:nvPr/>
          </p:nvSpPr>
          <p:spPr bwMode="auto">
            <a:xfrm>
              <a:off x="2039" y="2048"/>
              <a:ext cx="129"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Greene</a:t>
              </a:r>
              <a:endParaRPr lang="en-US" sz="2400">
                <a:solidFill>
                  <a:srgbClr val="000000"/>
                </a:solidFill>
                <a:latin typeface="Times" pitchFamily="18" charset="0"/>
              </a:endParaRPr>
            </a:p>
          </p:txBody>
        </p:sp>
        <p:sp>
          <p:nvSpPr>
            <p:cNvPr id="309302" name="Rectangle 150"/>
            <p:cNvSpPr>
              <a:spLocks noChangeArrowheads="1"/>
            </p:cNvSpPr>
            <p:nvPr/>
          </p:nvSpPr>
          <p:spPr bwMode="auto">
            <a:xfrm>
              <a:off x="2373" y="1949"/>
              <a:ext cx="113"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Boone</a:t>
              </a:r>
              <a:endParaRPr lang="en-US" sz="2400">
                <a:solidFill>
                  <a:srgbClr val="000000"/>
                </a:solidFill>
                <a:latin typeface="Times" pitchFamily="18" charset="0"/>
              </a:endParaRPr>
            </a:p>
          </p:txBody>
        </p:sp>
        <p:sp>
          <p:nvSpPr>
            <p:cNvPr id="309303" name="Rectangle 151"/>
            <p:cNvSpPr>
              <a:spLocks noChangeArrowheads="1"/>
            </p:cNvSpPr>
            <p:nvPr/>
          </p:nvSpPr>
          <p:spPr bwMode="auto">
            <a:xfrm>
              <a:off x="1340" y="2016"/>
              <a:ext cx="15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Crawford</a:t>
              </a:r>
              <a:endParaRPr lang="en-US" sz="2400">
                <a:solidFill>
                  <a:srgbClr val="000000"/>
                </a:solidFill>
                <a:latin typeface="Times" pitchFamily="18" charset="0"/>
              </a:endParaRPr>
            </a:p>
          </p:txBody>
        </p:sp>
        <p:sp>
          <p:nvSpPr>
            <p:cNvPr id="309304" name="Rectangle 152"/>
            <p:cNvSpPr>
              <a:spLocks noChangeArrowheads="1"/>
            </p:cNvSpPr>
            <p:nvPr/>
          </p:nvSpPr>
          <p:spPr bwMode="auto">
            <a:xfrm>
              <a:off x="1776" y="2064"/>
              <a:ext cx="11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Carroll</a:t>
              </a:r>
              <a:endParaRPr lang="en-US" sz="2400">
                <a:solidFill>
                  <a:srgbClr val="000000"/>
                </a:solidFill>
                <a:latin typeface="Times" pitchFamily="18" charset="0"/>
              </a:endParaRPr>
            </a:p>
          </p:txBody>
        </p:sp>
        <p:sp>
          <p:nvSpPr>
            <p:cNvPr id="309305" name="Rectangle 153"/>
            <p:cNvSpPr>
              <a:spLocks noChangeArrowheads="1"/>
            </p:cNvSpPr>
            <p:nvPr/>
          </p:nvSpPr>
          <p:spPr bwMode="auto">
            <a:xfrm>
              <a:off x="3025" y="1975"/>
              <a:ext cx="14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Marshall</a:t>
              </a:r>
              <a:endParaRPr lang="en-US" sz="2400">
                <a:solidFill>
                  <a:srgbClr val="000000"/>
                </a:solidFill>
                <a:latin typeface="Times" pitchFamily="18" charset="0"/>
              </a:endParaRPr>
            </a:p>
          </p:txBody>
        </p:sp>
        <p:sp>
          <p:nvSpPr>
            <p:cNvPr id="309306" name="Rectangle 154"/>
            <p:cNvSpPr>
              <a:spLocks noChangeArrowheads="1"/>
            </p:cNvSpPr>
            <p:nvPr/>
          </p:nvSpPr>
          <p:spPr bwMode="auto">
            <a:xfrm>
              <a:off x="960" y="2006"/>
              <a:ext cx="141"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Monona</a:t>
              </a:r>
              <a:endParaRPr lang="en-US" sz="2400">
                <a:solidFill>
                  <a:srgbClr val="000000"/>
                </a:solidFill>
                <a:latin typeface="Times" pitchFamily="18" charset="0"/>
              </a:endParaRPr>
            </a:p>
          </p:txBody>
        </p:sp>
        <p:sp>
          <p:nvSpPr>
            <p:cNvPr id="309307" name="Rectangle 155"/>
            <p:cNvSpPr>
              <a:spLocks noChangeArrowheads="1"/>
            </p:cNvSpPr>
            <p:nvPr/>
          </p:nvSpPr>
          <p:spPr bwMode="auto">
            <a:xfrm>
              <a:off x="4441" y="1925"/>
              <a:ext cx="103"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Jones</a:t>
              </a:r>
              <a:endParaRPr lang="en-US" sz="2400">
                <a:solidFill>
                  <a:srgbClr val="000000"/>
                </a:solidFill>
                <a:latin typeface="Times" pitchFamily="18" charset="0"/>
              </a:endParaRPr>
            </a:p>
          </p:txBody>
        </p:sp>
        <p:sp>
          <p:nvSpPr>
            <p:cNvPr id="309308" name="Rectangle 156"/>
            <p:cNvSpPr>
              <a:spLocks noChangeArrowheads="1"/>
            </p:cNvSpPr>
            <p:nvPr/>
          </p:nvSpPr>
          <p:spPr bwMode="auto">
            <a:xfrm>
              <a:off x="3455" y="1973"/>
              <a:ext cx="98"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Tama</a:t>
              </a:r>
              <a:endParaRPr lang="en-US" sz="2400">
                <a:solidFill>
                  <a:srgbClr val="000000"/>
                </a:solidFill>
                <a:latin typeface="Times" pitchFamily="18" charset="0"/>
              </a:endParaRPr>
            </a:p>
          </p:txBody>
        </p:sp>
        <p:sp>
          <p:nvSpPr>
            <p:cNvPr id="309309" name="Rectangle 157"/>
            <p:cNvSpPr>
              <a:spLocks noChangeArrowheads="1"/>
            </p:cNvSpPr>
            <p:nvPr/>
          </p:nvSpPr>
          <p:spPr bwMode="auto">
            <a:xfrm>
              <a:off x="4079" y="2006"/>
              <a:ext cx="7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Linn</a:t>
              </a:r>
              <a:endParaRPr lang="en-US" sz="2400">
                <a:solidFill>
                  <a:srgbClr val="000000"/>
                </a:solidFill>
                <a:latin typeface="Times" pitchFamily="18" charset="0"/>
              </a:endParaRPr>
            </a:p>
          </p:txBody>
        </p:sp>
        <p:sp>
          <p:nvSpPr>
            <p:cNvPr id="309310" name="Rectangle 158"/>
            <p:cNvSpPr>
              <a:spLocks noChangeArrowheads="1"/>
            </p:cNvSpPr>
            <p:nvPr/>
          </p:nvSpPr>
          <p:spPr bwMode="auto">
            <a:xfrm>
              <a:off x="3733" y="1955"/>
              <a:ext cx="123"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Benton</a:t>
              </a:r>
              <a:endParaRPr lang="en-US" sz="2400">
                <a:solidFill>
                  <a:srgbClr val="000000"/>
                </a:solidFill>
                <a:latin typeface="Times" pitchFamily="18" charset="0"/>
              </a:endParaRPr>
            </a:p>
          </p:txBody>
        </p:sp>
        <p:sp>
          <p:nvSpPr>
            <p:cNvPr id="309311" name="Rectangle 159"/>
            <p:cNvSpPr>
              <a:spLocks noChangeArrowheads="1"/>
            </p:cNvSpPr>
            <p:nvPr/>
          </p:nvSpPr>
          <p:spPr bwMode="auto">
            <a:xfrm>
              <a:off x="4752" y="1958"/>
              <a:ext cx="142"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Jackson</a:t>
              </a:r>
              <a:endParaRPr lang="en-US" sz="2400">
                <a:solidFill>
                  <a:srgbClr val="000000"/>
                </a:solidFill>
                <a:latin typeface="Times" pitchFamily="18" charset="0"/>
              </a:endParaRPr>
            </a:p>
          </p:txBody>
        </p:sp>
        <p:sp>
          <p:nvSpPr>
            <p:cNvPr id="309312" name="Rectangle 160"/>
            <p:cNvSpPr>
              <a:spLocks noChangeArrowheads="1"/>
            </p:cNvSpPr>
            <p:nvPr/>
          </p:nvSpPr>
          <p:spPr bwMode="auto">
            <a:xfrm>
              <a:off x="3187" y="1705"/>
              <a:ext cx="12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Grundy</a:t>
              </a:r>
              <a:endParaRPr lang="en-US" sz="2400">
                <a:solidFill>
                  <a:srgbClr val="000000"/>
                </a:solidFill>
                <a:latin typeface="Times" pitchFamily="18" charset="0"/>
              </a:endParaRPr>
            </a:p>
          </p:txBody>
        </p:sp>
        <p:sp>
          <p:nvSpPr>
            <p:cNvPr id="309313" name="Rectangle 161"/>
            <p:cNvSpPr>
              <a:spLocks noChangeArrowheads="1"/>
            </p:cNvSpPr>
            <p:nvPr/>
          </p:nvSpPr>
          <p:spPr bwMode="auto">
            <a:xfrm>
              <a:off x="2961" y="1711"/>
              <a:ext cx="115"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Hardin</a:t>
              </a:r>
              <a:endParaRPr lang="en-US" sz="2400">
                <a:solidFill>
                  <a:srgbClr val="000000"/>
                </a:solidFill>
                <a:latin typeface="Times" pitchFamily="18" charset="0"/>
              </a:endParaRPr>
            </a:p>
          </p:txBody>
        </p:sp>
        <p:sp>
          <p:nvSpPr>
            <p:cNvPr id="309314" name="Rectangle 162"/>
            <p:cNvSpPr>
              <a:spLocks noChangeArrowheads="1"/>
            </p:cNvSpPr>
            <p:nvPr/>
          </p:nvSpPr>
          <p:spPr bwMode="auto">
            <a:xfrm>
              <a:off x="2563" y="1717"/>
              <a:ext cx="15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Hamilton</a:t>
              </a:r>
              <a:endParaRPr lang="en-US" sz="2400">
                <a:solidFill>
                  <a:srgbClr val="000000"/>
                </a:solidFill>
                <a:latin typeface="Times" pitchFamily="18" charset="0"/>
              </a:endParaRPr>
            </a:p>
          </p:txBody>
        </p:sp>
        <p:sp>
          <p:nvSpPr>
            <p:cNvPr id="309315" name="Rectangle 163"/>
            <p:cNvSpPr>
              <a:spLocks noChangeArrowheads="1"/>
            </p:cNvSpPr>
            <p:nvPr/>
          </p:nvSpPr>
          <p:spPr bwMode="auto">
            <a:xfrm>
              <a:off x="1947" y="1751"/>
              <a:ext cx="14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Calhoun</a:t>
              </a:r>
              <a:endParaRPr lang="en-US" sz="2400">
                <a:solidFill>
                  <a:srgbClr val="000000"/>
                </a:solidFill>
                <a:latin typeface="Times" pitchFamily="18" charset="0"/>
              </a:endParaRPr>
            </a:p>
          </p:txBody>
        </p:sp>
        <p:sp>
          <p:nvSpPr>
            <p:cNvPr id="309316" name="Rectangle 164"/>
            <p:cNvSpPr>
              <a:spLocks noChangeArrowheads="1"/>
            </p:cNvSpPr>
            <p:nvPr/>
          </p:nvSpPr>
          <p:spPr bwMode="auto">
            <a:xfrm>
              <a:off x="1309" y="1683"/>
              <a:ext cx="54"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Ida</a:t>
              </a:r>
              <a:endParaRPr lang="en-US" sz="2400">
                <a:solidFill>
                  <a:srgbClr val="000000"/>
                </a:solidFill>
                <a:latin typeface="Times" pitchFamily="18" charset="0"/>
              </a:endParaRPr>
            </a:p>
          </p:txBody>
        </p:sp>
        <p:sp>
          <p:nvSpPr>
            <p:cNvPr id="309317" name="Rectangle 165"/>
            <p:cNvSpPr>
              <a:spLocks noChangeArrowheads="1"/>
            </p:cNvSpPr>
            <p:nvPr/>
          </p:nvSpPr>
          <p:spPr bwMode="auto">
            <a:xfrm>
              <a:off x="1659" y="1701"/>
              <a:ext cx="67"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Sac</a:t>
              </a:r>
              <a:endParaRPr lang="en-US" sz="2400">
                <a:solidFill>
                  <a:srgbClr val="000000"/>
                </a:solidFill>
                <a:latin typeface="Times" pitchFamily="18" charset="0"/>
              </a:endParaRPr>
            </a:p>
          </p:txBody>
        </p:sp>
        <p:sp>
          <p:nvSpPr>
            <p:cNvPr id="309318" name="Rectangle 166"/>
            <p:cNvSpPr>
              <a:spLocks noChangeArrowheads="1"/>
            </p:cNvSpPr>
            <p:nvPr/>
          </p:nvSpPr>
          <p:spPr bwMode="auto">
            <a:xfrm>
              <a:off x="937" y="1749"/>
              <a:ext cx="176"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Woodbury</a:t>
              </a:r>
              <a:endParaRPr lang="en-US" sz="2400">
                <a:solidFill>
                  <a:srgbClr val="000000"/>
                </a:solidFill>
                <a:latin typeface="Times" pitchFamily="18" charset="0"/>
              </a:endParaRPr>
            </a:p>
          </p:txBody>
        </p:sp>
        <p:sp>
          <p:nvSpPr>
            <p:cNvPr id="309319" name="Rectangle 167"/>
            <p:cNvSpPr>
              <a:spLocks noChangeArrowheads="1"/>
            </p:cNvSpPr>
            <p:nvPr/>
          </p:nvSpPr>
          <p:spPr bwMode="auto">
            <a:xfrm>
              <a:off x="3517" y="1622"/>
              <a:ext cx="203"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Black Hawk</a:t>
              </a:r>
              <a:endParaRPr lang="en-US" sz="2400">
                <a:solidFill>
                  <a:srgbClr val="000000"/>
                </a:solidFill>
                <a:latin typeface="Times" pitchFamily="18" charset="0"/>
              </a:endParaRPr>
            </a:p>
          </p:txBody>
        </p:sp>
        <p:sp>
          <p:nvSpPr>
            <p:cNvPr id="309320" name="Rectangle 168"/>
            <p:cNvSpPr>
              <a:spLocks noChangeArrowheads="1"/>
            </p:cNvSpPr>
            <p:nvPr/>
          </p:nvSpPr>
          <p:spPr bwMode="auto">
            <a:xfrm>
              <a:off x="3888" y="1718"/>
              <a:ext cx="17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Buchanan</a:t>
              </a:r>
              <a:endParaRPr lang="en-US" sz="2400">
                <a:solidFill>
                  <a:srgbClr val="000000"/>
                </a:solidFill>
                <a:latin typeface="Times" pitchFamily="18" charset="0"/>
              </a:endParaRPr>
            </a:p>
          </p:txBody>
        </p:sp>
        <p:sp>
          <p:nvSpPr>
            <p:cNvPr id="309321" name="Rectangle 169"/>
            <p:cNvSpPr>
              <a:spLocks noChangeArrowheads="1"/>
            </p:cNvSpPr>
            <p:nvPr/>
          </p:nvSpPr>
          <p:spPr bwMode="auto">
            <a:xfrm>
              <a:off x="2221" y="1728"/>
              <a:ext cx="143"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Webster</a:t>
              </a:r>
              <a:endParaRPr lang="en-US" sz="2400">
                <a:solidFill>
                  <a:srgbClr val="000000"/>
                </a:solidFill>
                <a:latin typeface="Times" pitchFamily="18" charset="0"/>
              </a:endParaRPr>
            </a:p>
          </p:txBody>
        </p:sp>
        <p:sp>
          <p:nvSpPr>
            <p:cNvPr id="309322" name="Rectangle 170"/>
            <p:cNvSpPr>
              <a:spLocks noChangeArrowheads="1"/>
            </p:cNvSpPr>
            <p:nvPr/>
          </p:nvSpPr>
          <p:spPr bwMode="auto">
            <a:xfrm>
              <a:off x="4211" y="1670"/>
              <a:ext cx="16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Delaware</a:t>
              </a:r>
              <a:endParaRPr lang="en-US" sz="2400">
                <a:solidFill>
                  <a:srgbClr val="000000"/>
                </a:solidFill>
                <a:latin typeface="Times" pitchFamily="18" charset="0"/>
              </a:endParaRPr>
            </a:p>
          </p:txBody>
        </p:sp>
        <p:sp>
          <p:nvSpPr>
            <p:cNvPr id="309323" name="Rectangle 171"/>
            <p:cNvSpPr>
              <a:spLocks noChangeArrowheads="1"/>
            </p:cNvSpPr>
            <p:nvPr/>
          </p:nvSpPr>
          <p:spPr bwMode="auto">
            <a:xfrm>
              <a:off x="4554" y="1670"/>
              <a:ext cx="183" cy="62"/>
            </a:xfrm>
            <a:prstGeom prst="rect">
              <a:avLst/>
            </a:prstGeom>
            <a:noFill/>
            <a:ln w="9525">
              <a:noFill/>
              <a:miter lim="800000"/>
              <a:headEnd/>
              <a:tailEnd/>
            </a:ln>
          </p:spPr>
          <p:txBody>
            <a:bodyPr wrap="none" lIns="0" tIns="0" rIns="0" bIns="0">
              <a:spAutoFit/>
            </a:bodyPr>
            <a:lstStyle/>
            <a:p>
              <a:pPr eaLnBrk="0" hangingPunct="0"/>
              <a:r>
                <a:rPr lang="en-US" sz="900" b="1">
                  <a:solidFill>
                    <a:srgbClr val="000000"/>
                  </a:solidFill>
                  <a:latin typeface="Times" pitchFamily="18" charset="0"/>
                </a:rPr>
                <a:t>*CCC*</a:t>
              </a:r>
            </a:p>
          </p:txBody>
        </p:sp>
        <p:sp>
          <p:nvSpPr>
            <p:cNvPr id="309324" name="Rectangle 172"/>
            <p:cNvSpPr>
              <a:spLocks noChangeArrowheads="1"/>
            </p:cNvSpPr>
            <p:nvPr/>
          </p:nvSpPr>
          <p:spPr bwMode="auto">
            <a:xfrm>
              <a:off x="3538" y="1430"/>
              <a:ext cx="12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Bremer</a:t>
              </a:r>
              <a:endParaRPr lang="en-US" sz="2400">
                <a:solidFill>
                  <a:srgbClr val="000000"/>
                </a:solidFill>
                <a:latin typeface="Times" pitchFamily="18" charset="0"/>
              </a:endParaRPr>
            </a:p>
          </p:txBody>
        </p:sp>
        <p:sp>
          <p:nvSpPr>
            <p:cNvPr id="309325" name="Rectangle 173"/>
            <p:cNvSpPr>
              <a:spLocks noChangeArrowheads="1"/>
            </p:cNvSpPr>
            <p:nvPr/>
          </p:nvSpPr>
          <p:spPr bwMode="auto">
            <a:xfrm>
              <a:off x="3185" y="1467"/>
              <a:ext cx="101"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Butler</a:t>
              </a:r>
              <a:endParaRPr lang="en-US" sz="2400">
                <a:solidFill>
                  <a:srgbClr val="000000"/>
                </a:solidFill>
                <a:latin typeface="Times" pitchFamily="18" charset="0"/>
              </a:endParaRPr>
            </a:p>
          </p:txBody>
        </p:sp>
        <p:sp>
          <p:nvSpPr>
            <p:cNvPr id="309326" name="Rectangle 174"/>
            <p:cNvSpPr>
              <a:spLocks noChangeArrowheads="1"/>
            </p:cNvSpPr>
            <p:nvPr/>
          </p:nvSpPr>
          <p:spPr bwMode="auto">
            <a:xfrm>
              <a:off x="2849" y="1431"/>
              <a:ext cx="138"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Franklin</a:t>
              </a:r>
              <a:endParaRPr lang="en-US" sz="2400">
                <a:solidFill>
                  <a:srgbClr val="000000"/>
                </a:solidFill>
                <a:latin typeface="Times" pitchFamily="18" charset="0"/>
              </a:endParaRPr>
            </a:p>
          </p:txBody>
        </p:sp>
        <p:sp>
          <p:nvSpPr>
            <p:cNvPr id="309327" name="Rectangle 175"/>
            <p:cNvSpPr>
              <a:spLocks noChangeArrowheads="1"/>
            </p:cNvSpPr>
            <p:nvPr/>
          </p:nvSpPr>
          <p:spPr bwMode="auto">
            <a:xfrm>
              <a:off x="2193" y="1430"/>
              <a:ext cx="166"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Humboldt</a:t>
              </a:r>
              <a:endParaRPr lang="en-US" sz="2400">
                <a:solidFill>
                  <a:srgbClr val="000000"/>
                </a:solidFill>
                <a:latin typeface="Times" pitchFamily="18" charset="0"/>
              </a:endParaRPr>
            </a:p>
          </p:txBody>
        </p:sp>
        <p:sp>
          <p:nvSpPr>
            <p:cNvPr id="309328" name="Rectangle 176"/>
            <p:cNvSpPr>
              <a:spLocks noChangeArrowheads="1"/>
            </p:cNvSpPr>
            <p:nvPr/>
          </p:nvSpPr>
          <p:spPr bwMode="auto">
            <a:xfrm>
              <a:off x="2573" y="1430"/>
              <a:ext cx="112"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Wright</a:t>
              </a:r>
              <a:endParaRPr lang="en-US" sz="2400">
                <a:solidFill>
                  <a:srgbClr val="000000"/>
                </a:solidFill>
                <a:latin typeface="Times" pitchFamily="18" charset="0"/>
              </a:endParaRPr>
            </a:p>
          </p:txBody>
        </p:sp>
        <p:sp>
          <p:nvSpPr>
            <p:cNvPr id="309329" name="Rectangle 177"/>
            <p:cNvSpPr>
              <a:spLocks noChangeArrowheads="1"/>
            </p:cNvSpPr>
            <p:nvPr/>
          </p:nvSpPr>
          <p:spPr bwMode="auto">
            <a:xfrm>
              <a:off x="1843" y="1457"/>
              <a:ext cx="20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Pocahontas</a:t>
              </a:r>
              <a:endParaRPr lang="en-US" sz="2400">
                <a:solidFill>
                  <a:srgbClr val="000000"/>
                </a:solidFill>
                <a:latin typeface="Times" pitchFamily="18" charset="0"/>
              </a:endParaRPr>
            </a:p>
          </p:txBody>
        </p:sp>
        <p:sp>
          <p:nvSpPr>
            <p:cNvPr id="309330" name="Rectangle 178"/>
            <p:cNvSpPr>
              <a:spLocks noChangeArrowheads="1"/>
            </p:cNvSpPr>
            <p:nvPr/>
          </p:nvSpPr>
          <p:spPr bwMode="auto">
            <a:xfrm>
              <a:off x="1171" y="1445"/>
              <a:ext cx="169"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Cherokee</a:t>
              </a:r>
              <a:endParaRPr lang="en-US" sz="2400">
                <a:solidFill>
                  <a:srgbClr val="000000"/>
                </a:solidFill>
                <a:latin typeface="Times" pitchFamily="18" charset="0"/>
              </a:endParaRPr>
            </a:p>
          </p:txBody>
        </p:sp>
        <p:sp>
          <p:nvSpPr>
            <p:cNvPr id="309331" name="Rectangle 179"/>
            <p:cNvSpPr>
              <a:spLocks noChangeArrowheads="1"/>
            </p:cNvSpPr>
            <p:nvPr/>
          </p:nvSpPr>
          <p:spPr bwMode="auto">
            <a:xfrm>
              <a:off x="1516" y="1392"/>
              <a:ext cx="209"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Buena Vista</a:t>
              </a:r>
              <a:endParaRPr lang="en-US" sz="2400">
                <a:solidFill>
                  <a:srgbClr val="000000"/>
                </a:solidFill>
                <a:latin typeface="Times" pitchFamily="18" charset="0"/>
              </a:endParaRPr>
            </a:p>
          </p:txBody>
        </p:sp>
        <p:sp>
          <p:nvSpPr>
            <p:cNvPr id="309332" name="Rectangle 180"/>
            <p:cNvSpPr>
              <a:spLocks noChangeArrowheads="1"/>
            </p:cNvSpPr>
            <p:nvPr/>
          </p:nvSpPr>
          <p:spPr bwMode="auto">
            <a:xfrm>
              <a:off x="673" y="1409"/>
              <a:ext cx="161"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Plymouth</a:t>
              </a:r>
              <a:endParaRPr lang="en-US" sz="2400">
                <a:solidFill>
                  <a:srgbClr val="000000"/>
                </a:solidFill>
                <a:latin typeface="Times" pitchFamily="18" charset="0"/>
              </a:endParaRPr>
            </a:p>
          </p:txBody>
        </p:sp>
        <p:sp>
          <p:nvSpPr>
            <p:cNvPr id="309333" name="Rectangle 181"/>
            <p:cNvSpPr>
              <a:spLocks noChangeArrowheads="1"/>
            </p:cNvSpPr>
            <p:nvPr/>
          </p:nvSpPr>
          <p:spPr bwMode="auto">
            <a:xfrm>
              <a:off x="4207" y="1286"/>
              <a:ext cx="132"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Clayton</a:t>
              </a:r>
              <a:endParaRPr lang="en-US" sz="2400">
                <a:solidFill>
                  <a:srgbClr val="000000"/>
                </a:solidFill>
                <a:latin typeface="Times" pitchFamily="18" charset="0"/>
              </a:endParaRPr>
            </a:p>
          </p:txBody>
        </p:sp>
        <p:sp>
          <p:nvSpPr>
            <p:cNvPr id="309334" name="Rectangle 182"/>
            <p:cNvSpPr>
              <a:spLocks noChangeArrowheads="1"/>
            </p:cNvSpPr>
            <p:nvPr/>
          </p:nvSpPr>
          <p:spPr bwMode="auto">
            <a:xfrm>
              <a:off x="3879" y="1382"/>
              <a:ext cx="170" cy="62"/>
            </a:xfrm>
            <a:prstGeom prst="rect">
              <a:avLst/>
            </a:prstGeom>
            <a:noFill/>
            <a:ln w="9525">
              <a:noFill/>
              <a:miter lim="800000"/>
              <a:headEnd/>
              <a:tailEnd/>
            </a:ln>
          </p:spPr>
          <p:txBody>
            <a:bodyPr wrap="none" lIns="0" tIns="0" rIns="0" bIns="0">
              <a:spAutoFit/>
            </a:bodyPr>
            <a:lstStyle/>
            <a:p>
              <a:pPr eaLnBrk="0" hangingPunct="0"/>
              <a:r>
                <a:rPr lang="en-US" sz="900" b="1">
                  <a:solidFill>
                    <a:srgbClr val="000000"/>
                  </a:solidFill>
                  <a:latin typeface="Arial" charset="0"/>
                </a:rPr>
                <a:t>*CCC*</a:t>
              </a:r>
              <a:endParaRPr lang="en-US" sz="900" b="1">
                <a:solidFill>
                  <a:srgbClr val="000000"/>
                </a:solidFill>
                <a:latin typeface="Times" pitchFamily="18" charset="0"/>
              </a:endParaRPr>
            </a:p>
          </p:txBody>
        </p:sp>
        <p:sp>
          <p:nvSpPr>
            <p:cNvPr id="309335" name="Rectangle 183"/>
            <p:cNvSpPr>
              <a:spLocks noChangeArrowheads="1"/>
            </p:cNvSpPr>
            <p:nvPr/>
          </p:nvSpPr>
          <p:spPr bwMode="auto">
            <a:xfrm>
              <a:off x="3307" y="1179"/>
              <a:ext cx="9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Floyd</a:t>
              </a:r>
              <a:endParaRPr lang="en-US" sz="2400">
                <a:solidFill>
                  <a:srgbClr val="000000"/>
                </a:solidFill>
                <a:latin typeface="Times" pitchFamily="18" charset="0"/>
              </a:endParaRPr>
            </a:p>
          </p:txBody>
        </p:sp>
        <p:sp>
          <p:nvSpPr>
            <p:cNvPr id="309336" name="Rectangle 184"/>
            <p:cNvSpPr>
              <a:spLocks noChangeArrowheads="1"/>
            </p:cNvSpPr>
            <p:nvPr/>
          </p:nvSpPr>
          <p:spPr bwMode="auto">
            <a:xfrm>
              <a:off x="3487" y="1142"/>
              <a:ext cx="188"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Chickasaw</a:t>
              </a:r>
              <a:endParaRPr lang="en-US" sz="2400">
                <a:solidFill>
                  <a:srgbClr val="000000"/>
                </a:solidFill>
                <a:latin typeface="Times" pitchFamily="18" charset="0"/>
              </a:endParaRPr>
            </a:p>
          </p:txBody>
        </p:sp>
        <p:sp>
          <p:nvSpPr>
            <p:cNvPr id="309337" name="Rectangle 185"/>
            <p:cNvSpPr>
              <a:spLocks noChangeArrowheads="1"/>
            </p:cNvSpPr>
            <p:nvPr/>
          </p:nvSpPr>
          <p:spPr bwMode="auto">
            <a:xfrm>
              <a:off x="1621" y="1139"/>
              <a:ext cx="78"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Clay</a:t>
              </a:r>
              <a:endParaRPr lang="en-US" sz="2400">
                <a:solidFill>
                  <a:srgbClr val="000000"/>
                </a:solidFill>
                <a:latin typeface="Times" pitchFamily="18" charset="0"/>
              </a:endParaRPr>
            </a:p>
          </p:txBody>
        </p:sp>
        <p:sp>
          <p:nvSpPr>
            <p:cNvPr id="309338" name="Rectangle 186"/>
            <p:cNvSpPr>
              <a:spLocks noChangeArrowheads="1"/>
            </p:cNvSpPr>
            <p:nvPr/>
          </p:nvSpPr>
          <p:spPr bwMode="auto">
            <a:xfrm>
              <a:off x="1839" y="1143"/>
              <a:ext cx="15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Palo Alto</a:t>
              </a:r>
              <a:endParaRPr lang="en-US" sz="2400">
                <a:solidFill>
                  <a:srgbClr val="000000"/>
                </a:solidFill>
                <a:latin typeface="Times" pitchFamily="18" charset="0"/>
              </a:endParaRPr>
            </a:p>
          </p:txBody>
        </p:sp>
        <p:sp>
          <p:nvSpPr>
            <p:cNvPr id="309339" name="Rectangle 187"/>
            <p:cNvSpPr>
              <a:spLocks noChangeArrowheads="1"/>
            </p:cNvSpPr>
            <p:nvPr/>
          </p:nvSpPr>
          <p:spPr bwMode="auto">
            <a:xfrm>
              <a:off x="2496" y="1190"/>
              <a:ext cx="151"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Hancock</a:t>
              </a:r>
              <a:endParaRPr lang="en-US" sz="2400">
                <a:solidFill>
                  <a:srgbClr val="000000"/>
                </a:solidFill>
                <a:latin typeface="Times" pitchFamily="18" charset="0"/>
              </a:endParaRPr>
            </a:p>
          </p:txBody>
        </p:sp>
        <p:sp>
          <p:nvSpPr>
            <p:cNvPr id="309340" name="Rectangle 188"/>
            <p:cNvSpPr>
              <a:spLocks noChangeArrowheads="1"/>
            </p:cNvSpPr>
            <p:nvPr/>
          </p:nvSpPr>
          <p:spPr bwMode="auto">
            <a:xfrm>
              <a:off x="2832" y="1137"/>
              <a:ext cx="215"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Cerro Gordo</a:t>
              </a:r>
              <a:endParaRPr lang="en-US" sz="2400">
                <a:solidFill>
                  <a:srgbClr val="000000"/>
                </a:solidFill>
                <a:latin typeface="Times" pitchFamily="18" charset="0"/>
              </a:endParaRPr>
            </a:p>
          </p:txBody>
        </p:sp>
        <p:sp>
          <p:nvSpPr>
            <p:cNvPr id="309341" name="Rectangle 189"/>
            <p:cNvSpPr>
              <a:spLocks noChangeArrowheads="1"/>
            </p:cNvSpPr>
            <p:nvPr/>
          </p:nvSpPr>
          <p:spPr bwMode="auto">
            <a:xfrm>
              <a:off x="1279" y="1139"/>
              <a:ext cx="12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O'Brien</a:t>
              </a:r>
              <a:endParaRPr lang="en-US" sz="2400">
                <a:solidFill>
                  <a:srgbClr val="000000"/>
                </a:solidFill>
                <a:latin typeface="Times" pitchFamily="18" charset="0"/>
              </a:endParaRPr>
            </a:p>
          </p:txBody>
        </p:sp>
        <p:sp>
          <p:nvSpPr>
            <p:cNvPr id="309342" name="Rectangle 190"/>
            <p:cNvSpPr>
              <a:spLocks noChangeArrowheads="1"/>
            </p:cNvSpPr>
            <p:nvPr/>
          </p:nvSpPr>
          <p:spPr bwMode="auto">
            <a:xfrm>
              <a:off x="785" y="1151"/>
              <a:ext cx="97"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Sioux</a:t>
              </a:r>
              <a:endParaRPr lang="en-US" sz="2400">
                <a:solidFill>
                  <a:srgbClr val="000000"/>
                </a:solidFill>
                <a:latin typeface="Times" pitchFamily="18" charset="0"/>
              </a:endParaRPr>
            </a:p>
          </p:txBody>
        </p:sp>
        <p:sp>
          <p:nvSpPr>
            <p:cNvPr id="309343" name="Rectangle 191"/>
            <p:cNvSpPr>
              <a:spLocks noChangeArrowheads="1"/>
            </p:cNvSpPr>
            <p:nvPr/>
          </p:nvSpPr>
          <p:spPr bwMode="auto">
            <a:xfrm>
              <a:off x="3840" y="950"/>
              <a:ext cx="183" cy="62"/>
            </a:xfrm>
            <a:prstGeom prst="rect">
              <a:avLst/>
            </a:prstGeom>
            <a:noFill/>
            <a:ln w="9525">
              <a:noFill/>
              <a:miter lim="800000"/>
              <a:headEnd/>
              <a:tailEnd/>
            </a:ln>
          </p:spPr>
          <p:txBody>
            <a:bodyPr wrap="none" lIns="0" tIns="0" rIns="0" bIns="0">
              <a:spAutoFit/>
            </a:bodyPr>
            <a:lstStyle/>
            <a:p>
              <a:pPr eaLnBrk="0" hangingPunct="0"/>
              <a:r>
                <a:rPr lang="en-US" sz="900" b="1">
                  <a:solidFill>
                    <a:srgbClr val="000000"/>
                  </a:solidFill>
                  <a:latin typeface="Times" pitchFamily="18" charset="0"/>
                </a:rPr>
                <a:t>*CCC*</a:t>
              </a:r>
            </a:p>
          </p:txBody>
        </p:sp>
        <p:sp>
          <p:nvSpPr>
            <p:cNvPr id="309344" name="Rectangle 192"/>
            <p:cNvSpPr>
              <a:spLocks noChangeArrowheads="1"/>
            </p:cNvSpPr>
            <p:nvPr/>
          </p:nvSpPr>
          <p:spPr bwMode="auto">
            <a:xfrm>
              <a:off x="4181" y="1007"/>
              <a:ext cx="181"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Allamakee</a:t>
              </a:r>
              <a:endParaRPr lang="en-US" sz="2400">
                <a:solidFill>
                  <a:srgbClr val="000000"/>
                </a:solidFill>
                <a:latin typeface="Times" pitchFamily="18" charset="0"/>
              </a:endParaRPr>
            </a:p>
          </p:txBody>
        </p:sp>
        <p:sp>
          <p:nvSpPr>
            <p:cNvPr id="309345" name="Rectangle 193"/>
            <p:cNvSpPr>
              <a:spLocks noChangeArrowheads="1"/>
            </p:cNvSpPr>
            <p:nvPr/>
          </p:nvSpPr>
          <p:spPr bwMode="auto">
            <a:xfrm>
              <a:off x="3631" y="891"/>
              <a:ext cx="13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Howard</a:t>
              </a:r>
              <a:endParaRPr lang="en-US" sz="2400">
                <a:solidFill>
                  <a:srgbClr val="000000"/>
                </a:solidFill>
                <a:latin typeface="Times" pitchFamily="18" charset="0"/>
              </a:endParaRPr>
            </a:p>
          </p:txBody>
        </p:sp>
        <p:sp>
          <p:nvSpPr>
            <p:cNvPr id="309346" name="Rectangle 194"/>
            <p:cNvSpPr>
              <a:spLocks noChangeArrowheads="1"/>
            </p:cNvSpPr>
            <p:nvPr/>
          </p:nvSpPr>
          <p:spPr bwMode="auto">
            <a:xfrm>
              <a:off x="827" y="902"/>
              <a:ext cx="84"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Lyon</a:t>
              </a:r>
              <a:endParaRPr lang="en-US" sz="2400">
                <a:solidFill>
                  <a:srgbClr val="000000"/>
                </a:solidFill>
                <a:latin typeface="Times" pitchFamily="18" charset="0"/>
              </a:endParaRPr>
            </a:p>
          </p:txBody>
        </p:sp>
        <p:sp>
          <p:nvSpPr>
            <p:cNvPr id="309347" name="Rectangle 195"/>
            <p:cNvSpPr>
              <a:spLocks noChangeArrowheads="1"/>
            </p:cNvSpPr>
            <p:nvPr/>
          </p:nvSpPr>
          <p:spPr bwMode="auto">
            <a:xfrm>
              <a:off x="3285" y="891"/>
              <a:ext cx="131"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Mitchell</a:t>
              </a:r>
              <a:endParaRPr lang="en-US" sz="2400">
                <a:solidFill>
                  <a:srgbClr val="000000"/>
                </a:solidFill>
                <a:latin typeface="Times" pitchFamily="18" charset="0"/>
              </a:endParaRPr>
            </a:p>
          </p:txBody>
        </p:sp>
        <p:sp>
          <p:nvSpPr>
            <p:cNvPr id="309348" name="Rectangle 196"/>
            <p:cNvSpPr>
              <a:spLocks noChangeArrowheads="1"/>
            </p:cNvSpPr>
            <p:nvPr/>
          </p:nvSpPr>
          <p:spPr bwMode="auto">
            <a:xfrm>
              <a:off x="1200" y="902"/>
              <a:ext cx="142"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Osceola</a:t>
              </a:r>
              <a:endParaRPr lang="en-US" sz="2400">
                <a:solidFill>
                  <a:srgbClr val="000000"/>
                </a:solidFill>
                <a:latin typeface="Times" pitchFamily="18" charset="0"/>
              </a:endParaRPr>
            </a:p>
          </p:txBody>
        </p:sp>
        <p:sp>
          <p:nvSpPr>
            <p:cNvPr id="309349" name="Rectangle 197"/>
            <p:cNvSpPr>
              <a:spLocks noChangeArrowheads="1"/>
            </p:cNvSpPr>
            <p:nvPr/>
          </p:nvSpPr>
          <p:spPr bwMode="auto">
            <a:xfrm>
              <a:off x="2928" y="902"/>
              <a:ext cx="102"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Worth</a:t>
              </a:r>
              <a:endParaRPr lang="en-US" sz="2400">
                <a:solidFill>
                  <a:srgbClr val="000000"/>
                </a:solidFill>
                <a:latin typeface="Times" pitchFamily="18" charset="0"/>
              </a:endParaRPr>
            </a:p>
          </p:txBody>
        </p:sp>
        <p:sp>
          <p:nvSpPr>
            <p:cNvPr id="309350" name="Rectangle 198"/>
            <p:cNvSpPr>
              <a:spLocks noChangeArrowheads="1"/>
            </p:cNvSpPr>
            <p:nvPr/>
          </p:nvSpPr>
          <p:spPr bwMode="auto">
            <a:xfrm>
              <a:off x="1885" y="895"/>
              <a:ext cx="122"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Emmet</a:t>
              </a:r>
              <a:endParaRPr lang="en-US" sz="2400">
                <a:solidFill>
                  <a:srgbClr val="000000"/>
                </a:solidFill>
                <a:latin typeface="Times" pitchFamily="18" charset="0"/>
              </a:endParaRPr>
            </a:p>
          </p:txBody>
        </p:sp>
        <p:sp>
          <p:nvSpPr>
            <p:cNvPr id="309351" name="Rectangle 199"/>
            <p:cNvSpPr>
              <a:spLocks noChangeArrowheads="1"/>
            </p:cNvSpPr>
            <p:nvPr/>
          </p:nvSpPr>
          <p:spPr bwMode="auto">
            <a:xfrm>
              <a:off x="1518" y="905"/>
              <a:ext cx="168" cy="41"/>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Dickinson</a:t>
              </a:r>
              <a:endParaRPr lang="en-US" sz="2400">
                <a:solidFill>
                  <a:srgbClr val="000000"/>
                </a:solidFill>
                <a:latin typeface="Times" pitchFamily="18" charset="0"/>
              </a:endParaRPr>
            </a:p>
          </p:txBody>
        </p:sp>
        <p:sp>
          <p:nvSpPr>
            <p:cNvPr id="309352" name="Rectangle 200"/>
            <p:cNvSpPr>
              <a:spLocks noChangeArrowheads="1"/>
            </p:cNvSpPr>
            <p:nvPr/>
          </p:nvSpPr>
          <p:spPr bwMode="auto">
            <a:xfrm>
              <a:off x="2208" y="1046"/>
              <a:ext cx="140"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Kossuth</a:t>
              </a:r>
              <a:endParaRPr lang="en-US" sz="2400">
                <a:solidFill>
                  <a:srgbClr val="000000"/>
                </a:solidFill>
                <a:latin typeface="Times" pitchFamily="18" charset="0"/>
              </a:endParaRPr>
            </a:p>
          </p:txBody>
        </p:sp>
        <p:sp>
          <p:nvSpPr>
            <p:cNvPr id="309353" name="Rectangle 201"/>
            <p:cNvSpPr>
              <a:spLocks noChangeArrowheads="1"/>
            </p:cNvSpPr>
            <p:nvPr/>
          </p:nvSpPr>
          <p:spPr bwMode="auto">
            <a:xfrm>
              <a:off x="2501" y="889"/>
              <a:ext cx="196" cy="42"/>
            </a:xfrm>
            <a:prstGeom prst="rect">
              <a:avLst/>
            </a:prstGeom>
            <a:noFill/>
            <a:ln w="9525">
              <a:noFill/>
              <a:miter lim="800000"/>
              <a:headEnd/>
              <a:tailEnd/>
            </a:ln>
          </p:spPr>
          <p:txBody>
            <a:bodyPr wrap="none" lIns="0" tIns="0" rIns="0" bIns="0">
              <a:spAutoFit/>
            </a:bodyPr>
            <a:lstStyle/>
            <a:p>
              <a:pPr eaLnBrk="0" hangingPunct="0"/>
              <a:r>
                <a:rPr lang="en-US" sz="600">
                  <a:solidFill>
                    <a:srgbClr val="000000"/>
                  </a:solidFill>
                  <a:latin typeface="Arial" charset="0"/>
                </a:rPr>
                <a:t>Winnebago</a:t>
              </a:r>
              <a:endParaRPr lang="en-US" sz="2400">
                <a:solidFill>
                  <a:srgbClr val="000000"/>
                </a:solidFill>
                <a:latin typeface="Times" pitchFamily="18" charset="0"/>
              </a:endParaRPr>
            </a:p>
          </p:txBody>
        </p:sp>
      </p:grpSp>
      <p:sp>
        <p:nvSpPr>
          <p:cNvPr id="525514" name="Text Box 202"/>
          <p:cNvSpPr txBox="1">
            <a:spLocks noChangeArrowheads="1"/>
          </p:cNvSpPr>
          <p:nvPr/>
        </p:nvSpPr>
        <p:spPr bwMode="auto">
          <a:xfrm>
            <a:off x="1524000" y="0"/>
            <a:ext cx="60198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a:solidFill>
                  <a:srgbClr val="000099"/>
                </a:solidFill>
                <a:effectLst>
                  <a:outerShdw blurRad="38100" dist="38100" dir="2700000" algn="tl">
                    <a:srgbClr val="C0C0C0"/>
                  </a:outerShdw>
                </a:effectLst>
                <a:latin typeface="Times" pitchFamily="18" charset="0"/>
              </a:rPr>
              <a:t>System of Care Spread in Iowa</a:t>
            </a:r>
          </a:p>
        </p:txBody>
      </p:sp>
      <p:sp>
        <p:nvSpPr>
          <p:cNvPr id="309254" name="Text Box 203"/>
          <p:cNvSpPr txBox="1">
            <a:spLocks noChangeArrowheads="1"/>
          </p:cNvSpPr>
          <p:nvPr/>
        </p:nvSpPr>
        <p:spPr bwMode="auto">
          <a:xfrm>
            <a:off x="0" y="4648200"/>
            <a:ext cx="1752600" cy="3387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sz="1400" b="1">
                <a:solidFill>
                  <a:srgbClr val="00FF00"/>
                </a:solidFill>
                <a:latin typeface="Times" pitchFamily="18" charset="0"/>
              </a:rPr>
              <a:t>CCC SOC</a:t>
            </a:r>
            <a:r>
              <a:rPr lang="en-US" sz="1400" b="1">
                <a:solidFill>
                  <a:srgbClr val="00CCFF"/>
                </a:solidFill>
                <a:latin typeface="Times" pitchFamily="18" charset="0"/>
              </a:rPr>
              <a:t>    SCOTT</a:t>
            </a:r>
          </a:p>
          <a:p>
            <a:pPr eaLnBrk="0" hangingPunct="0">
              <a:spcBef>
                <a:spcPct val="50000"/>
              </a:spcBef>
            </a:pPr>
            <a:r>
              <a:rPr lang="en-US" sz="1400" b="1">
                <a:solidFill>
                  <a:srgbClr val="FFFF00"/>
                </a:solidFill>
                <a:latin typeface="Times" pitchFamily="18" charset="0"/>
              </a:rPr>
              <a:t>CHSC-RC  </a:t>
            </a:r>
          </a:p>
          <a:p>
            <a:pPr eaLnBrk="0" hangingPunct="0">
              <a:spcBef>
                <a:spcPct val="50000"/>
              </a:spcBef>
            </a:pPr>
            <a:r>
              <a:rPr lang="en-US" sz="1400" b="1">
                <a:solidFill>
                  <a:srgbClr val="FF66CC"/>
                </a:solidFill>
                <a:latin typeface="Times" pitchFamily="18" charset="0"/>
              </a:rPr>
              <a:t>ECI SOC</a:t>
            </a:r>
            <a:endParaRPr lang="en-US" sz="1400" b="1">
              <a:solidFill>
                <a:srgbClr val="FFFF00"/>
              </a:solidFill>
              <a:latin typeface="Times" pitchFamily="18" charset="0"/>
            </a:endParaRPr>
          </a:p>
          <a:p>
            <a:pPr eaLnBrk="0" hangingPunct="0">
              <a:spcBef>
                <a:spcPct val="50000"/>
              </a:spcBef>
            </a:pPr>
            <a:r>
              <a:rPr lang="en-US" sz="1400" b="1">
                <a:solidFill>
                  <a:srgbClr val="FF9933"/>
                </a:solidFill>
                <a:latin typeface="Times" pitchFamily="18" charset="0"/>
              </a:rPr>
              <a:t>Central IA SOC</a:t>
            </a:r>
          </a:p>
          <a:p>
            <a:pPr eaLnBrk="0" hangingPunct="0">
              <a:spcBef>
                <a:spcPct val="50000"/>
              </a:spcBef>
            </a:pPr>
            <a:r>
              <a:rPr lang="en-US" sz="1400" b="1">
                <a:solidFill>
                  <a:srgbClr val="CC00FF"/>
                </a:solidFill>
                <a:latin typeface="Times" pitchFamily="18" charset="0"/>
              </a:rPr>
              <a:t>Interested in Starting SOC</a:t>
            </a:r>
          </a:p>
          <a:p>
            <a:pPr eaLnBrk="0" hangingPunct="0">
              <a:spcBef>
                <a:spcPct val="50000"/>
              </a:spcBef>
            </a:pPr>
            <a:endParaRPr lang="en-US" sz="1600" b="1">
              <a:solidFill>
                <a:srgbClr val="FF9933"/>
              </a:solidFill>
              <a:latin typeface="Times" pitchFamily="18" charset="0"/>
            </a:endParaRPr>
          </a:p>
          <a:p>
            <a:pPr eaLnBrk="0" hangingPunct="0">
              <a:spcBef>
                <a:spcPct val="50000"/>
              </a:spcBef>
            </a:pPr>
            <a:endParaRPr lang="en-US" sz="1600">
              <a:solidFill>
                <a:srgbClr val="FFFF00"/>
              </a:solidFill>
              <a:latin typeface="Times" pitchFamily="18" charset="0"/>
            </a:endParaRPr>
          </a:p>
          <a:p>
            <a:pPr eaLnBrk="0" hangingPunct="0">
              <a:spcBef>
                <a:spcPct val="50000"/>
              </a:spcBef>
            </a:pPr>
            <a:endParaRPr lang="en-US" sz="1400">
              <a:solidFill>
                <a:srgbClr val="FFFF00"/>
              </a:solidFill>
              <a:latin typeface="Times" pitchFamily="18" charset="0"/>
            </a:endParaRPr>
          </a:p>
          <a:p>
            <a:pPr eaLnBrk="0" hangingPunct="0">
              <a:spcBef>
                <a:spcPct val="50000"/>
              </a:spcBef>
            </a:pPr>
            <a:endParaRPr lang="en-US" sz="1400">
              <a:solidFill>
                <a:srgbClr val="00FF00"/>
              </a:solidFill>
              <a:latin typeface="Times"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idx="1"/>
          </p:nvPr>
        </p:nvSpPr>
        <p:spPr/>
        <p:txBody>
          <a:bodyPr/>
          <a:lstStyle/>
          <a:p>
            <a:pPr marL="609600" indent="-609600" eaLnBrk="1" hangingPunct="1"/>
            <a:r>
              <a:rPr lang="en-US" smtClean="0"/>
              <a:t>Created to bring the SOC projects across the state together </a:t>
            </a:r>
          </a:p>
          <a:p>
            <a:pPr marL="609600" indent="-609600" eaLnBrk="1" hangingPunct="1"/>
            <a:r>
              <a:rPr lang="en-US" smtClean="0"/>
              <a:t>First meeting June, 2010</a:t>
            </a:r>
          </a:p>
          <a:p>
            <a:pPr marL="609600" indent="-609600" eaLnBrk="1" hangingPunct="1"/>
            <a:r>
              <a:rPr lang="en-US" smtClean="0"/>
              <a:t>Established these preliminary goals</a:t>
            </a:r>
          </a:p>
          <a:p>
            <a:pPr marL="971550" lvl="1" indent="-514350" eaLnBrk="1" hangingPunct="1"/>
            <a:r>
              <a:rPr lang="en-US" sz="2300" smtClean="0"/>
              <a:t>Develop standard data collection tool or common items to report </a:t>
            </a:r>
          </a:p>
          <a:p>
            <a:pPr marL="971550" lvl="1" indent="-514350" eaLnBrk="1" hangingPunct="1"/>
            <a:r>
              <a:rPr lang="en-US" sz="2300" smtClean="0"/>
              <a:t>Develop consistent message for elected officials</a:t>
            </a:r>
          </a:p>
          <a:p>
            <a:pPr marL="971550" lvl="1" indent="-514350" eaLnBrk="1" hangingPunct="1"/>
            <a:r>
              <a:rPr lang="en-US" sz="2300" smtClean="0"/>
              <a:t>Establish minimum standards to be a SOC in Iowa</a:t>
            </a:r>
          </a:p>
          <a:p>
            <a:pPr marL="971550" lvl="1" indent="-514350" eaLnBrk="1" hangingPunct="1"/>
            <a:r>
              <a:rPr lang="en-US" sz="2300" smtClean="0"/>
              <a:t>Link this SOC Resource team to the MH/DD Commission</a:t>
            </a:r>
          </a:p>
        </p:txBody>
      </p:sp>
      <p:sp>
        <p:nvSpPr>
          <p:cNvPr id="5" name="Text Box 4"/>
          <p:cNvSpPr txBox="1">
            <a:spLocks noGrp="1" noChangeArrowheads="1"/>
          </p:cNvSpPr>
          <p:nvPr>
            <p:ph type="title"/>
          </p:nvPr>
        </p:nvSpPr>
        <p:spPr>
          <a:xfrm>
            <a:off x="457200" y="-384175"/>
            <a:ext cx="8229600" cy="2462213"/>
          </a:xfrm>
        </p:spPr>
        <p:txBody>
          <a:bodyPr rtlCol="0">
            <a:spAutoFit/>
          </a:bodyPr>
          <a:lstStyle/>
          <a:p>
            <a:pPr eaLnBrk="1" fontAlgn="auto" hangingPunct="1">
              <a:spcBef>
                <a:spcPct val="20000"/>
              </a:spcBef>
              <a:spcAft>
                <a:spcPts val="0"/>
              </a:spcAft>
              <a:buClr>
                <a:schemeClr val="accent1"/>
              </a:buClr>
              <a:buFont typeface="Wingdings" pitchFamily="2" charset="2"/>
              <a:buNone/>
              <a:defRPr/>
            </a:pPr>
            <a:r>
              <a:rPr lang="en-US" b="1" dirty="0" smtClean="0">
                <a:solidFill>
                  <a:schemeClr val="tx1">
                    <a:lumMod val="95000"/>
                  </a:schemeClr>
                </a:solidFill>
                <a:effectLst>
                  <a:outerShdw blurRad="38100" dist="38100" dir="2700000" algn="tl">
                    <a:srgbClr val="C0C0C0"/>
                  </a:outerShdw>
                </a:effectLst>
              </a:rPr>
              <a:t/>
            </a:r>
            <a:br>
              <a:rPr lang="en-US" b="1" dirty="0" smtClean="0">
                <a:solidFill>
                  <a:schemeClr val="tx1">
                    <a:lumMod val="95000"/>
                  </a:schemeClr>
                </a:solidFill>
                <a:effectLst>
                  <a:outerShdw blurRad="38100" dist="38100" dir="2700000" algn="tl">
                    <a:srgbClr val="C0C0C0"/>
                  </a:outerShdw>
                </a:effectLst>
              </a:rPr>
            </a:br>
            <a:r>
              <a:rPr lang="en-US" b="1" dirty="0" smtClean="0">
                <a:solidFill>
                  <a:schemeClr val="tx1">
                    <a:lumMod val="95000"/>
                  </a:schemeClr>
                </a:solidFill>
                <a:effectLst>
                  <a:outerShdw blurRad="38100" dist="38100" dir="2700000" algn="tl">
                    <a:srgbClr val="C0C0C0"/>
                  </a:outerShdw>
                </a:effectLst>
              </a:rPr>
              <a:t>State </a:t>
            </a:r>
            <a:r>
              <a:rPr lang="en-US" b="1" dirty="0">
                <a:solidFill>
                  <a:schemeClr val="tx1">
                    <a:lumMod val="95000"/>
                  </a:schemeClr>
                </a:solidFill>
                <a:effectLst>
                  <a:outerShdw blurRad="38100" dist="38100" dir="2700000" algn="tl">
                    <a:srgbClr val="C0C0C0"/>
                  </a:outerShdw>
                </a:effectLst>
              </a:rPr>
              <a:t>SOC Resource Team</a:t>
            </a:r>
            <a:br>
              <a:rPr lang="en-US" b="1" dirty="0">
                <a:solidFill>
                  <a:schemeClr val="tx1">
                    <a:lumMod val="95000"/>
                  </a:schemeClr>
                </a:solidFill>
                <a:effectLst>
                  <a:outerShdw blurRad="38100" dist="38100" dir="2700000" algn="tl">
                    <a:srgbClr val="C0C0C0"/>
                  </a:outerShdw>
                </a:effectLst>
              </a:rPr>
            </a:br>
            <a:endParaRPr lang="en-US" dirty="0">
              <a:solidFill>
                <a:srgbClr val="000099"/>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4"/>
          <p:cNvSpPr>
            <a:spLocks noGrp="1"/>
          </p:cNvSpPr>
          <p:nvPr>
            <p:ph type="title"/>
          </p:nvPr>
        </p:nvSpPr>
        <p:spPr/>
        <p:txBody>
          <a:bodyPr/>
          <a:lstStyle/>
          <a:p>
            <a:pPr eaLnBrk="1" hangingPunct="1"/>
            <a:r>
              <a:rPr lang="en-US" smtClean="0"/>
              <a:t>CCC  Outcomes</a:t>
            </a:r>
          </a:p>
        </p:txBody>
      </p:sp>
      <p:sp>
        <p:nvSpPr>
          <p:cNvPr id="311298" name="Rectangle 3"/>
          <p:cNvSpPr>
            <a:spLocks noGrp="1" noChangeArrowheads="1"/>
          </p:cNvSpPr>
          <p:nvPr>
            <p:ph idx="1"/>
          </p:nvPr>
        </p:nvSpPr>
        <p:spPr>
          <a:xfrm>
            <a:off x="457200" y="1600200"/>
            <a:ext cx="4343400" cy="4525963"/>
          </a:xfrm>
        </p:spPr>
        <p:txBody>
          <a:bodyPr/>
          <a:lstStyle/>
          <a:p>
            <a:pPr eaLnBrk="1" hangingPunct="1"/>
            <a:r>
              <a:rPr lang="en-US" sz="2400" smtClean="0"/>
              <a:t>Better accessibility of services</a:t>
            </a:r>
          </a:p>
          <a:p>
            <a:pPr eaLnBrk="1" hangingPunct="1"/>
            <a:r>
              <a:rPr lang="en-US" sz="2400" smtClean="0"/>
              <a:t>Fewer hospitalizations</a:t>
            </a:r>
          </a:p>
          <a:p>
            <a:pPr eaLnBrk="1" hangingPunct="1"/>
            <a:r>
              <a:rPr lang="en-US" sz="2400" smtClean="0"/>
              <a:t>Fewer group home/RT placements</a:t>
            </a:r>
          </a:p>
          <a:p>
            <a:pPr eaLnBrk="1" hangingPunct="1"/>
            <a:r>
              <a:rPr lang="en-US" sz="2400" smtClean="0"/>
              <a:t>Less utilization of PMIC</a:t>
            </a:r>
          </a:p>
          <a:p>
            <a:pPr eaLnBrk="1" hangingPunct="1"/>
            <a:r>
              <a:rPr lang="en-US" sz="2400" smtClean="0"/>
              <a:t>Decrease in Foster Care placements due to mental health and behavioral challenges of the child.</a:t>
            </a:r>
          </a:p>
          <a:p>
            <a:pPr lvl="1" eaLnBrk="1" hangingPunct="1"/>
            <a:endParaRPr lang="en-US" sz="2000" smtClean="0"/>
          </a:p>
        </p:txBody>
      </p:sp>
      <p:pic>
        <p:nvPicPr>
          <p:cNvPr id="311299" name="Picture 2" descr="C:\Documents and Settings\vmiene\My Documents\My Pictures\Mary 1.JPG"/>
          <p:cNvPicPr>
            <a:picLocks noChangeAspect="1" noChangeArrowheads="1"/>
          </p:cNvPicPr>
          <p:nvPr/>
        </p:nvPicPr>
        <p:blipFill>
          <a:blip r:embed="rId3"/>
          <a:srcRect/>
          <a:stretch>
            <a:fillRect/>
          </a:stretch>
        </p:blipFill>
        <p:spPr bwMode="auto">
          <a:xfrm>
            <a:off x="5181600" y="1600200"/>
            <a:ext cx="3292475" cy="43910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766" name="Slide Number Placeholder 5"/>
          <p:cNvSpPr>
            <a:spLocks noGrp="1"/>
          </p:cNvSpPr>
          <p:nvPr>
            <p:ph type="sldNum" sz="quarter" idx="12"/>
          </p:nvPr>
        </p:nvSpPr>
        <p:spPr>
          <a:noFill/>
        </p:spPr>
        <p:txBody>
          <a:bodyPr/>
          <a:lstStyle/>
          <a:p>
            <a:fld id="{FF8472A5-8E0B-4FB2-B511-1E3DBDB310D5}" type="slidenum">
              <a:rPr lang="en-US" smtClean="0">
                <a:cs typeface="Arial" charset="0"/>
              </a:rPr>
              <a:pPr/>
              <a:t>43</a:t>
            </a:fld>
            <a:endParaRPr lang="en-US" smtClean="0">
              <a:cs typeface="Arial" charset="0"/>
            </a:endParaRPr>
          </a:p>
        </p:txBody>
      </p:sp>
      <p:graphicFrame>
        <p:nvGraphicFramePr>
          <p:cNvPr id="117764" name="Object 4"/>
          <p:cNvGraphicFramePr>
            <a:graphicFrameLocks noGrp="1" noChangeAspect="1"/>
          </p:cNvGraphicFramePr>
          <p:nvPr>
            <p:ph type="title"/>
          </p:nvPr>
        </p:nvGraphicFramePr>
        <p:xfrm>
          <a:off x="7543800" y="304800"/>
          <a:ext cx="1143000" cy="1143000"/>
        </p:xfrm>
        <a:graphic>
          <a:graphicData uri="http://schemas.openxmlformats.org/presentationml/2006/ole">
            <mc:AlternateContent xmlns:mc="http://schemas.openxmlformats.org/markup-compatibility/2006">
              <mc:Choice xmlns:v="urn:schemas-microsoft-com:vml" Requires="v">
                <p:oleObj spid="_x0000_s117767" name="Acrobat Document" r:id="rId4" imgW="4114800" imgH="4114800" progId="AcroExch.Document.7">
                  <p:embed/>
                </p:oleObj>
              </mc:Choice>
              <mc:Fallback>
                <p:oleObj name="Acrobat Document" r:id="rId4" imgW="4114800" imgH="4114800" progId="AcroExch.Document.7">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767" name="Rectangle 4"/>
          <p:cNvSpPr>
            <a:spLocks noGrp="1" noChangeArrowheads="1"/>
          </p:cNvSpPr>
          <p:nvPr>
            <p:ph type="body" idx="1"/>
          </p:nvPr>
        </p:nvSpPr>
        <p:spPr/>
        <p:txBody>
          <a:bodyPr/>
          <a:lstStyle/>
          <a:p>
            <a:pPr marL="609600" indent="-609600" eaLnBrk="1" hangingPunct="1"/>
            <a:endParaRPr lang="en-US" sz="3400" b="1" i="1" smtClean="0"/>
          </a:p>
          <a:p>
            <a:pPr marL="609600" indent="-609600" eaLnBrk="1" hangingPunct="1">
              <a:buFont typeface="Wingdings" pitchFamily="2" charset="2"/>
              <a:buNone/>
            </a:pPr>
            <a:endParaRPr lang="en-US" smtClean="0"/>
          </a:p>
        </p:txBody>
      </p:sp>
      <p:sp>
        <p:nvSpPr>
          <p:cNvPr id="117768" name="Text Box 5"/>
          <p:cNvSpPr txBox="1">
            <a:spLocks noChangeArrowheads="1"/>
          </p:cNvSpPr>
          <p:nvPr/>
        </p:nvSpPr>
        <p:spPr bwMode="auto">
          <a:xfrm>
            <a:off x="838200" y="533400"/>
            <a:ext cx="6781800" cy="641350"/>
          </a:xfrm>
          <a:prstGeom prst="rect">
            <a:avLst/>
          </a:prstGeom>
          <a:noFill/>
          <a:ln w="9525">
            <a:noFill/>
            <a:miter lim="800000"/>
            <a:headEnd/>
            <a:tailEnd/>
          </a:ln>
        </p:spPr>
        <p:txBody>
          <a:bodyPr>
            <a:spAutoFit/>
          </a:bodyPr>
          <a:lstStyle/>
          <a:p>
            <a:pPr>
              <a:spcBef>
                <a:spcPct val="50000"/>
              </a:spcBef>
            </a:pPr>
            <a:endParaRPr lang="en-US" sz="3600" b="1">
              <a:solidFill>
                <a:srgbClr val="000000"/>
              </a:solidFill>
              <a:latin typeface="Arial" charset="0"/>
            </a:endParaRPr>
          </a:p>
        </p:txBody>
      </p:sp>
      <p:sp>
        <p:nvSpPr>
          <p:cNvPr id="556038" name="Text Box 6"/>
          <p:cNvSpPr txBox="1">
            <a:spLocks noChangeArrowheads="1"/>
          </p:cNvSpPr>
          <p:nvPr/>
        </p:nvSpPr>
        <p:spPr bwMode="auto">
          <a:xfrm>
            <a:off x="762000" y="228600"/>
            <a:ext cx="6781800" cy="1190625"/>
          </a:xfrm>
          <a:prstGeom prst="rect">
            <a:avLst/>
          </a:prstGeom>
          <a:solidFill>
            <a:schemeClr val="bg1"/>
          </a:solidFill>
          <a:ln w="9525">
            <a:noFill/>
            <a:miter lim="800000"/>
            <a:headEnd/>
            <a:tailEnd/>
          </a:ln>
          <a:effectLst/>
        </p:spPr>
        <p:txBody>
          <a:bodyPr>
            <a:spAutoFit/>
          </a:bodyPr>
          <a:lstStyle/>
          <a:p>
            <a:pPr algn="ctr">
              <a:spcBef>
                <a:spcPct val="50000"/>
              </a:spcBef>
              <a:defRPr/>
            </a:pPr>
            <a:r>
              <a:rPr lang="en-US" sz="3600" dirty="0">
                <a:solidFill>
                  <a:srgbClr val="3333CC"/>
                </a:solidFill>
                <a:effectLst>
                  <a:outerShdw blurRad="38100" dist="38100" dir="2700000" algn="tl">
                    <a:srgbClr val="C0C0C0"/>
                  </a:outerShdw>
                </a:effectLst>
                <a:latin typeface="Arial" charset="0"/>
              </a:rPr>
              <a:t>Community Circle of Care Who are we Serving?</a:t>
            </a:r>
          </a:p>
        </p:txBody>
      </p:sp>
      <p:sp>
        <p:nvSpPr>
          <p:cNvPr id="117770" name="Text Box 9"/>
          <p:cNvSpPr txBox="1">
            <a:spLocks noChangeArrowheads="1"/>
          </p:cNvSpPr>
          <p:nvPr/>
        </p:nvSpPr>
        <p:spPr bwMode="auto">
          <a:xfrm>
            <a:off x="4876800" y="1600200"/>
            <a:ext cx="3733800" cy="4494213"/>
          </a:xfrm>
          <a:prstGeom prst="rect">
            <a:avLst/>
          </a:prstGeom>
          <a:noFill/>
          <a:ln w="9525">
            <a:noFill/>
            <a:miter lim="800000"/>
            <a:headEnd/>
            <a:tailEnd/>
          </a:ln>
        </p:spPr>
        <p:txBody>
          <a:bodyPr>
            <a:spAutoFit/>
          </a:bodyPr>
          <a:lstStyle/>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a:p>
            <a:pPr>
              <a:spcBef>
                <a:spcPct val="50000"/>
              </a:spcBef>
            </a:pPr>
            <a:endParaRPr lang="en-US">
              <a:solidFill>
                <a:srgbClr val="000000"/>
              </a:solidFill>
              <a:latin typeface="Arial" charset="0"/>
            </a:endParaRPr>
          </a:p>
        </p:txBody>
      </p:sp>
      <p:sp>
        <p:nvSpPr>
          <p:cNvPr id="117771" name="Text Box 11"/>
          <p:cNvSpPr txBox="1">
            <a:spLocks noChangeArrowheads="1"/>
          </p:cNvSpPr>
          <p:nvPr/>
        </p:nvSpPr>
        <p:spPr bwMode="auto">
          <a:xfrm>
            <a:off x="685800" y="1905000"/>
            <a:ext cx="8077200" cy="366713"/>
          </a:xfrm>
          <a:prstGeom prst="rect">
            <a:avLst/>
          </a:prstGeom>
          <a:noFill/>
          <a:ln w="9525">
            <a:noFill/>
            <a:miter lim="800000"/>
            <a:headEnd/>
            <a:tailEnd/>
          </a:ln>
        </p:spPr>
        <p:txBody>
          <a:bodyPr>
            <a:spAutoFit/>
          </a:bodyPr>
          <a:lstStyle/>
          <a:p>
            <a:pPr>
              <a:spcBef>
                <a:spcPct val="50000"/>
              </a:spcBef>
              <a:buFontTx/>
              <a:buChar char="o"/>
            </a:pPr>
            <a:r>
              <a:rPr lang="en-US">
                <a:solidFill>
                  <a:srgbClr val="3333CC"/>
                </a:solidFill>
                <a:latin typeface="Arial" charset="0"/>
              </a:rPr>
              <a:t>  </a:t>
            </a:r>
          </a:p>
        </p:txBody>
      </p:sp>
      <p:pic>
        <p:nvPicPr>
          <p:cNvPr id="117772" name="Picture 5" descr="CCC served"/>
          <p:cNvPicPr>
            <a:picLocks noChangeAspect="1" noChangeArrowheads="1"/>
          </p:cNvPicPr>
          <p:nvPr/>
        </p:nvPicPr>
        <p:blipFill>
          <a:blip r:embed="rId6"/>
          <a:srcRect/>
          <a:stretch>
            <a:fillRect/>
          </a:stretch>
        </p:blipFill>
        <p:spPr bwMode="auto">
          <a:xfrm>
            <a:off x="228600" y="1524000"/>
            <a:ext cx="4225925" cy="5029200"/>
          </a:xfrm>
          <a:prstGeom prst="rect">
            <a:avLst/>
          </a:prstGeom>
          <a:noFill/>
          <a:ln w="9525">
            <a:noFill/>
            <a:miter lim="800000"/>
            <a:headEnd/>
            <a:tailEnd/>
          </a:ln>
        </p:spPr>
      </p:pic>
      <p:pic>
        <p:nvPicPr>
          <p:cNvPr id="117773" name="Picture 5" descr="CCC served"/>
          <p:cNvPicPr>
            <a:picLocks noChangeAspect="1" noChangeArrowheads="1"/>
          </p:cNvPicPr>
          <p:nvPr/>
        </p:nvPicPr>
        <p:blipFill>
          <a:blip r:embed="rId6"/>
          <a:srcRect/>
          <a:stretch>
            <a:fillRect/>
          </a:stretch>
        </p:blipFill>
        <p:spPr bwMode="auto">
          <a:xfrm>
            <a:off x="4648200" y="1524000"/>
            <a:ext cx="4225925" cy="5029200"/>
          </a:xfrm>
          <a:prstGeom prst="rect">
            <a:avLst/>
          </a:prstGeom>
          <a:noFill/>
          <a:ln w="9525">
            <a:noFill/>
            <a:miter lim="800000"/>
            <a:headEnd/>
            <a:tailEnd/>
          </a:ln>
        </p:spPr>
      </p:pic>
      <p:sp>
        <p:nvSpPr>
          <p:cNvPr id="117774" name="Text Box 14"/>
          <p:cNvSpPr txBox="1">
            <a:spLocks noChangeArrowheads="1"/>
          </p:cNvSpPr>
          <p:nvPr/>
        </p:nvSpPr>
        <p:spPr bwMode="auto">
          <a:xfrm>
            <a:off x="4876800" y="1600200"/>
            <a:ext cx="3886200" cy="731838"/>
          </a:xfrm>
          <a:prstGeom prst="rect">
            <a:avLst/>
          </a:prstGeom>
          <a:solidFill>
            <a:schemeClr val="bg1"/>
          </a:solidFill>
          <a:ln w="9525">
            <a:noFill/>
            <a:miter lim="800000"/>
            <a:headEnd/>
            <a:tailEnd/>
          </a:ln>
        </p:spPr>
        <p:txBody>
          <a:bodyPr>
            <a:spAutoFit/>
          </a:bodyPr>
          <a:lstStyle/>
          <a:p>
            <a:pPr algn="ctr">
              <a:spcBef>
                <a:spcPct val="50000"/>
              </a:spcBef>
            </a:pPr>
            <a:r>
              <a:rPr lang="en-US" sz="1200" b="1" i="1">
                <a:solidFill>
                  <a:srgbClr val="000000"/>
                </a:solidFill>
                <a:latin typeface="Arial" charset="0"/>
              </a:rPr>
              <a:t>Community Circle of Care SFY10 Service Statistics Summary July 2009 – June 2010</a:t>
            </a:r>
          </a:p>
          <a:p>
            <a:pPr algn="ctr">
              <a:spcBef>
                <a:spcPct val="50000"/>
              </a:spcBef>
            </a:pPr>
            <a:endParaRPr lang="en-US" sz="1200" b="1" i="1">
              <a:solidFill>
                <a:srgbClr val="000000"/>
              </a:solidFill>
              <a:latin typeface="Arial" charset="0"/>
            </a:endParaRPr>
          </a:p>
        </p:txBody>
      </p:sp>
      <p:sp>
        <p:nvSpPr>
          <p:cNvPr id="117775" name="Text Box 15"/>
          <p:cNvSpPr txBox="1">
            <a:spLocks noChangeArrowheads="1"/>
          </p:cNvSpPr>
          <p:nvPr/>
        </p:nvSpPr>
        <p:spPr bwMode="auto">
          <a:xfrm>
            <a:off x="5029200" y="3276600"/>
            <a:ext cx="457200" cy="274638"/>
          </a:xfrm>
          <a:prstGeom prst="rect">
            <a:avLst/>
          </a:prstGeom>
          <a:solidFill>
            <a:schemeClr val="bg1"/>
          </a:solidFill>
          <a:ln w="9525">
            <a:noFill/>
            <a:miter lim="800000"/>
            <a:headEnd/>
            <a:tailEnd/>
          </a:ln>
        </p:spPr>
        <p:txBody>
          <a:bodyPr>
            <a:spAutoFit/>
          </a:bodyPr>
          <a:lstStyle/>
          <a:p>
            <a:pPr>
              <a:spcBef>
                <a:spcPct val="50000"/>
              </a:spcBef>
            </a:pPr>
            <a:r>
              <a:rPr lang="en-US" sz="1200">
                <a:solidFill>
                  <a:srgbClr val="000000"/>
                </a:solidFill>
                <a:latin typeface="Arial" charset="0"/>
              </a:rPr>
              <a:t>509</a:t>
            </a:r>
          </a:p>
        </p:txBody>
      </p:sp>
      <p:sp>
        <p:nvSpPr>
          <p:cNvPr id="117776" name="Text Box 16"/>
          <p:cNvSpPr txBox="1">
            <a:spLocks noChangeArrowheads="1"/>
          </p:cNvSpPr>
          <p:nvPr/>
        </p:nvSpPr>
        <p:spPr bwMode="auto">
          <a:xfrm>
            <a:off x="5029200" y="3810000"/>
            <a:ext cx="457200" cy="274638"/>
          </a:xfrm>
          <a:prstGeom prst="rect">
            <a:avLst/>
          </a:prstGeom>
          <a:solidFill>
            <a:schemeClr val="bg1"/>
          </a:solidFill>
          <a:ln w="9525">
            <a:noFill/>
            <a:miter lim="800000"/>
            <a:headEnd/>
            <a:tailEnd/>
          </a:ln>
        </p:spPr>
        <p:txBody>
          <a:bodyPr>
            <a:spAutoFit/>
          </a:bodyPr>
          <a:lstStyle/>
          <a:p>
            <a:pPr>
              <a:spcBef>
                <a:spcPct val="50000"/>
              </a:spcBef>
            </a:pPr>
            <a:r>
              <a:rPr lang="en-US" sz="1200">
                <a:solidFill>
                  <a:srgbClr val="000000"/>
                </a:solidFill>
                <a:latin typeface="Arial" charset="0"/>
              </a:rPr>
              <a:t>836</a:t>
            </a:r>
          </a:p>
        </p:txBody>
      </p:sp>
      <p:sp>
        <p:nvSpPr>
          <p:cNvPr id="117777" name="Text Box 17"/>
          <p:cNvSpPr txBox="1">
            <a:spLocks noChangeArrowheads="1"/>
          </p:cNvSpPr>
          <p:nvPr/>
        </p:nvSpPr>
        <p:spPr bwMode="auto">
          <a:xfrm>
            <a:off x="4876800" y="4191000"/>
            <a:ext cx="685800" cy="274638"/>
          </a:xfrm>
          <a:prstGeom prst="rect">
            <a:avLst/>
          </a:prstGeom>
          <a:solidFill>
            <a:schemeClr val="bg1"/>
          </a:solidFill>
          <a:ln w="9525">
            <a:noFill/>
            <a:miter lim="800000"/>
            <a:headEnd/>
            <a:tailEnd/>
          </a:ln>
        </p:spPr>
        <p:txBody>
          <a:bodyPr>
            <a:spAutoFit/>
          </a:bodyPr>
          <a:lstStyle/>
          <a:p>
            <a:pPr>
              <a:spcBef>
                <a:spcPct val="50000"/>
              </a:spcBef>
            </a:pPr>
            <a:r>
              <a:rPr lang="en-US" sz="1200">
                <a:solidFill>
                  <a:srgbClr val="000000"/>
                </a:solidFill>
                <a:latin typeface="Arial" charset="0"/>
              </a:rPr>
              <a:t>1,412</a:t>
            </a:r>
          </a:p>
        </p:txBody>
      </p:sp>
      <p:sp>
        <p:nvSpPr>
          <p:cNvPr id="117778" name="Text Box 18"/>
          <p:cNvSpPr txBox="1">
            <a:spLocks noChangeArrowheads="1"/>
          </p:cNvSpPr>
          <p:nvPr/>
        </p:nvSpPr>
        <p:spPr bwMode="auto">
          <a:xfrm>
            <a:off x="5029200" y="5181600"/>
            <a:ext cx="457200" cy="274638"/>
          </a:xfrm>
          <a:prstGeom prst="rect">
            <a:avLst/>
          </a:prstGeom>
          <a:solidFill>
            <a:schemeClr val="bg1"/>
          </a:solidFill>
          <a:ln w="9525">
            <a:noFill/>
            <a:miter lim="800000"/>
            <a:headEnd/>
            <a:tailEnd/>
          </a:ln>
        </p:spPr>
        <p:txBody>
          <a:bodyPr>
            <a:spAutoFit/>
          </a:bodyPr>
          <a:lstStyle/>
          <a:p>
            <a:r>
              <a:rPr lang="en-US" sz="1200">
                <a:solidFill>
                  <a:srgbClr val="000000"/>
                </a:solidFill>
                <a:latin typeface="Arial" charset="0"/>
              </a:rPr>
              <a:t>623</a:t>
            </a:r>
            <a:endParaRPr lang="en-US">
              <a:solidFill>
                <a:srgbClr val="000000"/>
              </a:solidFill>
              <a:latin typeface="Arial" charset="0"/>
            </a:endParaRPr>
          </a:p>
        </p:txBody>
      </p:sp>
      <p:sp>
        <p:nvSpPr>
          <p:cNvPr id="117779" name="Text Box 19"/>
          <p:cNvSpPr txBox="1">
            <a:spLocks noChangeArrowheads="1"/>
          </p:cNvSpPr>
          <p:nvPr/>
        </p:nvSpPr>
        <p:spPr bwMode="auto">
          <a:xfrm>
            <a:off x="5029200" y="6172200"/>
            <a:ext cx="685800" cy="274638"/>
          </a:xfrm>
          <a:prstGeom prst="rect">
            <a:avLst/>
          </a:prstGeom>
          <a:solidFill>
            <a:schemeClr val="bg1"/>
          </a:solidFill>
          <a:ln w="9525">
            <a:noFill/>
            <a:miter lim="800000"/>
            <a:headEnd/>
            <a:tailEnd/>
          </a:ln>
        </p:spPr>
        <p:txBody>
          <a:bodyPr>
            <a:spAutoFit/>
          </a:bodyPr>
          <a:lstStyle/>
          <a:p>
            <a:r>
              <a:rPr lang="en-US" sz="1200" b="1">
                <a:solidFill>
                  <a:srgbClr val="000000"/>
                </a:solidFill>
                <a:latin typeface="Arial" charset="0"/>
              </a:rPr>
              <a:t>3,380</a:t>
            </a:r>
          </a:p>
        </p:txBody>
      </p:sp>
      <p:sp>
        <p:nvSpPr>
          <p:cNvPr id="17" name="TextBox 16"/>
          <p:cNvSpPr txBox="1"/>
          <p:nvPr/>
        </p:nvSpPr>
        <p:spPr>
          <a:xfrm>
            <a:off x="1371600" y="3124200"/>
            <a:ext cx="2819400" cy="646113"/>
          </a:xfrm>
          <a:prstGeom prst="rect">
            <a:avLst/>
          </a:prstGeom>
          <a:solidFill>
            <a:schemeClr val="bg1"/>
          </a:solidFill>
        </p:spPr>
        <p:txBody>
          <a:bodyPr>
            <a:spAutoFit/>
          </a:bodyPr>
          <a:lstStyle/>
          <a:p>
            <a:pPr>
              <a:defRPr/>
            </a:pPr>
            <a:r>
              <a:rPr lang="en-US" sz="1200" b="1" dirty="0">
                <a:latin typeface="+mn-lt"/>
                <a:cs typeface="Arial" pitchFamily="34" charset="0"/>
              </a:rPr>
              <a:t>Assessment and Diagnostic Services</a:t>
            </a:r>
          </a:p>
          <a:p>
            <a:pPr>
              <a:defRPr/>
            </a:pPr>
            <a:endParaRPr lang="en-US" sz="1200" dirty="0">
              <a:latin typeface="+mn-lt"/>
              <a:cs typeface="Arial" pitchFamily="34" charset="0"/>
            </a:endParaRPr>
          </a:p>
        </p:txBody>
      </p:sp>
      <p:sp>
        <p:nvSpPr>
          <p:cNvPr id="18" name="TextBox 17"/>
          <p:cNvSpPr txBox="1"/>
          <p:nvPr/>
        </p:nvSpPr>
        <p:spPr>
          <a:xfrm>
            <a:off x="5867400" y="3124200"/>
            <a:ext cx="2819400" cy="646113"/>
          </a:xfrm>
          <a:prstGeom prst="rect">
            <a:avLst/>
          </a:prstGeom>
          <a:solidFill>
            <a:schemeClr val="bg1"/>
          </a:solidFill>
        </p:spPr>
        <p:txBody>
          <a:bodyPr>
            <a:spAutoFit/>
          </a:bodyPr>
          <a:lstStyle/>
          <a:p>
            <a:pPr>
              <a:defRPr/>
            </a:pPr>
            <a:r>
              <a:rPr lang="en-US" sz="1200" b="1" dirty="0">
                <a:latin typeface="+mn-lt"/>
                <a:cs typeface="Arial" pitchFamily="34" charset="0"/>
              </a:rPr>
              <a:t>Assessment and Diagnostic Services</a:t>
            </a:r>
          </a:p>
          <a:p>
            <a:pPr>
              <a:defRPr/>
            </a:pPr>
            <a:endParaRPr lang="en-US" sz="1200" dirty="0">
              <a:latin typeface="+mn-lt"/>
              <a:cs typeface="Arial"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7" name="Object 3"/>
          <p:cNvGraphicFramePr>
            <a:graphicFrameLocks noGrp="1" noChangeAspect="1"/>
          </p:cNvGraphicFramePr>
          <p:nvPr>
            <p:ph/>
          </p:nvPr>
        </p:nvGraphicFramePr>
        <p:xfrm>
          <a:off x="-184150" y="228600"/>
          <a:ext cx="9328150" cy="6629400"/>
        </p:xfrm>
        <a:graphic>
          <a:graphicData uri="http://schemas.openxmlformats.org/presentationml/2006/ole">
            <mc:AlternateContent xmlns:mc="http://schemas.openxmlformats.org/markup-compatibility/2006">
              <mc:Choice xmlns:v="urn:schemas-microsoft-com:vml" Requires="v">
                <p:oleObj spid="_x0000_s318470" r:id="rId4" imgW="9327688" imgH="6626926" progId="Excel.Chart.8">
                  <p:embed/>
                </p:oleObj>
              </mc:Choice>
              <mc:Fallback>
                <p:oleObj r:id="rId4" imgW="9327688" imgH="6626926" progId="Excel.Chart.8">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50" y="228600"/>
                        <a:ext cx="9328150" cy="662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8468" name="TextBox 1"/>
          <p:cNvSpPr txBox="1">
            <a:spLocks noChangeArrowheads="1"/>
          </p:cNvSpPr>
          <p:nvPr/>
        </p:nvSpPr>
        <p:spPr bwMode="auto">
          <a:xfrm>
            <a:off x="6096000" y="2514600"/>
            <a:ext cx="1981200" cy="228600"/>
          </a:xfrm>
          <a:prstGeom prst="rect">
            <a:avLst/>
          </a:prstGeom>
          <a:noFill/>
          <a:ln w="9525">
            <a:noFill/>
            <a:miter lim="800000"/>
            <a:headEnd/>
            <a:tailEnd/>
          </a:ln>
        </p:spPr>
        <p:txBody>
          <a:bodyPr/>
          <a:lstStyle/>
          <a:p>
            <a:r>
              <a:rPr lang="en-US" sz="1200" b="1">
                <a:solidFill>
                  <a:srgbClr val="C00000"/>
                </a:solidFill>
                <a:latin typeface="Arial" charset="0"/>
              </a:rPr>
              <a:t>2%</a:t>
            </a:r>
          </a:p>
        </p:txBody>
      </p:sp>
      <p:sp>
        <p:nvSpPr>
          <p:cNvPr id="318469" name="TextBox 1"/>
          <p:cNvSpPr txBox="1">
            <a:spLocks noChangeArrowheads="1"/>
          </p:cNvSpPr>
          <p:nvPr/>
        </p:nvSpPr>
        <p:spPr bwMode="auto">
          <a:xfrm>
            <a:off x="7848600" y="3657600"/>
            <a:ext cx="990600" cy="228600"/>
          </a:xfrm>
          <a:prstGeom prst="rect">
            <a:avLst/>
          </a:prstGeom>
          <a:noFill/>
          <a:ln w="9525">
            <a:noFill/>
            <a:miter lim="800000"/>
            <a:headEnd/>
            <a:tailEnd/>
          </a:ln>
        </p:spPr>
        <p:txBody>
          <a:bodyPr/>
          <a:lstStyle/>
          <a:p>
            <a:r>
              <a:rPr lang="en-US" sz="1200" b="1">
                <a:solidFill>
                  <a:srgbClr val="C00000"/>
                </a:solidFill>
                <a:latin typeface="Arial" charset="0"/>
              </a:rPr>
              <a:t>3.5%</a:t>
            </a:r>
          </a:p>
        </p:txBody>
      </p:sp>
      <p:sp>
        <p:nvSpPr>
          <p:cNvPr id="318470" name="TextBox 1"/>
          <p:cNvSpPr txBox="1">
            <a:spLocks noChangeArrowheads="1"/>
          </p:cNvSpPr>
          <p:nvPr/>
        </p:nvSpPr>
        <p:spPr bwMode="auto">
          <a:xfrm>
            <a:off x="8001000" y="4267200"/>
            <a:ext cx="990600" cy="457200"/>
          </a:xfrm>
          <a:prstGeom prst="rect">
            <a:avLst/>
          </a:prstGeom>
          <a:noFill/>
          <a:ln w="9525">
            <a:noFill/>
            <a:miter lim="800000"/>
            <a:headEnd/>
            <a:tailEnd/>
          </a:ln>
        </p:spPr>
        <p:txBody>
          <a:bodyPr/>
          <a:lstStyle/>
          <a:p>
            <a:r>
              <a:rPr lang="en-US" sz="1200" b="1">
                <a:solidFill>
                  <a:srgbClr val="C00000"/>
                </a:solidFill>
                <a:latin typeface="Arial" charset="0"/>
              </a:rPr>
              <a:t>.01%</a:t>
            </a:r>
          </a:p>
        </p:txBody>
      </p:sp>
      <p:sp>
        <p:nvSpPr>
          <p:cNvPr id="318471" name="TextBox 1"/>
          <p:cNvSpPr txBox="1">
            <a:spLocks noChangeArrowheads="1"/>
          </p:cNvSpPr>
          <p:nvPr/>
        </p:nvSpPr>
        <p:spPr bwMode="auto">
          <a:xfrm>
            <a:off x="6172200" y="5181600"/>
            <a:ext cx="2819400" cy="381000"/>
          </a:xfrm>
          <a:prstGeom prst="rect">
            <a:avLst/>
          </a:prstGeom>
          <a:noFill/>
          <a:ln w="9525">
            <a:noFill/>
            <a:miter lim="800000"/>
            <a:headEnd/>
            <a:tailEnd/>
          </a:ln>
        </p:spPr>
        <p:txBody>
          <a:bodyPr/>
          <a:lstStyle/>
          <a:p>
            <a:r>
              <a:rPr lang="en-US" sz="1200" b="1">
                <a:solidFill>
                  <a:srgbClr val="C00000"/>
                </a:solidFill>
                <a:latin typeface="Arial" charset="0"/>
              </a:rPr>
              <a:t>1.5%</a:t>
            </a:r>
          </a:p>
        </p:txBody>
      </p:sp>
      <p:sp>
        <p:nvSpPr>
          <p:cNvPr id="318472" name="TextBox 1"/>
          <p:cNvSpPr txBox="1">
            <a:spLocks noChangeArrowheads="1"/>
          </p:cNvSpPr>
          <p:nvPr/>
        </p:nvSpPr>
        <p:spPr bwMode="auto">
          <a:xfrm>
            <a:off x="6553200" y="5867400"/>
            <a:ext cx="2438400" cy="533400"/>
          </a:xfrm>
          <a:prstGeom prst="rect">
            <a:avLst/>
          </a:prstGeom>
          <a:noFill/>
          <a:ln w="9525">
            <a:noFill/>
            <a:miter lim="800000"/>
            <a:headEnd/>
            <a:tailEnd/>
          </a:ln>
        </p:spPr>
        <p:txBody>
          <a:bodyPr/>
          <a:lstStyle/>
          <a:p>
            <a:r>
              <a:rPr lang="en-US" sz="1200" b="1">
                <a:solidFill>
                  <a:srgbClr val="C00000"/>
                </a:solidFill>
                <a:latin typeface="Arial" charset="0"/>
              </a:rPr>
              <a:t>1%</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1" name="Rectangle 4"/>
          <p:cNvSpPr>
            <a:spLocks noGrp="1" noChangeArrowheads="1"/>
          </p:cNvSpPr>
          <p:nvPr>
            <p:ph type="title"/>
          </p:nvPr>
        </p:nvSpPr>
        <p:spPr/>
        <p:txBody>
          <a:bodyPr/>
          <a:lstStyle/>
          <a:p>
            <a:pPr eaLnBrk="1" hangingPunct="1"/>
            <a:endParaRPr lang="en-US" smtClean="0">
              <a:cs typeface="Arial" charset="0"/>
            </a:endParaRPr>
          </a:p>
        </p:txBody>
      </p:sp>
      <p:graphicFrame>
        <p:nvGraphicFramePr>
          <p:cNvPr id="137220" name="Object 4"/>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7223" name="Slide" r:id="rId4" imgW="4571898" imgH="3428831" progId="PowerPoint.Slide.8">
                  <p:embed/>
                </p:oleObj>
              </mc:Choice>
              <mc:Fallback>
                <p:oleObj name="Slide" r:id="rId4" imgW="4571898" imgH="3428831" progId="PowerPoint.Slide.8">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7222" name="TextBox 3"/>
          <p:cNvSpPr txBox="1">
            <a:spLocks noChangeArrowheads="1"/>
          </p:cNvSpPr>
          <p:nvPr/>
        </p:nvSpPr>
        <p:spPr bwMode="auto">
          <a:xfrm>
            <a:off x="5105400" y="4953000"/>
            <a:ext cx="609600" cy="307975"/>
          </a:xfrm>
          <a:prstGeom prst="rect">
            <a:avLst/>
          </a:prstGeom>
          <a:noFill/>
          <a:ln w="9525">
            <a:noFill/>
            <a:miter lim="800000"/>
            <a:headEnd/>
            <a:tailEnd/>
          </a:ln>
        </p:spPr>
        <p:txBody>
          <a:bodyPr>
            <a:spAutoFit/>
          </a:bodyPr>
          <a:lstStyle/>
          <a:p>
            <a:r>
              <a:rPr lang="en-US" sz="1400" b="1">
                <a:solidFill>
                  <a:srgbClr val="C00000"/>
                </a:solidFill>
              </a:rPr>
              <a:t>91%</a:t>
            </a:r>
          </a:p>
        </p:txBody>
      </p:sp>
      <p:sp>
        <p:nvSpPr>
          <p:cNvPr id="137223" name="TextBox 1"/>
          <p:cNvSpPr txBox="1">
            <a:spLocks noChangeArrowheads="1"/>
          </p:cNvSpPr>
          <p:nvPr/>
        </p:nvSpPr>
        <p:spPr bwMode="auto">
          <a:xfrm>
            <a:off x="6553200" y="5105400"/>
            <a:ext cx="2286000" cy="304800"/>
          </a:xfrm>
          <a:prstGeom prst="rect">
            <a:avLst/>
          </a:prstGeom>
          <a:noFill/>
          <a:ln w="9525">
            <a:noFill/>
            <a:miter lim="800000"/>
            <a:headEnd/>
            <a:tailEnd/>
          </a:ln>
        </p:spPr>
        <p:txBody>
          <a:bodyPr/>
          <a:lstStyle/>
          <a:p>
            <a:r>
              <a:rPr lang="en-US" sz="1200" b="1">
                <a:solidFill>
                  <a:srgbClr val="C00000"/>
                </a:solidFill>
                <a:latin typeface="Arial" charset="0"/>
              </a:rPr>
              <a:t>3%</a:t>
            </a:r>
          </a:p>
        </p:txBody>
      </p:sp>
      <p:sp>
        <p:nvSpPr>
          <p:cNvPr id="137224" name="TextBox 1"/>
          <p:cNvSpPr txBox="1">
            <a:spLocks noChangeArrowheads="1"/>
          </p:cNvSpPr>
          <p:nvPr/>
        </p:nvSpPr>
        <p:spPr bwMode="auto">
          <a:xfrm>
            <a:off x="6934200" y="5334000"/>
            <a:ext cx="1905000" cy="228600"/>
          </a:xfrm>
          <a:prstGeom prst="rect">
            <a:avLst/>
          </a:prstGeom>
          <a:noFill/>
          <a:ln w="9525">
            <a:noFill/>
            <a:miter lim="800000"/>
            <a:headEnd/>
            <a:tailEnd/>
          </a:ln>
        </p:spPr>
        <p:txBody>
          <a:bodyPr/>
          <a:lstStyle/>
          <a:p>
            <a:r>
              <a:rPr lang="en-US" sz="1200" b="1">
                <a:solidFill>
                  <a:srgbClr val="C00000"/>
                </a:solidFill>
                <a:latin typeface="Arial" charset="0"/>
              </a:rPr>
              <a:t>2%</a:t>
            </a:r>
          </a:p>
        </p:txBody>
      </p:sp>
      <p:sp>
        <p:nvSpPr>
          <p:cNvPr id="137225" name="TextBox 1"/>
          <p:cNvSpPr txBox="1">
            <a:spLocks noChangeArrowheads="1"/>
          </p:cNvSpPr>
          <p:nvPr/>
        </p:nvSpPr>
        <p:spPr bwMode="auto">
          <a:xfrm>
            <a:off x="7315200" y="5562600"/>
            <a:ext cx="1524000" cy="304800"/>
          </a:xfrm>
          <a:prstGeom prst="rect">
            <a:avLst/>
          </a:prstGeom>
          <a:noFill/>
          <a:ln w="9525">
            <a:noFill/>
            <a:miter lim="800000"/>
            <a:headEnd/>
            <a:tailEnd/>
          </a:ln>
        </p:spPr>
        <p:txBody>
          <a:bodyPr/>
          <a:lstStyle/>
          <a:p>
            <a:r>
              <a:rPr lang="en-US" sz="1200" b="1">
                <a:solidFill>
                  <a:srgbClr val="C00000"/>
                </a:solidFill>
                <a:latin typeface="Arial" charset="0"/>
              </a:rPr>
              <a:t>1%</a:t>
            </a:r>
          </a:p>
        </p:txBody>
      </p:sp>
      <p:sp>
        <p:nvSpPr>
          <p:cNvPr id="137226" name="TextBox 1"/>
          <p:cNvSpPr txBox="1">
            <a:spLocks noChangeArrowheads="1"/>
          </p:cNvSpPr>
          <p:nvPr/>
        </p:nvSpPr>
        <p:spPr bwMode="auto">
          <a:xfrm>
            <a:off x="7848600" y="3657600"/>
            <a:ext cx="990600" cy="228600"/>
          </a:xfrm>
          <a:prstGeom prst="rect">
            <a:avLst/>
          </a:prstGeom>
          <a:noFill/>
          <a:ln w="9525">
            <a:noFill/>
            <a:miter lim="800000"/>
            <a:headEnd/>
            <a:tailEnd/>
          </a:ln>
        </p:spPr>
        <p:txBody>
          <a:bodyPr/>
          <a:lstStyle/>
          <a:p>
            <a:endParaRPr lang="en-US" sz="1100" b="1">
              <a:latin typeface="Arial" charset="0"/>
            </a:endParaRPr>
          </a:p>
        </p:txBody>
      </p:sp>
      <p:sp>
        <p:nvSpPr>
          <p:cNvPr id="137227" name="TextBox 1"/>
          <p:cNvSpPr txBox="1">
            <a:spLocks noChangeArrowheads="1"/>
          </p:cNvSpPr>
          <p:nvPr/>
        </p:nvSpPr>
        <p:spPr bwMode="auto">
          <a:xfrm>
            <a:off x="5562600" y="5791200"/>
            <a:ext cx="3429000" cy="228600"/>
          </a:xfrm>
          <a:prstGeom prst="rect">
            <a:avLst/>
          </a:prstGeom>
          <a:noFill/>
          <a:ln w="9525">
            <a:noFill/>
            <a:miter lim="800000"/>
            <a:headEnd/>
            <a:tailEnd/>
          </a:ln>
        </p:spPr>
        <p:txBody>
          <a:bodyPr/>
          <a:lstStyle/>
          <a:p>
            <a:r>
              <a:rPr lang="en-US" sz="1200" b="1">
                <a:solidFill>
                  <a:srgbClr val="C00000"/>
                </a:solidFill>
                <a:latin typeface="Arial" charset="0"/>
              </a:rPr>
              <a:t>1%</a:t>
            </a:r>
          </a:p>
        </p:txBody>
      </p:sp>
      <p:sp>
        <p:nvSpPr>
          <p:cNvPr id="137228" name="TextBox 1"/>
          <p:cNvSpPr txBox="1">
            <a:spLocks noChangeArrowheads="1"/>
          </p:cNvSpPr>
          <p:nvPr/>
        </p:nvSpPr>
        <p:spPr bwMode="auto">
          <a:xfrm>
            <a:off x="6096000" y="5943600"/>
            <a:ext cx="2895600" cy="228600"/>
          </a:xfrm>
          <a:prstGeom prst="rect">
            <a:avLst/>
          </a:prstGeom>
          <a:noFill/>
          <a:ln w="9525">
            <a:noFill/>
            <a:miter lim="800000"/>
            <a:headEnd/>
            <a:tailEnd/>
          </a:ln>
        </p:spPr>
        <p:txBody>
          <a:bodyPr/>
          <a:lstStyle/>
          <a:p>
            <a:r>
              <a:rPr lang="en-US" sz="1200" b="1">
                <a:solidFill>
                  <a:srgbClr val="C00000"/>
                </a:solidFill>
                <a:latin typeface="Arial" charset="0"/>
              </a:rPr>
              <a:t>1%</a:t>
            </a:r>
          </a:p>
        </p:txBody>
      </p:sp>
      <p:sp>
        <p:nvSpPr>
          <p:cNvPr id="137229" name="TextBox 1"/>
          <p:cNvSpPr txBox="1">
            <a:spLocks noChangeArrowheads="1"/>
          </p:cNvSpPr>
          <p:nvPr/>
        </p:nvSpPr>
        <p:spPr bwMode="auto">
          <a:xfrm>
            <a:off x="4419600" y="6172200"/>
            <a:ext cx="4114800" cy="228600"/>
          </a:xfrm>
          <a:prstGeom prst="rect">
            <a:avLst/>
          </a:prstGeom>
          <a:noFill/>
          <a:ln w="9525">
            <a:noFill/>
            <a:miter lim="800000"/>
            <a:headEnd/>
            <a:tailEnd/>
          </a:ln>
        </p:spPr>
        <p:txBody>
          <a:bodyPr/>
          <a:lstStyle/>
          <a:p>
            <a:r>
              <a:rPr lang="en-US" sz="1200" b="1">
                <a:solidFill>
                  <a:srgbClr val="C00000"/>
                </a:solidFill>
                <a:latin typeface="Arial" charset="0"/>
              </a:rPr>
              <a:t>.06%</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Rectangle 2"/>
          <p:cNvSpPr>
            <a:spLocks noGrp="1" noRot="1" noChangeArrowheads="1"/>
          </p:cNvSpPr>
          <p:nvPr>
            <p:ph type="title" idx="4294967295"/>
          </p:nvPr>
        </p:nvSpPr>
        <p:spPr/>
        <p:txBody>
          <a:bodyPr/>
          <a:lstStyle/>
          <a:p>
            <a:pPr eaLnBrk="1" hangingPunct="1"/>
            <a:r>
              <a:rPr lang="en-US" smtClean="0"/>
              <a:t>Client Functioning</a:t>
            </a:r>
            <a:br>
              <a:rPr lang="en-US" smtClean="0"/>
            </a:br>
            <a:r>
              <a:rPr lang="en-US" sz="2400" smtClean="0"/>
              <a:t>Outcome improved for 33% of patients at first reassessment</a:t>
            </a:r>
            <a:endParaRPr lang="en-US" smtClean="0"/>
          </a:p>
        </p:txBody>
      </p:sp>
      <p:graphicFrame>
        <p:nvGraphicFramePr>
          <p:cNvPr id="131076" name="Object 4"/>
          <p:cNvGraphicFramePr>
            <a:graphicFrameLocks noGrp="1" noChangeAspect="1"/>
          </p:cNvGraphicFramePr>
          <p:nvPr>
            <p:ph idx="4294967295"/>
          </p:nvPr>
        </p:nvGraphicFramePr>
        <p:xfrm>
          <a:off x="457200" y="1600200"/>
          <a:ext cx="8229600" cy="4524375"/>
        </p:xfrm>
        <a:graphic>
          <a:graphicData uri="http://schemas.openxmlformats.org/presentationml/2006/ole">
            <mc:AlternateContent xmlns:mc="http://schemas.openxmlformats.org/markup-compatibility/2006">
              <mc:Choice xmlns:v="urn:schemas-microsoft-com:vml" Requires="v">
                <p:oleObj spid="_x0000_s131079" name="Chart" r:id="rId4" imgW="8229600" imgH="4524375" progId="MSGraph.Chart.8">
                  <p:embed followColorScheme="full"/>
                </p:oleObj>
              </mc:Choice>
              <mc:Fallback>
                <p:oleObj name="Chart" r:id="rId4" imgW="8229600" imgH="4524375" progId="MSGraph.Chart.8">
                  <p:embed followColorScheme="full"/>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0200"/>
                        <a:ext cx="8229600" cy="452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1078" name="Text Box 4"/>
          <p:cNvSpPr txBox="1">
            <a:spLocks noChangeArrowheads="1"/>
          </p:cNvSpPr>
          <p:nvPr/>
        </p:nvSpPr>
        <p:spPr bwMode="auto">
          <a:xfrm rot="-5400000">
            <a:off x="-921543" y="3512343"/>
            <a:ext cx="2971800" cy="366713"/>
          </a:xfrm>
          <a:prstGeom prst="rect">
            <a:avLst/>
          </a:prstGeom>
          <a:noFill/>
          <a:ln w="9525">
            <a:noFill/>
            <a:miter lim="800000"/>
            <a:headEnd/>
            <a:tailEnd/>
          </a:ln>
        </p:spPr>
        <p:txBody>
          <a:bodyPr>
            <a:spAutoFit/>
          </a:bodyPr>
          <a:lstStyle/>
          <a:p>
            <a:pPr algn="ctr">
              <a:spcBef>
                <a:spcPct val="50000"/>
              </a:spcBef>
            </a:pPr>
            <a:r>
              <a:rPr lang="en-US">
                <a:latin typeface="Arial" charset="0"/>
              </a:rPr>
              <a:t>Percent age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Rot="1" noChangeArrowheads="1"/>
          </p:cNvSpPr>
          <p:nvPr>
            <p:ph type="title" idx="4294967295"/>
          </p:nvPr>
        </p:nvSpPr>
        <p:spPr/>
        <p:txBody>
          <a:bodyPr/>
          <a:lstStyle/>
          <a:p>
            <a:pPr eaLnBrk="1" hangingPunct="1"/>
            <a:r>
              <a:rPr lang="en-US" smtClean="0"/>
              <a:t>Social Connectedness</a:t>
            </a:r>
            <a:br>
              <a:rPr lang="en-US" smtClean="0"/>
            </a:br>
            <a:r>
              <a:rPr lang="en-US" sz="2400" smtClean="0"/>
              <a:t>Outcome improved for 10.7% of patients at reassessment </a:t>
            </a:r>
            <a:endParaRPr lang="en-US" smtClean="0"/>
          </a:p>
        </p:txBody>
      </p:sp>
      <p:graphicFrame>
        <p:nvGraphicFramePr>
          <p:cNvPr id="132100" name="Object 4"/>
          <p:cNvGraphicFramePr>
            <a:graphicFrameLocks noGrp="1" noChangeAspect="1"/>
          </p:cNvGraphicFramePr>
          <p:nvPr>
            <p:ph idx="4294967295"/>
          </p:nvPr>
        </p:nvGraphicFramePr>
        <p:xfrm>
          <a:off x="457200" y="1600200"/>
          <a:ext cx="8229600" cy="4524375"/>
        </p:xfrm>
        <a:graphic>
          <a:graphicData uri="http://schemas.openxmlformats.org/presentationml/2006/ole">
            <mc:AlternateContent xmlns:mc="http://schemas.openxmlformats.org/markup-compatibility/2006">
              <mc:Choice xmlns:v="urn:schemas-microsoft-com:vml" Requires="v">
                <p:oleObj spid="_x0000_s132103" name="Chart" r:id="rId4" imgW="8229600" imgH="4524375" progId="MSGraph.Chart.8">
                  <p:embed followColorScheme="full"/>
                </p:oleObj>
              </mc:Choice>
              <mc:Fallback>
                <p:oleObj name="Chart" r:id="rId4" imgW="8229600" imgH="4524375" progId="MSGraph.Chart.8">
                  <p:embed followColorScheme="full"/>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0200"/>
                        <a:ext cx="8229600" cy="452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102" name="Text Box 4"/>
          <p:cNvSpPr txBox="1">
            <a:spLocks noChangeArrowheads="1"/>
          </p:cNvSpPr>
          <p:nvPr/>
        </p:nvSpPr>
        <p:spPr bwMode="auto">
          <a:xfrm rot="-5400000">
            <a:off x="-921543" y="3512343"/>
            <a:ext cx="2971800" cy="366713"/>
          </a:xfrm>
          <a:prstGeom prst="rect">
            <a:avLst/>
          </a:prstGeom>
          <a:noFill/>
          <a:ln w="9525">
            <a:noFill/>
            <a:miter lim="800000"/>
            <a:headEnd/>
            <a:tailEnd/>
          </a:ln>
        </p:spPr>
        <p:txBody>
          <a:bodyPr>
            <a:spAutoFit/>
          </a:bodyPr>
          <a:lstStyle/>
          <a:p>
            <a:pPr algn="ctr">
              <a:spcBef>
                <a:spcPct val="50000"/>
              </a:spcBef>
            </a:pPr>
            <a:r>
              <a:rPr lang="en-US">
                <a:latin typeface="Arial" charset="0"/>
              </a:rPr>
              <a:t>Percent age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Rectangle 5"/>
          <p:cNvSpPr>
            <a:spLocks noGrp="1" noChangeArrowheads="1"/>
          </p:cNvSpPr>
          <p:nvPr>
            <p:ph type="title"/>
          </p:nvPr>
        </p:nvSpPr>
        <p:spPr>
          <a:xfrm>
            <a:off x="457200" y="274638"/>
            <a:ext cx="8229600" cy="792162"/>
          </a:xfrm>
        </p:spPr>
        <p:txBody>
          <a:bodyPr/>
          <a:lstStyle/>
          <a:p>
            <a:pPr eaLnBrk="1" hangingPunct="1"/>
            <a:r>
              <a:rPr lang="en-US" smtClean="0"/>
              <a:t>June 2008 – July 2009</a:t>
            </a:r>
          </a:p>
        </p:txBody>
      </p:sp>
      <p:graphicFrame>
        <p:nvGraphicFramePr>
          <p:cNvPr id="134148" name="Object 4"/>
          <p:cNvGraphicFramePr>
            <a:graphicFrameLocks noGrp="1" noChangeAspect="1"/>
          </p:cNvGraphicFramePr>
          <p:nvPr>
            <p:ph idx="1"/>
          </p:nvPr>
        </p:nvGraphicFramePr>
        <p:xfrm>
          <a:off x="0" y="1066800"/>
          <a:ext cx="9067800" cy="5734050"/>
        </p:xfrm>
        <a:graphic>
          <a:graphicData uri="http://schemas.openxmlformats.org/presentationml/2006/ole">
            <mc:AlternateContent xmlns:mc="http://schemas.openxmlformats.org/markup-compatibility/2006">
              <mc:Choice xmlns:v="urn:schemas-microsoft-com:vml" Requires="v">
                <p:oleObj spid="_x0000_s134151" name="Slide" r:id="rId4" imgW="4497502" imgH="3374068" progId="PowerPoint.Slide.8">
                  <p:embed/>
                </p:oleObj>
              </mc:Choice>
              <mc:Fallback>
                <p:oleObj name="Slide" r:id="rId4" imgW="4497502" imgH="3374068" progId="PowerPoint.Slide.8">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0678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5" name="Rectangle 4"/>
          <p:cNvSpPr>
            <a:spLocks noGrp="1" noChangeArrowheads="1"/>
          </p:cNvSpPr>
          <p:nvPr>
            <p:ph type="title"/>
          </p:nvPr>
        </p:nvSpPr>
        <p:spPr/>
        <p:txBody>
          <a:bodyPr/>
          <a:lstStyle/>
          <a:p>
            <a:pPr eaLnBrk="1" hangingPunct="1"/>
            <a:endParaRPr lang="en-US" smtClean="0"/>
          </a:p>
        </p:txBody>
      </p:sp>
      <p:graphicFrame>
        <p:nvGraphicFramePr>
          <p:cNvPr id="133124" name="Object 4"/>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3127" name="Slide" r:id="rId4" imgW="4571898" imgH="3428831" progId="PowerPoint.Slide.8">
                  <p:embed/>
                </p:oleObj>
              </mc:Choice>
              <mc:Fallback>
                <p:oleObj name="Slide" r:id="rId4" imgW="4571898" imgH="3428831" progId="PowerPoint.Slide.8">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rrowheads="1"/>
          </p:cNvSpPr>
          <p:nvPr>
            <p:ph type="title"/>
          </p:nvPr>
        </p:nvSpPr>
        <p:spPr/>
        <p:txBody>
          <a:bodyPr/>
          <a:lstStyle/>
          <a:p>
            <a:pPr eaLnBrk="1" hangingPunct="1"/>
            <a:r>
              <a:rPr lang="en-US" sz="3600" smtClean="0"/>
              <a:t>Iowa’s Current System</a:t>
            </a:r>
          </a:p>
        </p:txBody>
      </p:sp>
      <p:pic>
        <p:nvPicPr>
          <p:cNvPr id="122882" name="Picture 3" descr="MCj04348540000[1]"/>
          <p:cNvPicPr>
            <a:picLocks noGrp="1" noChangeAspect="1" noChangeArrowheads="1"/>
          </p:cNvPicPr>
          <p:nvPr>
            <p:ph sz="half" idx="2"/>
          </p:nvPr>
        </p:nvPicPr>
        <p:blipFill>
          <a:blip r:embed="rId3"/>
          <a:srcRect/>
          <a:stretch>
            <a:fillRect/>
          </a:stretch>
        </p:blipFill>
        <p:spPr>
          <a:xfrm rot="18848635">
            <a:off x="5410993" y="2720182"/>
            <a:ext cx="2513013" cy="2286000"/>
          </a:xfrm>
        </p:spPr>
      </p:pic>
      <p:sp>
        <p:nvSpPr>
          <p:cNvPr id="122883" name="Rectangle 4"/>
          <p:cNvSpPr>
            <a:spLocks noGrp="1" noChangeArrowheads="1"/>
          </p:cNvSpPr>
          <p:nvPr>
            <p:ph type="body" sz="half" idx="4294967295"/>
          </p:nvPr>
        </p:nvSpPr>
        <p:spPr>
          <a:xfrm>
            <a:off x="0" y="1981200"/>
            <a:ext cx="4038600" cy="4114800"/>
          </a:xfrm>
        </p:spPr>
        <p:txBody>
          <a:bodyPr/>
          <a:lstStyle/>
          <a:p>
            <a:pPr eaLnBrk="1" hangingPunct="1">
              <a:buFont typeface="Wingdings" pitchFamily="2" charset="2"/>
              <a:buNone/>
            </a:pPr>
            <a:endParaRPr lang="en-US" sz="2800" smtClean="0"/>
          </a:p>
          <a:p>
            <a:pPr lvl="1" eaLnBrk="1" hangingPunct="1"/>
            <a:endParaRPr lang="en-US" sz="2400" smtClean="0"/>
          </a:p>
          <a:p>
            <a:pPr lvl="1" eaLnBrk="1" hangingPunct="1"/>
            <a:endParaRPr lang="en-US" sz="2400" smtClean="0"/>
          </a:p>
        </p:txBody>
      </p:sp>
      <p:sp>
        <p:nvSpPr>
          <p:cNvPr id="122884" name="Rectangle 5"/>
          <p:cNvSpPr>
            <a:spLocks noGrp="1" noChangeArrowheads="1"/>
          </p:cNvSpPr>
          <p:nvPr>
            <p:ph type="body" sz="half" idx="4294967295"/>
          </p:nvPr>
        </p:nvSpPr>
        <p:spPr>
          <a:xfrm>
            <a:off x="0" y="1981200"/>
            <a:ext cx="4038600" cy="4114800"/>
          </a:xfrm>
        </p:spPr>
        <p:txBody>
          <a:bodyPr/>
          <a:lstStyle/>
          <a:p>
            <a:pPr eaLnBrk="1" hangingPunct="1"/>
            <a:endParaRPr lang="en-US" sz="2800" smtClean="0"/>
          </a:p>
          <a:p>
            <a:pPr lvl="1" eaLnBrk="1" hangingPunct="1"/>
            <a:endParaRPr lang="en-US" sz="2400" smtClean="0"/>
          </a:p>
          <a:p>
            <a:pPr lvl="1" eaLnBrk="1" hangingPunct="1"/>
            <a:endParaRPr lang="en-US" sz="2400" smtClean="0"/>
          </a:p>
          <a:p>
            <a:pPr eaLnBrk="1" hangingPunct="1"/>
            <a:endParaRPr lang="en-US" sz="2800" smtClean="0"/>
          </a:p>
          <a:p>
            <a:pPr eaLnBrk="1" hangingPunct="1"/>
            <a:endParaRPr lang="en-US" sz="2800" smtClean="0"/>
          </a:p>
        </p:txBody>
      </p:sp>
      <p:sp>
        <p:nvSpPr>
          <p:cNvPr id="122885" name="Text Box 6"/>
          <p:cNvSpPr txBox="1">
            <a:spLocks noChangeArrowheads="1"/>
          </p:cNvSpPr>
          <p:nvPr/>
        </p:nvSpPr>
        <p:spPr bwMode="auto">
          <a:xfrm>
            <a:off x="685800" y="2133600"/>
            <a:ext cx="3505200" cy="366713"/>
          </a:xfrm>
          <a:prstGeom prst="rect">
            <a:avLst/>
          </a:prstGeom>
          <a:noFill/>
          <a:ln w="9525">
            <a:noFill/>
            <a:miter lim="800000"/>
            <a:headEnd/>
            <a:tailEnd/>
          </a:ln>
        </p:spPr>
        <p:txBody>
          <a:bodyPr lIns="91429" tIns="45714" rIns="91429" bIns="45714">
            <a:spAutoFit/>
          </a:bodyPr>
          <a:lstStyle/>
          <a:p>
            <a:pPr eaLnBrk="0" hangingPunct="0">
              <a:spcBef>
                <a:spcPct val="50000"/>
              </a:spcBef>
              <a:buFontTx/>
              <a:buChar char="•"/>
            </a:pPr>
            <a:endParaRPr lang="en-US">
              <a:latin typeface="Tahoma" pitchFamily="34" charset="0"/>
            </a:endParaRPr>
          </a:p>
        </p:txBody>
      </p:sp>
      <p:pic>
        <p:nvPicPr>
          <p:cNvPr id="122886" name="Picture 7" descr="MCj04348540000[1]"/>
          <p:cNvPicPr>
            <a:picLocks noChangeAspect="1" noChangeArrowheads="1"/>
          </p:cNvPicPr>
          <p:nvPr/>
        </p:nvPicPr>
        <p:blipFill>
          <a:blip r:embed="rId3"/>
          <a:srcRect/>
          <a:stretch>
            <a:fillRect/>
          </a:stretch>
        </p:blipFill>
        <p:spPr bwMode="auto">
          <a:xfrm>
            <a:off x="6858000" y="4572000"/>
            <a:ext cx="2286000" cy="2286000"/>
          </a:xfrm>
          <a:prstGeom prst="rect">
            <a:avLst/>
          </a:prstGeom>
          <a:noFill/>
          <a:ln w="9525">
            <a:noFill/>
            <a:miter lim="800000"/>
            <a:headEnd/>
            <a:tailEnd/>
          </a:ln>
        </p:spPr>
      </p:pic>
      <p:pic>
        <p:nvPicPr>
          <p:cNvPr id="122887" name="Picture 8" descr="MCj04348540000[1]"/>
          <p:cNvPicPr>
            <a:picLocks noChangeAspect="1" noChangeArrowheads="1"/>
          </p:cNvPicPr>
          <p:nvPr/>
        </p:nvPicPr>
        <p:blipFill>
          <a:blip r:embed="rId3"/>
          <a:srcRect/>
          <a:stretch>
            <a:fillRect/>
          </a:stretch>
        </p:blipFill>
        <p:spPr bwMode="auto">
          <a:xfrm rot="-8400669">
            <a:off x="3733800" y="4343400"/>
            <a:ext cx="2286000" cy="2286000"/>
          </a:xfrm>
          <a:prstGeom prst="rect">
            <a:avLst/>
          </a:prstGeom>
          <a:noFill/>
          <a:ln w="9525">
            <a:noFill/>
            <a:miter lim="800000"/>
            <a:headEnd/>
            <a:tailEnd/>
          </a:ln>
        </p:spPr>
      </p:pic>
      <p:pic>
        <p:nvPicPr>
          <p:cNvPr id="122888" name="Picture 9" descr="MCj04348540000[1]"/>
          <p:cNvPicPr>
            <a:picLocks noChangeAspect="1" noChangeArrowheads="1"/>
          </p:cNvPicPr>
          <p:nvPr/>
        </p:nvPicPr>
        <p:blipFill>
          <a:blip r:embed="rId3"/>
          <a:srcRect/>
          <a:stretch>
            <a:fillRect/>
          </a:stretch>
        </p:blipFill>
        <p:spPr bwMode="auto">
          <a:xfrm rot="-8784299">
            <a:off x="5334000" y="1447800"/>
            <a:ext cx="2286000" cy="2286000"/>
          </a:xfrm>
          <a:prstGeom prst="rect">
            <a:avLst/>
          </a:prstGeom>
          <a:noFill/>
          <a:ln w="9525">
            <a:noFill/>
            <a:miter lim="800000"/>
            <a:headEnd/>
            <a:tailEnd/>
          </a:ln>
        </p:spPr>
      </p:pic>
      <p:pic>
        <p:nvPicPr>
          <p:cNvPr id="122889" name="Picture 10" descr="MCj04348540000[1]"/>
          <p:cNvPicPr>
            <a:picLocks noChangeAspect="1" noChangeArrowheads="1"/>
          </p:cNvPicPr>
          <p:nvPr/>
        </p:nvPicPr>
        <p:blipFill>
          <a:blip r:embed="rId3"/>
          <a:srcRect/>
          <a:stretch>
            <a:fillRect/>
          </a:stretch>
        </p:blipFill>
        <p:spPr bwMode="auto">
          <a:xfrm rot="2212194">
            <a:off x="4038600" y="1752600"/>
            <a:ext cx="2286000" cy="2286000"/>
          </a:xfrm>
          <a:prstGeom prst="rect">
            <a:avLst/>
          </a:prstGeom>
          <a:noFill/>
          <a:ln w="9525">
            <a:noFill/>
            <a:miter lim="800000"/>
            <a:headEnd/>
            <a:tailEnd/>
          </a:ln>
        </p:spPr>
      </p:pic>
      <p:pic>
        <p:nvPicPr>
          <p:cNvPr id="122890" name="Picture 11" descr="MCj04348540000[1]"/>
          <p:cNvPicPr>
            <a:picLocks noChangeAspect="1" noChangeArrowheads="1"/>
          </p:cNvPicPr>
          <p:nvPr/>
        </p:nvPicPr>
        <p:blipFill>
          <a:blip r:embed="rId3"/>
          <a:srcRect/>
          <a:stretch>
            <a:fillRect/>
          </a:stretch>
        </p:blipFill>
        <p:spPr bwMode="auto">
          <a:xfrm rot="3311042">
            <a:off x="7086600" y="1676400"/>
            <a:ext cx="2286000" cy="2286000"/>
          </a:xfrm>
          <a:prstGeom prst="rect">
            <a:avLst/>
          </a:prstGeom>
          <a:noFill/>
          <a:ln w="9525">
            <a:noFill/>
            <a:miter lim="800000"/>
            <a:headEnd/>
            <a:tailEnd/>
          </a:ln>
        </p:spPr>
      </p:pic>
      <p:pic>
        <p:nvPicPr>
          <p:cNvPr id="122891" name="Picture 12" descr="MCj04348540000[1]"/>
          <p:cNvPicPr>
            <a:picLocks noChangeAspect="1" noChangeArrowheads="1"/>
          </p:cNvPicPr>
          <p:nvPr/>
        </p:nvPicPr>
        <p:blipFill>
          <a:blip r:embed="rId3"/>
          <a:srcRect/>
          <a:stretch>
            <a:fillRect/>
          </a:stretch>
        </p:blipFill>
        <p:spPr bwMode="auto">
          <a:xfrm rot="-1429513">
            <a:off x="5867400" y="4572000"/>
            <a:ext cx="2286000" cy="2286000"/>
          </a:xfrm>
          <a:prstGeom prst="rect">
            <a:avLst/>
          </a:prstGeom>
          <a:noFill/>
          <a:ln w="9525">
            <a:noFill/>
            <a:miter lim="800000"/>
            <a:headEnd/>
            <a:tailEnd/>
          </a:ln>
        </p:spPr>
      </p:pic>
      <p:pic>
        <p:nvPicPr>
          <p:cNvPr id="122892" name="Picture 13" descr="MCj04348540000[1]"/>
          <p:cNvPicPr>
            <a:picLocks noGrp="1" noChangeAspect="1" noChangeArrowheads="1"/>
          </p:cNvPicPr>
          <p:nvPr>
            <p:ph sz="half" idx="1"/>
          </p:nvPr>
        </p:nvPicPr>
        <p:blipFill>
          <a:blip r:embed="rId3"/>
          <a:srcRect/>
          <a:stretch>
            <a:fillRect/>
          </a:stretch>
        </p:blipFill>
        <p:spPr>
          <a:xfrm>
            <a:off x="1333500" y="2606675"/>
            <a:ext cx="2286000" cy="2513013"/>
          </a:xfrm>
        </p:spPr>
      </p:pic>
      <p:pic>
        <p:nvPicPr>
          <p:cNvPr id="122893" name="Picture 14" descr="MCj04348540000[1]"/>
          <p:cNvPicPr>
            <a:picLocks noChangeAspect="1" noChangeArrowheads="1"/>
          </p:cNvPicPr>
          <p:nvPr/>
        </p:nvPicPr>
        <p:blipFill>
          <a:blip r:embed="rId3"/>
          <a:srcRect/>
          <a:stretch>
            <a:fillRect/>
          </a:stretch>
        </p:blipFill>
        <p:spPr bwMode="auto">
          <a:xfrm>
            <a:off x="0" y="4343400"/>
            <a:ext cx="2286000" cy="2286000"/>
          </a:xfrm>
          <a:prstGeom prst="rect">
            <a:avLst/>
          </a:prstGeom>
          <a:noFill/>
          <a:ln w="9525">
            <a:noFill/>
            <a:miter lim="800000"/>
            <a:headEnd/>
            <a:tailEnd/>
          </a:ln>
        </p:spPr>
      </p:pic>
      <p:pic>
        <p:nvPicPr>
          <p:cNvPr id="122894" name="Picture 15" descr="MCj04348540000[1]"/>
          <p:cNvPicPr>
            <a:picLocks noChangeAspect="1" noChangeArrowheads="1"/>
          </p:cNvPicPr>
          <p:nvPr/>
        </p:nvPicPr>
        <p:blipFill>
          <a:blip r:embed="rId3"/>
          <a:srcRect/>
          <a:stretch>
            <a:fillRect/>
          </a:stretch>
        </p:blipFill>
        <p:spPr bwMode="auto">
          <a:xfrm>
            <a:off x="2209800" y="4572000"/>
            <a:ext cx="2286000" cy="2286000"/>
          </a:xfrm>
          <a:prstGeom prst="rect">
            <a:avLst/>
          </a:prstGeom>
          <a:noFill/>
          <a:ln w="9525">
            <a:noFill/>
            <a:miter lim="800000"/>
            <a:headEnd/>
            <a:tailEnd/>
          </a:ln>
        </p:spPr>
      </p:pic>
      <p:pic>
        <p:nvPicPr>
          <p:cNvPr id="122895" name="Picture 16" descr="MCj04348540000[1]"/>
          <p:cNvPicPr>
            <a:picLocks noChangeAspect="1" noChangeArrowheads="1"/>
          </p:cNvPicPr>
          <p:nvPr/>
        </p:nvPicPr>
        <p:blipFill>
          <a:blip r:embed="rId3"/>
          <a:srcRect/>
          <a:stretch>
            <a:fillRect/>
          </a:stretch>
        </p:blipFill>
        <p:spPr bwMode="auto">
          <a:xfrm>
            <a:off x="1371600" y="685800"/>
            <a:ext cx="2286000" cy="2286000"/>
          </a:xfrm>
          <a:prstGeom prst="rect">
            <a:avLst/>
          </a:prstGeom>
          <a:noFill/>
          <a:ln w="9525">
            <a:noFill/>
            <a:miter lim="800000"/>
            <a:headEnd/>
            <a:tailEnd/>
          </a:ln>
        </p:spPr>
      </p:pic>
      <p:pic>
        <p:nvPicPr>
          <p:cNvPr id="122896" name="Picture 17" descr="MCj04348540000[1]"/>
          <p:cNvPicPr>
            <a:picLocks noChangeAspect="1" noChangeArrowheads="1"/>
          </p:cNvPicPr>
          <p:nvPr/>
        </p:nvPicPr>
        <p:blipFill>
          <a:blip r:embed="rId3"/>
          <a:srcRect/>
          <a:stretch>
            <a:fillRect/>
          </a:stretch>
        </p:blipFill>
        <p:spPr bwMode="auto">
          <a:xfrm>
            <a:off x="0" y="457200"/>
            <a:ext cx="2286000" cy="2286000"/>
          </a:xfrm>
          <a:prstGeom prst="rect">
            <a:avLst/>
          </a:prstGeom>
          <a:noFill/>
          <a:ln w="9525">
            <a:noFill/>
            <a:miter lim="800000"/>
            <a:headEnd/>
            <a:tailEnd/>
          </a:ln>
        </p:spPr>
      </p:pic>
      <p:pic>
        <p:nvPicPr>
          <p:cNvPr id="122897" name="Picture 18" descr="MCj04348540000[1]"/>
          <p:cNvPicPr>
            <a:picLocks noChangeAspect="1" noChangeArrowheads="1"/>
          </p:cNvPicPr>
          <p:nvPr/>
        </p:nvPicPr>
        <p:blipFill>
          <a:blip r:embed="rId3"/>
          <a:srcRect/>
          <a:stretch>
            <a:fillRect/>
          </a:stretch>
        </p:blipFill>
        <p:spPr bwMode="auto">
          <a:xfrm rot="3276619">
            <a:off x="0" y="2895600"/>
            <a:ext cx="2286000" cy="2286000"/>
          </a:xfrm>
          <a:prstGeom prst="rect">
            <a:avLst/>
          </a:prstGeom>
          <a:noFill/>
          <a:ln w="9525">
            <a:noFill/>
            <a:miter lim="800000"/>
            <a:headEnd/>
            <a:tailEnd/>
          </a:ln>
        </p:spPr>
      </p:pic>
      <p:pic>
        <p:nvPicPr>
          <p:cNvPr id="122898" name="Picture 19" descr="MCj04348540000[1]"/>
          <p:cNvPicPr>
            <a:picLocks noChangeAspect="1" noChangeArrowheads="1"/>
          </p:cNvPicPr>
          <p:nvPr/>
        </p:nvPicPr>
        <p:blipFill>
          <a:blip r:embed="rId3"/>
          <a:srcRect/>
          <a:stretch>
            <a:fillRect/>
          </a:stretch>
        </p:blipFill>
        <p:spPr bwMode="auto">
          <a:xfrm rot="-2324804">
            <a:off x="2895600" y="2590800"/>
            <a:ext cx="2286000" cy="2286000"/>
          </a:xfrm>
          <a:prstGeom prst="rect">
            <a:avLst/>
          </a:prstGeom>
          <a:noFill/>
          <a:ln w="9525">
            <a:noFill/>
            <a:miter lim="800000"/>
            <a:headEnd/>
            <a:tailEnd/>
          </a:ln>
        </p:spPr>
      </p:pic>
      <p:pic>
        <p:nvPicPr>
          <p:cNvPr id="122899" name="Picture 20" descr="MCj04348540000[1]"/>
          <p:cNvPicPr>
            <a:picLocks noChangeAspect="1" noChangeArrowheads="1"/>
          </p:cNvPicPr>
          <p:nvPr/>
        </p:nvPicPr>
        <p:blipFill>
          <a:blip r:embed="rId3"/>
          <a:srcRect/>
          <a:stretch>
            <a:fillRect/>
          </a:stretch>
        </p:blipFill>
        <p:spPr bwMode="auto">
          <a:xfrm rot="-10393226">
            <a:off x="0" y="1828800"/>
            <a:ext cx="2286000" cy="2286000"/>
          </a:xfrm>
          <a:prstGeom prst="rect">
            <a:avLst/>
          </a:prstGeom>
          <a:noFill/>
          <a:ln w="9525">
            <a:noFill/>
            <a:miter lim="800000"/>
            <a:headEnd/>
            <a:tailEnd/>
          </a:ln>
        </p:spPr>
      </p:pic>
      <p:pic>
        <p:nvPicPr>
          <p:cNvPr id="122900" name="Picture 21" descr="MCj04348540000[1]"/>
          <p:cNvPicPr>
            <a:picLocks noChangeAspect="1" noChangeArrowheads="1"/>
          </p:cNvPicPr>
          <p:nvPr/>
        </p:nvPicPr>
        <p:blipFill>
          <a:blip r:embed="rId3"/>
          <a:srcRect/>
          <a:stretch>
            <a:fillRect/>
          </a:stretch>
        </p:blipFill>
        <p:spPr bwMode="auto">
          <a:xfrm rot="-10393226">
            <a:off x="3657600" y="4572000"/>
            <a:ext cx="2286000" cy="2286000"/>
          </a:xfrm>
          <a:prstGeom prst="rect">
            <a:avLst/>
          </a:prstGeom>
          <a:noFill/>
          <a:ln w="9525">
            <a:noFill/>
            <a:miter lim="800000"/>
            <a:headEnd/>
            <a:tailEnd/>
          </a:ln>
        </p:spPr>
      </p:pic>
      <p:pic>
        <p:nvPicPr>
          <p:cNvPr id="122901" name="Picture 22" descr="MCj04348540000[1]"/>
          <p:cNvPicPr>
            <a:picLocks noChangeAspect="1" noChangeArrowheads="1"/>
          </p:cNvPicPr>
          <p:nvPr/>
        </p:nvPicPr>
        <p:blipFill>
          <a:blip r:embed="rId3"/>
          <a:srcRect/>
          <a:stretch>
            <a:fillRect/>
          </a:stretch>
        </p:blipFill>
        <p:spPr bwMode="auto">
          <a:xfrm rot="-10393226">
            <a:off x="3124200" y="1143000"/>
            <a:ext cx="2286000" cy="2286000"/>
          </a:xfrm>
          <a:prstGeom prst="rect">
            <a:avLst/>
          </a:prstGeom>
          <a:noFill/>
          <a:ln w="9525">
            <a:noFill/>
            <a:miter lim="800000"/>
            <a:headEnd/>
            <a:tailEnd/>
          </a:ln>
        </p:spPr>
      </p:pic>
      <p:pic>
        <p:nvPicPr>
          <p:cNvPr id="122902" name="Picture 23" descr="MCj04348540000[1]"/>
          <p:cNvPicPr>
            <a:picLocks noChangeAspect="1" noChangeArrowheads="1"/>
          </p:cNvPicPr>
          <p:nvPr/>
        </p:nvPicPr>
        <p:blipFill>
          <a:blip r:embed="rId3"/>
          <a:srcRect/>
          <a:stretch>
            <a:fillRect/>
          </a:stretch>
        </p:blipFill>
        <p:spPr bwMode="auto">
          <a:xfrm rot="392719">
            <a:off x="6553200" y="381000"/>
            <a:ext cx="2286000" cy="2286000"/>
          </a:xfrm>
          <a:prstGeom prst="rect">
            <a:avLst/>
          </a:prstGeom>
          <a:noFill/>
          <a:ln w="9525">
            <a:noFill/>
            <a:miter lim="800000"/>
            <a:headEnd/>
            <a:tailEnd/>
          </a:ln>
        </p:spPr>
      </p:pic>
      <p:pic>
        <p:nvPicPr>
          <p:cNvPr id="122903" name="Picture 24" descr="MCj04348540000[1]"/>
          <p:cNvPicPr>
            <a:picLocks noChangeAspect="1" noChangeArrowheads="1"/>
          </p:cNvPicPr>
          <p:nvPr/>
        </p:nvPicPr>
        <p:blipFill>
          <a:blip r:embed="rId3"/>
          <a:srcRect/>
          <a:stretch>
            <a:fillRect/>
          </a:stretch>
        </p:blipFill>
        <p:spPr bwMode="auto">
          <a:xfrm rot="-10393226">
            <a:off x="6858000" y="3429000"/>
            <a:ext cx="2286000" cy="2286000"/>
          </a:xfrm>
          <a:prstGeom prst="rect">
            <a:avLst/>
          </a:prstGeom>
          <a:noFill/>
          <a:ln w="9525">
            <a:noFill/>
            <a:miter lim="800000"/>
            <a:headEnd/>
            <a:tailEnd/>
          </a:ln>
        </p:spPr>
      </p:pic>
      <p:pic>
        <p:nvPicPr>
          <p:cNvPr id="122904" name="Picture 25" descr="MCj04348540000[1]"/>
          <p:cNvPicPr>
            <a:picLocks noChangeAspect="1" noChangeArrowheads="1"/>
          </p:cNvPicPr>
          <p:nvPr/>
        </p:nvPicPr>
        <p:blipFill>
          <a:blip r:embed="rId3"/>
          <a:srcRect/>
          <a:stretch>
            <a:fillRect/>
          </a:stretch>
        </p:blipFill>
        <p:spPr bwMode="auto">
          <a:xfrm>
            <a:off x="1219200" y="4876800"/>
            <a:ext cx="2286000" cy="2286000"/>
          </a:xfrm>
          <a:prstGeom prst="rect">
            <a:avLst/>
          </a:prstGeom>
          <a:noFill/>
          <a:ln w="9525">
            <a:noFill/>
            <a:miter lim="800000"/>
            <a:headEnd/>
            <a:tailEnd/>
          </a:ln>
        </p:spPr>
      </p:pic>
      <p:pic>
        <p:nvPicPr>
          <p:cNvPr id="122905" name="Picture 26" descr="MCj04348540000[1]"/>
          <p:cNvPicPr>
            <a:picLocks noChangeAspect="1" noChangeArrowheads="1"/>
          </p:cNvPicPr>
          <p:nvPr/>
        </p:nvPicPr>
        <p:blipFill>
          <a:blip r:embed="rId3"/>
          <a:srcRect/>
          <a:stretch>
            <a:fillRect/>
          </a:stretch>
        </p:blipFill>
        <p:spPr bwMode="auto">
          <a:xfrm>
            <a:off x="5029200" y="2057400"/>
            <a:ext cx="2286000" cy="2286000"/>
          </a:xfrm>
          <a:prstGeom prst="rect">
            <a:avLst/>
          </a:prstGeom>
          <a:noFill/>
          <a:ln w="9525">
            <a:noFill/>
            <a:miter lim="800000"/>
            <a:headEnd/>
            <a:tailEnd/>
          </a:ln>
        </p:spPr>
      </p:pic>
      <p:pic>
        <p:nvPicPr>
          <p:cNvPr id="122906" name="Picture 27" descr="MCj04348540000[1]"/>
          <p:cNvPicPr>
            <a:picLocks noChangeAspect="1" noChangeArrowheads="1"/>
          </p:cNvPicPr>
          <p:nvPr/>
        </p:nvPicPr>
        <p:blipFill>
          <a:blip r:embed="rId3"/>
          <a:srcRect/>
          <a:stretch>
            <a:fillRect/>
          </a:stretch>
        </p:blipFill>
        <p:spPr bwMode="auto">
          <a:xfrm>
            <a:off x="2133600" y="3429000"/>
            <a:ext cx="2286000" cy="2286000"/>
          </a:xfrm>
          <a:prstGeom prst="rect">
            <a:avLst/>
          </a:prstGeom>
          <a:noFill/>
          <a:ln w="9525">
            <a:noFill/>
            <a:miter lim="800000"/>
            <a:headEnd/>
            <a:tailEnd/>
          </a:ln>
        </p:spPr>
      </p:pic>
      <p:pic>
        <p:nvPicPr>
          <p:cNvPr id="122907" name="Picture 28" descr="MCj04348540000[1]"/>
          <p:cNvPicPr>
            <a:picLocks noChangeAspect="1" noChangeArrowheads="1"/>
          </p:cNvPicPr>
          <p:nvPr/>
        </p:nvPicPr>
        <p:blipFill>
          <a:blip r:embed="rId4"/>
          <a:srcRect/>
          <a:stretch>
            <a:fillRect/>
          </a:stretch>
        </p:blipFill>
        <p:spPr bwMode="auto">
          <a:xfrm>
            <a:off x="3962400" y="2743200"/>
            <a:ext cx="2286000" cy="2286000"/>
          </a:xfrm>
          <a:prstGeom prst="rect">
            <a:avLst/>
          </a:prstGeom>
          <a:noFill/>
          <a:ln w="9525">
            <a:noFill/>
            <a:miter lim="800000"/>
            <a:headEnd/>
            <a:tailEnd/>
          </a:ln>
        </p:spPr>
      </p:pic>
      <p:pic>
        <p:nvPicPr>
          <p:cNvPr id="122908" name="Picture 28" descr="MCj04348540000[1]"/>
          <p:cNvPicPr>
            <a:picLocks noChangeAspect="1" noChangeArrowheads="1"/>
          </p:cNvPicPr>
          <p:nvPr/>
        </p:nvPicPr>
        <p:blipFill>
          <a:blip r:embed="rId4"/>
          <a:srcRect/>
          <a:stretch>
            <a:fillRect/>
          </a:stretch>
        </p:blipFill>
        <p:spPr bwMode="auto">
          <a:xfrm>
            <a:off x="1371600" y="3429000"/>
            <a:ext cx="2286000" cy="2286000"/>
          </a:xfrm>
          <a:prstGeom prst="rect">
            <a:avLst/>
          </a:prstGeom>
          <a:noFill/>
          <a:ln w="9525">
            <a:noFill/>
            <a:miter lim="800000"/>
            <a:headEnd/>
            <a:tailEnd/>
          </a:ln>
        </p:spPr>
      </p:pic>
      <p:pic>
        <p:nvPicPr>
          <p:cNvPr id="122909" name="Picture 28" descr="MCj04348540000[1]"/>
          <p:cNvPicPr>
            <a:picLocks noChangeAspect="1" noChangeArrowheads="1"/>
          </p:cNvPicPr>
          <p:nvPr/>
        </p:nvPicPr>
        <p:blipFill>
          <a:blip r:embed="rId4"/>
          <a:srcRect/>
          <a:stretch>
            <a:fillRect/>
          </a:stretch>
        </p:blipFill>
        <p:spPr bwMode="auto">
          <a:xfrm>
            <a:off x="5334000" y="3962400"/>
            <a:ext cx="2286000" cy="2286000"/>
          </a:xfrm>
          <a:prstGeom prst="rect">
            <a:avLst/>
          </a:prstGeom>
          <a:noFill/>
          <a:ln w="9525">
            <a:noFill/>
            <a:miter lim="800000"/>
            <a:headEnd/>
            <a:tailEnd/>
          </a:ln>
        </p:spPr>
      </p:pic>
      <p:pic>
        <p:nvPicPr>
          <p:cNvPr id="122910" name="Picture 28" descr="MCj04348540000[1]"/>
          <p:cNvPicPr>
            <a:picLocks noChangeAspect="1" noChangeArrowheads="1"/>
          </p:cNvPicPr>
          <p:nvPr/>
        </p:nvPicPr>
        <p:blipFill>
          <a:blip r:embed="rId4"/>
          <a:srcRect/>
          <a:stretch>
            <a:fillRect/>
          </a:stretch>
        </p:blipFill>
        <p:spPr bwMode="auto">
          <a:xfrm>
            <a:off x="1981200" y="2209800"/>
            <a:ext cx="2286000" cy="2286000"/>
          </a:xfrm>
          <a:prstGeom prst="rect">
            <a:avLst/>
          </a:prstGeom>
          <a:noFill/>
          <a:ln w="9525">
            <a:noFill/>
            <a:miter lim="800000"/>
            <a:headEnd/>
            <a:tailEnd/>
          </a:ln>
        </p:spPr>
      </p:pic>
      <p:pic>
        <p:nvPicPr>
          <p:cNvPr id="122911" name="Picture 28" descr="MCj04348540000[1]"/>
          <p:cNvPicPr>
            <a:picLocks noChangeAspect="1" noChangeArrowheads="1"/>
          </p:cNvPicPr>
          <p:nvPr/>
        </p:nvPicPr>
        <p:blipFill>
          <a:blip r:embed="rId4"/>
          <a:srcRect/>
          <a:stretch>
            <a:fillRect/>
          </a:stretch>
        </p:blipFill>
        <p:spPr bwMode="auto">
          <a:xfrm>
            <a:off x="4191000" y="4572000"/>
            <a:ext cx="2286000" cy="2286000"/>
          </a:xfrm>
          <a:prstGeom prst="rect">
            <a:avLst/>
          </a:prstGeom>
          <a:noFill/>
          <a:ln w="9525">
            <a:noFill/>
            <a:miter lim="800000"/>
            <a:headEnd/>
            <a:tailEnd/>
          </a:ln>
        </p:spPr>
      </p:pic>
      <p:pic>
        <p:nvPicPr>
          <p:cNvPr id="122912" name="Picture 28" descr="MCj04348540000[1]"/>
          <p:cNvPicPr>
            <a:picLocks noChangeAspect="1" noChangeArrowheads="1"/>
          </p:cNvPicPr>
          <p:nvPr/>
        </p:nvPicPr>
        <p:blipFill>
          <a:blip r:embed="rId4"/>
          <a:srcRect/>
          <a:stretch>
            <a:fillRect/>
          </a:stretch>
        </p:blipFill>
        <p:spPr bwMode="auto">
          <a:xfrm>
            <a:off x="6858000" y="0"/>
            <a:ext cx="2286000" cy="2286000"/>
          </a:xfrm>
          <a:prstGeom prst="rect">
            <a:avLst/>
          </a:prstGeom>
          <a:noFill/>
          <a:ln w="9525">
            <a:noFill/>
            <a:miter lim="800000"/>
            <a:headEnd/>
            <a:tailEnd/>
          </a:ln>
        </p:spPr>
      </p:pic>
      <p:pic>
        <p:nvPicPr>
          <p:cNvPr id="122913" name="Picture 28" descr="MCj04348540000[1]"/>
          <p:cNvPicPr>
            <a:picLocks noChangeAspect="1" noChangeArrowheads="1"/>
          </p:cNvPicPr>
          <p:nvPr/>
        </p:nvPicPr>
        <p:blipFill>
          <a:blip r:embed="rId4"/>
          <a:srcRect/>
          <a:stretch>
            <a:fillRect/>
          </a:stretch>
        </p:blipFill>
        <p:spPr bwMode="auto">
          <a:xfrm>
            <a:off x="0" y="-228600"/>
            <a:ext cx="22860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p:cNvSpPr>
          <p:nvPr>
            <p:ph type="title"/>
          </p:nvPr>
        </p:nvSpPr>
        <p:spPr/>
        <p:txBody>
          <a:bodyPr/>
          <a:lstStyle/>
          <a:p>
            <a:r>
              <a:rPr lang="en-US" sz="4000" smtClean="0"/>
              <a:t>SAMHSA Systems of Care &amp; UCEDDs:  A Good Fit</a:t>
            </a:r>
          </a:p>
        </p:txBody>
      </p:sp>
      <p:sp>
        <p:nvSpPr>
          <p:cNvPr id="331778" name="Rectangle 3"/>
          <p:cNvSpPr>
            <a:spLocks noGrp="1"/>
          </p:cNvSpPr>
          <p:nvPr>
            <p:ph type="body" idx="1"/>
          </p:nvPr>
        </p:nvSpPr>
        <p:spPr/>
        <p:txBody>
          <a:bodyPr/>
          <a:lstStyle/>
          <a:p>
            <a:pPr>
              <a:lnSpc>
                <a:spcPct val="90000"/>
              </a:lnSpc>
            </a:pPr>
            <a:r>
              <a:rPr lang="en-US" sz="2800" smtClean="0"/>
              <a:t>An opportunity for UCEDD advocacy, capacity building, and systems change</a:t>
            </a:r>
          </a:p>
          <a:p>
            <a:pPr>
              <a:lnSpc>
                <a:spcPct val="90000"/>
              </a:lnSpc>
            </a:pPr>
            <a:r>
              <a:rPr lang="en-US" sz="2800" smtClean="0"/>
              <a:t>Taps multiple UCEDD core functions:</a:t>
            </a:r>
          </a:p>
          <a:p>
            <a:pPr lvl="1">
              <a:lnSpc>
                <a:spcPct val="90000"/>
              </a:lnSpc>
              <a:buFont typeface="Arial" charset="0"/>
              <a:buNone/>
            </a:pPr>
            <a:r>
              <a:rPr lang="en-US" sz="2400" smtClean="0"/>
              <a:t>  --Service demonstration   --Technical assistance</a:t>
            </a:r>
          </a:p>
          <a:p>
            <a:pPr lvl="1">
              <a:lnSpc>
                <a:spcPct val="90000"/>
              </a:lnSpc>
              <a:buFont typeface="Arial" charset="0"/>
              <a:buNone/>
            </a:pPr>
            <a:r>
              <a:rPr lang="en-US" sz="2400" smtClean="0"/>
              <a:t>  --Community training        --Program evaluation</a:t>
            </a:r>
          </a:p>
          <a:p>
            <a:pPr lvl="1">
              <a:lnSpc>
                <a:spcPct val="90000"/>
              </a:lnSpc>
              <a:buFont typeface="Arial" charset="0"/>
              <a:buNone/>
            </a:pPr>
            <a:r>
              <a:rPr lang="en-US" sz="2400" smtClean="0"/>
              <a:t>  --Information dissemination   </a:t>
            </a:r>
          </a:p>
          <a:p>
            <a:pPr>
              <a:lnSpc>
                <a:spcPct val="90000"/>
              </a:lnSpc>
              <a:buFontTx/>
              <a:buChar char="•"/>
            </a:pPr>
            <a:r>
              <a:rPr lang="en-US" sz="2800" smtClean="0"/>
              <a:t> An opportunity to assist states and communities to create a more unified mental health and disability system that can help parents no matter what disability their child may have </a:t>
            </a:r>
          </a:p>
          <a:p>
            <a:pPr lvl="1">
              <a:lnSpc>
                <a:spcPct val="90000"/>
              </a:lnSpc>
              <a:buFont typeface="Arial" charset="0"/>
              <a:buNone/>
            </a:pPr>
            <a:endParaRPr lang="en-US" sz="2400" smtClean="0"/>
          </a:p>
          <a:p>
            <a:pPr lvl="1">
              <a:lnSpc>
                <a:spcPct val="90000"/>
              </a:lnSpc>
            </a:pPr>
            <a:endParaRPr lang="en-US" sz="2400" smtClean="0"/>
          </a:p>
          <a:p>
            <a:pPr>
              <a:lnSpc>
                <a:spcPct val="90000"/>
              </a:lnSpc>
            </a:pPr>
            <a:endParaRPr lang="en-US" sz="2800" smtClean="0"/>
          </a:p>
          <a:p>
            <a:pPr>
              <a:lnSpc>
                <a:spcPct val="90000"/>
              </a:lnSpc>
            </a:pPr>
            <a:endParaRPr lang="en-US" sz="280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p:cNvSpPr>
          <p:nvPr>
            <p:ph type="title"/>
          </p:nvPr>
        </p:nvSpPr>
        <p:spPr/>
        <p:txBody>
          <a:bodyPr/>
          <a:lstStyle/>
          <a:p>
            <a:r>
              <a:rPr lang="en-US" sz="4000" smtClean="0"/>
              <a:t>Olmstead and Children’s Mental Health</a:t>
            </a:r>
          </a:p>
        </p:txBody>
      </p:sp>
      <p:sp>
        <p:nvSpPr>
          <p:cNvPr id="332802" name="Rectangle 3"/>
          <p:cNvSpPr>
            <a:spLocks noGrp="1"/>
          </p:cNvSpPr>
          <p:nvPr>
            <p:ph type="body" idx="1"/>
          </p:nvPr>
        </p:nvSpPr>
        <p:spPr/>
        <p:txBody>
          <a:bodyPr/>
          <a:lstStyle/>
          <a:p>
            <a:r>
              <a:rPr lang="en-US" sz="2800" smtClean="0"/>
              <a:t>SAMHSA’s System of Care values align perfectly with principles of Olmstead implementation</a:t>
            </a:r>
          </a:p>
          <a:p>
            <a:r>
              <a:rPr lang="en-US" sz="2800" smtClean="0"/>
              <a:t>Examples:</a:t>
            </a:r>
          </a:p>
          <a:p>
            <a:pPr lvl="1"/>
            <a:r>
              <a:rPr lang="en-US" sz="2400" smtClean="0"/>
              <a:t>Are children needlessly placed in segregated settings?</a:t>
            </a:r>
          </a:p>
          <a:p>
            <a:pPr lvl="1"/>
            <a:r>
              <a:rPr lang="en-US" sz="2400" smtClean="0"/>
              <a:t>Is an appropriate assessment process in place to ascertain what is necessary for kids to be successful in the community?</a:t>
            </a:r>
          </a:p>
          <a:p>
            <a:r>
              <a:rPr lang="en-US" sz="2800" smtClean="0"/>
              <a:t>As with other needed systems improvements, Olmstead puts wind in the sails of needed change.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body" idx="4294967295"/>
          </p:nvPr>
        </p:nvSpPr>
        <p:spPr>
          <a:xfrm>
            <a:off x="152400" y="1600200"/>
            <a:ext cx="8229600" cy="4678363"/>
          </a:xfrm>
        </p:spPr>
        <p:txBody>
          <a:bodyPr/>
          <a:lstStyle/>
          <a:p>
            <a:pPr lvl="2" eaLnBrk="1" hangingPunct="1"/>
            <a:r>
              <a:rPr lang="en-US" sz="1900" smtClean="0"/>
              <a:t> </a:t>
            </a:r>
            <a:r>
              <a:rPr lang="en-US" sz="1600" b="1" smtClean="0"/>
              <a:t>Debra Waldron, MD, MPH,FAAP</a:t>
            </a:r>
          </a:p>
          <a:p>
            <a:pPr lvl="2" eaLnBrk="1" hangingPunct="1">
              <a:buFont typeface="Wingdings" pitchFamily="2" charset="2"/>
              <a:buNone/>
            </a:pPr>
            <a:r>
              <a:rPr lang="en-US" sz="1600" b="1" smtClean="0"/>
              <a:t>	 Director and Chief Medical Officer</a:t>
            </a:r>
          </a:p>
          <a:p>
            <a:pPr lvl="2" eaLnBrk="1" hangingPunct="1">
              <a:buFont typeface="Wingdings" pitchFamily="2" charset="2"/>
              <a:buNone/>
            </a:pPr>
            <a:r>
              <a:rPr lang="en-US" sz="1600" b="1" smtClean="0"/>
              <a:t> 	 Child Health Specialty Clinics </a:t>
            </a:r>
          </a:p>
          <a:p>
            <a:pPr lvl="2" eaLnBrk="1" hangingPunct="1">
              <a:buFont typeface="Wingdings" pitchFamily="2" charset="2"/>
              <a:buNone/>
            </a:pPr>
            <a:r>
              <a:rPr lang="en-US" sz="1600" b="1" smtClean="0"/>
              <a:t>	 University of Iowa Children’s Hospital</a:t>
            </a:r>
          </a:p>
          <a:p>
            <a:pPr lvl="2" eaLnBrk="1" hangingPunct="1">
              <a:buFont typeface="Wingdings" pitchFamily="2" charset="2"/>
              <a:buNone/>
            </a:pPr>
            <a:r>
              <a:rPr lang="en-US" sz="1600" b="1" smtClean="0"/>
              <a:t>	  </a:t>
            </a:r>
            <a:r>
              <a:rPr lang="en-US" sz="1600" b="1" smtClean="0">
                <a:hlinkClick r:id="rId3"/>
              </a:rPr>
              <a:t>Debra-waldron@uiowa.edu</a:t>
            </a:r>
            <a:endParaRPr lang="en-US" sz="1600" b="1" smtClean="0"/>
          </a:p>
          <a:p>
            <a:pPr lvl="2" eaLnBrk="1" hangingPunct="1">
              <a:buFont typeface="Wingdings" pitchFamily="2" charset="2"/>
              <a:buNone/>
            </a:pPr>
            <a:endParaRPr lang="en-US" sz="1600" b="1" smtClean="0"/>
          </a:p>
          <a:p>
            <a:pPr lvl="2" eaLnBrk="1" hangingPunct="1">
              <a:buFont typeface="Wingdings" pitchFamily="2" charset="2"/>
              <a:buNone/>
            </a:pPr>
            <a:endParaRPr lang="en-US" sz="1600" b="1" smtClean="0"/>
          </a:p>
          <a:p>
            <a:pPr lvl="2"/>
            <a:r>
              <a:rPr lang="en-US" sz="1600" b="1" smtClean="0"/>
              <a:t>Robert Bacon, Director</a:t>
            </a:r>
          </a:p>
          <a:p>
            <a:pPr lvl="2">
              <a:buFont typeface="Arial" charset="0"/>
              <a:buNone/>
            </a:pPr>
            <a:r>
              <a:rPr lang="en-US" sz="1600" b="1" smtClean="0"/>
              <a:t>     Iowa’s University Center for Excellence on Disabilities</a:t>
            </a:r>
          </a:p>
          <a:p>
            <a:pPr lvl="2">
              <a:buFont typeface="Arial" charset="0"/>
              <a:buNone/>
            </a:pPr>
            <a:r>
              <a:rPr lang="en-US" sz="1600" b="1" smtClean="0"/>
              <a:t>     Center for Disabilities and Development</a:t>
            </a:r>
          </a:p>
          <a:p>
            <a:pPr lvl="2">
              <a:buFont typeface="Arial" charset="0"/>
              <a:buNone/>
            </a:pPr>
            <a:r>
              <a:rPr lang="en-US" sz="1600" b="1" smtClean="0"/>
              <a:t>     University of Iowa Children’s Hospital</a:t>
            </a:r>
          </a:p>
          <a:p>
            <a:pPr lvl="2">
              <a:buFont typeface="Arial" charset="0"/>
              <a:buNone/>
            </a:pPr>
            <a:r>
              <a:rPr lang="en-US" sz="1600" b="1" smtClean="0"/>
              <a:t>    </a:t>
            </a:r>
            <a:r>
              <a:rPr lang="en-US" sz="1600" b="1" u="sng" smtClean="0"/>
              <a:t>Robert-bacon</a:t>
            </a:r>
            <a:r>
              <a:rPr lang="en-US" sz="1600" b="1" smtClean="0">
                <a:hlinkClick r:id="rId3"/>
              </a:rPr>
              <a:t>@uiowa.edu</a:t>
            </a:r>
            <a:endParaRPr lang="en-US" sz="1600" b="1" smtClean="0"/>
          </a:p>
          <a:p>
            <a:pPr eaLnBrk="1" hangingPunct="1">
              <a:buFont typeface="Wingdings" pitchFamily="2" charset="2"/>
              <a:buNone/>
            </a:pPr>
            <a:endParaRPr lang="en-US" sz="1800" b="1" smtClean="0"/>
          </a:p>
          <a:p>
            <a:pPr lvl="2" eaLnBrk="1" hangingPunct="1">
              <a:buFont typeface="Arial" charset="0"/>
              <a:buNone/>
            </a:pPr>
            <a:r>
              <a:rPr lang="en-US" sz="1900" b="1" smtClean="0"/>
              <a:t> </a:t>
            </a:r>
          </a:p>
        </p:txBody>
      </p:sp>
      <p:sp>
        <p:nvSpPr>
          <p:cNvPr id="333826" name="TextBox 2"/>
          <p:cNvSpPr txBox="1">
            <a:spLocks noChangeArrowheads="1"/>
          </p:cNvSpPr>
          <p:nvPr/>
        </p:nvSpPr>
        <p:spPr bwMode="auto">
          <a:xfrm>
            <a:off x="990600" y="533400"/>
            <a:ext cx="7391400" cy="641350"/>
          </a:xfrm>
          <a:prstGeom prst="rect">
            <a:avLst/>
          </a:prstGeom>
          <a:noFill/>
          <a:ln w="9525">
            <a:noFill/>
            <a:miter lim="800000"/>
            <a:headEnd/>
            <a:tailEnd/>
          </a:ln>
        </p:spPr>
        <p:txBody>
          <a:bodyPr>
            <a:spAutoFit/>
          </a:bodyPr>
          <a:lstStyle/>
          <a:p>
            <a:r>
              <a:rPr lang="en-US" sz="3600"/>
              <a:t>www.communitycircleofcare.org</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0" y="815975"/>
            <a:ext cx="8958263" cy="5280025"/>
            <a:chOff x="48" y="796"/>
            <a:chExt cx="5925" cy="3547"/>
          </a:xfrm>
        </p:grpSpPr>
        <p:sp>
          <p:nvSpPr>
            <p:cNvPr id="124932" name="Oval 3"/>
            <p:cNvSpPr>
              <a:spLocks noChangeArrowheads="1"/>
            </p:cNvSpPr>
            <p:nvPr/>
          </p:nvSpPr>
          <p:spPr bwMode="auto">
            <a:xfrm>
              <a:off x="4909" y="4106"/>
              <a:ext cx="44" cy="45"/>
            </a:xfrm>
            <a:prstGeom prst="ellipse">
              <a:avLst/>
            </a:prstGeom>
            <a:solidFill>
              <a:srgbClr val="FF0000"/>
            </a:solidFill>
            <a:ln w="0">
              <a:solidFill>
                <a:srgbClr val="FF0000"/>
              </a:solidFill>
              <a:round/>
              <a:headEnd/>
              <a:tailEnd/>
            </a:ln>
          </p:spPr>
          <p:txBody>
            <a:bodyPr anchor="ctr"/>
            <a:lstStyle/>
            <a:p>
              <a:endParaRPr lang="en-US"/>
            </a:p>
          </p:txBody>
        </p:sp>
        <p:sp>
          <p:nvSpPr>
            <p:cNvPr id="124933" name="Freeform 4"/>
            <p:cNvSpPr>
              <a:spLocks/>
            </p:cNvSpPr>
            <p:nvPr/>
          </p:nvSpPr>
          <p:spPr bwMode="auto">
            <a:xfrm>
              <a:off x="4907" y="3938"/>
              <a:ext cx="48" cy="46"/>
            </a:xfrm>
            <a:custGeom>
              <a:avLst/>
              <a:gdLst>
                <a:gd name="T0" fmla="*/ 0 w 48"/>
                <a:gd name="T1" fmla="*/ 4 h 52"/>
                <a:gd name="T2" fmla="*/ 24 w 48"/>
                <a:gd name="T3" fmla="*/ 0 h 52"/>
                <a:gd name="T4" fmla="*/ 48 w 48"/>
                <a:gd name="T5" fmla="*/ 4 h 52"/>
                <a:gd name="T6" fmla="*/ 48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4934" name="Text Box 5"/>
            <p:cNvSpPr txBox="1">
              <a:spLocks noChangeArrowheads="1"/>
            </p:cNvSpPr>
            <p:nvPr/>
          </p:nvSpPr>
          <p:spPr bwMode="auto">
            <a:xfrm>
              <a:off x="4865" y="3692"/>
              <a:ext cx="918" cy="101"/>
            </a:xfrm>
            <a:prstGeom prst="rect">
              <a:avLst/>
            </a:prstGeom>
            <a:noFill/>
            <a:ln w="9525">
              <a:noFill/>
              <a:miter lim="800000"/>
              <a:headEnd/>
              <a:tailEnd/>
            </a:ln>
          </p:spPr>
          <p:txBody>
            <a:bodyPr lIns="0" tIns="0" rIns="0" bIns="0" anchorCtr="1"/>
            <a:lstStyle/>
            <a:p>
              <a:pPr algn="ctr" defTabSz="865188" eaLnBrk="0" hangingPunct="0"/>
              <a:r>
                <a:rPr lang="en-US" sz="900" b="1">
                  <a:solidFill>
                    <a:srgbClr val="5F5F5F"/>
                  </a:solidFill>
                  <a:latin typeface="Arial Black" pitchFamily="34" charset="0"/>
                </a:rPr>
                <a:t>Funded Communities</a:t>
              </a:r>
            </a:p>
          </p:txBody>
        </p:sp>
        <p:sp>
          <p:nvSpPr>
            <p:cNvPr id="124935" name="Text Box 6"/>
            <p:cNvSpPr txBox="1">
              <a:spLocks noChangeArrowheads="1"/>
            </p:cNvSpPr>
            <p:nvPr/>
          </p:nvSpPr>
          <p:spPr bwMode="auto">
            <a:xfrm>
              <a:off x="5000" y="3920"/>
              <a:ext cx="711" cy="423"/>
            </a:xfrm>
            <a:prstGeom prst="rect">
              <a:avLst/>
            </a:prstGeom>
            <a:noFill/>
            <a:ln w="9525">
              <a:noFill/>
              <a:miter lim="800000"/>
              <a:headEnd/>
              <a:tailEnd/>
            </a:ln>
          </p:spPr>
          <p:txBody>
            <a:bodyPr lIns="0" tIns="0" rIns="0" bIns="0"/>
            <a:lstStyle/>
            <a:p>
              <a:pPr defTabSz="865188" eaLnBrk="0" hangingPunct="0">
                <a:spcBef>
                  <a:spcPct val="10000"/>
                </a:spcBef>
                <a:tabLst>
                  <a:tab pos="53975" algn="l"/>
                  <a:tab pos="887413" algn="r"/>
                </a:tabLst>
              </a:pPr>
              <a:r>
                <a:rPr lang="en-US" sz="800" b="1">
                  <a:solidFill>
                    <a:srgbClr val="0000FF"/>
                  </a:solidFill>
                  <a:latin typeface="Century Gothic" pitchFamily="34" charset="0"/>
                </a:rPr>
                <a:t>1993–1994	22</a:t>
              </a:r>
            </a:p>
            <a:p>
              <a:pPr defTabSz="865188" eaLnBrk="0" hangingPunct="0">
                <a:spcBef>
                  <a:spcPct val="10000"/>
                </a:spcBef>
                <a:tabLst>
                  <a:tab pos="53975" algn="l"/>
                  <a:tab pos="887413" algn="r"/>
                </a:tabLst>
              </a:pPr>
              <a:r>
                <a:rPr lang="en-US" sz="800" b="1">
                  <a:solidFill>
                    <a:srgbClr val="008000"/>
                  </a:solidFill>
                  <a:latin typeface="Century Gothic" pitchFamily="34" charset="0"/>
                </a:rPr>
                <a:t>1997–1998	23</a:t>
              </a:r>
            </a:p>
            <a:p>
              <a:pPr defTabSz="865188" eaLnBrk="0" hangingPunct="0">
                <a:spcBef>
                  <a:spcPct val="10000"/>
                </a:spcBef>
                <a:tabLst>
                  <a:tab pos="53975" algn="l"/>
                  <a:tab pos="887413" algn="r"/>
                </a:tabLst>
              </a:pPr>
              <a:r>
                <a:rPr lang="en-US" sz="800" b="1">
                  <a:solidFill>
                    <a:srgbClr val="FF0000"/>
                  </a:solidFill>
                  <a:latin typeface="Century Gothic" pitchFamily="34" charset="0"/>
                </a:rPr>
                <a:t>1999–2000	22</a:t>
              </a:r>
            </a:p>
            <a:p>
              <a:pPr defTabSz="865188" eaLnBrk="0" hangingPunct="0">
                <a:spcBef>
                  <a:spcPct val="10000"/>
                </a:spcBef>
                <a:tabLst>
                  <a:tab pos="53975" algn="l"/>
                  <a:tab pos="887413" algn="r"/>
                </a:tabLst>
              </a:pPr>
              <a:r>
                <a:rPr lang="en-US" sz="800" b="1">
                  <a:solidFill>
                    <a:srgbClr val="FF9900"/>
                  </a:solidFill>
                  <a:latin typeface="Century Gothic" pitchFamily="34" charset="0"/>
                </a:rPr>
                <a:t>2002–2004	29</a:t>
              </a:r>
            </a:p>
            <a:p>
              <a:pPr defTabSz="865188" eaLnBrk="0" hangingPunct="0">
                <a:spcBef>
                  <a:spcPct val="10000"/>
                </a:spcBef>
                <a:tabLst>
                  <a:tab pos="53975" algn="l"/>
                  <a:tab pos="887413" algn="r"/>
                </a:tabLst>
              </a:pPr>
              <a:r>
                <a:rPr lang="en-US" sz="800" b="1">
                  <a:solidFill>
                    <a:srgbClr val="800080"/>
                  </a:solidFill>
                  <a:latin typeface="Century Gothic" pitchFamily="34" charset="0"/>
                </a:rPr>
                <a:t>2005–2006	30</a:t>
              </a:r>
            </a:p>
          </p:txBody>
        </p:sp>
        <p:sp>
          <p:nvSpPr>
            <p:cNvPr id="124936" name="Text Box 7"/>
            <p:cNvSpPr txBox="1">
              <a:spLocks noChangeArrowheads="1"/>
            </p:cNvSpPr>
            <p:nvPr/>
          </p:nvSpPr>
          <p:spPr bwMode="auto">
            <a:xfrm>
              <a:off x="5017" y="3818"/>
              <a:ext cx="726" cy="92"/>
            </a:xfrm>
            <a:prstGeom prst="rect">
              <a:avLst/>
            </a:prstGeom>
            <a:noFill/>
            <a:ln w="9525">
              <a:noFill/>
              <a:miter lim="800000"/>
              <a:headEnd/>
              <a:tailEnd/>
            </a:ln>
          </p:spPr>
          <p:txBody>
            <a:bodyPr lIns="0" tIns="0" rIns="0" bIns="0"/>
            <a:lstStyle/>
            <a:p>
              <a:pPr defTabSz="865188" eaLnBrk="0" hangingPunct="0">
                <a:tabLst>
                  <a:tab pos="811213" algn="ctr"/>
                </a:tabLst>
              </a:pPr>
              <a:r>
                <a:rPr lang="en-US" sz="900" b="1">
                  <a:solidFill>
                    <a:srgbClr val="000000"/>
                  </a:solidFill>
                  <a:latin typeface="Century Gothic" pitchFamily="34" charset="0"/>
                </a:rPr>
                <a:t>   </a:t>
              </a:r>
              <a:r>
                <a:rPr lang="en-US" sz="900" b="1" i="1">
                  <a:solidFill>
                    <a:srgbClr val="5F5F5F"/>
                  </a:solidFill>
                  <a:latin typeface="Century Gothic" pitchFamily="34" charset="0"/>
                </a:rPr>
                <a:t>Date	Number</a:t>
              </a:r>
            </a:p>
          </p:txBody>
        </p:sp>
        <p:sp>
          <p:nvSpPr>
            <p:cNvPr id="124937" name="Rectangle 8"/>
            <p:cNvSpPr>
              <a:spLocks noChangeArrowheads="1"/>
            </p:cNvSpPr>
            <p:nvPr/>
          </p:nvSpPr>
          <p:spPr bwMode="auto">
            <a:xfrm>
              <a:off x="4911" y="4280"/>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4938" name="AutoShape 9"/>
            <p:cNvSpPr>
              <a:spLocks noChangeArrowheads="1"/>
            </p:cNvSpPr>
            <p:nvPr/>
          </p:nvSpPr>
          <p:spPr bwMode="auto">
            <a:xfrm>
              <a:off x="4908" y="4022"/>
              <a:ext cx="46"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0250" name="AutoShape 10"/>
            <p:cNvSpPr>
              <a:spLocks noChangeArrowheads="1"/>
            </p:cNvSpPr>
            <p:nvPr/>
          </p:nvSpPr>
          <p:spPr bwMode="auto">
            <a:xfrm>
              <a:off x="4904" y="4189"/>
              <a:ext cx="49" cy="49"/>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grpSp>
          <p:nvGrpSpPr>
            <p:cNvPr id="124940" name="Group 11"/>
            <p:cNvGrpSpPr>
              <a:grpSpLocks/>
            </p:cNvGrpSpPr>
            <p:nvPr/>
          </p:nvGrpSpPr>
          <p:grpSpPr bwMode="auto">
            <a:xfrm rot="5400000">
              <a:off x="1682" y="16"/>
              <a:ext cx="2882" cy="4442"/>
              <a:chOff x="871" y="760"/>
              <a:chExt cx="2882" cy="4361"/>
            </a:xfrm>
          </p:grpSpPr>
          <p:sp>
            <p:nvSpPr>
              <p:cNvPr id="125205" name="Freeform 12"/>
              <p:cNvSpPr>
                <a:spLocks/>
              </p:cNvSpPr>
              <p:nvPr/>
            </p:nvSpPr>
            <p:spPr bwMode="auto">
              <a:xfrm rot="-5400000">
                <a:off x="131" y="1500"/>
                <a:ext cx="4361" cy="2882"/>
              </a:xfrm>
              <a:custGeom>
                <a:avLst/>
                <a:gdLst>
                  <a:gd name="T0" fmla="*/ 382 w 4152"/>
                  <a:gd name="T1" fmla="*/ 339 h 2702"/>
                  <a:gd name="T2" fmla="*/ 141 w 4152"/>
                  <a:gd name="T3" fmla="*/ 2520 h 2702"/>
                  <a:gd name="T4" fmla="*/ 65 w 4152"/>
                  <a:gd name="T5" fmla="*/ 3385 h 2702"/>
                  <a:gd name="T6" fmla="*/ 245 w 4152"/>
                  <a:gd name="T7" fmla="*/ 4130 h 2702"/>
                  <a:gd name="T8" fmla="*/ 382 w 4152"/>
                  <a:gd name="T9" fmla="*/ 4931 h 2702"/>
                  <a:gd name="T10" fmla="*/ 904 w 4152"/>
                  <a:gd name="T11" fmla="*/ 5504 h 2702"/>
                  <a:gd name="T12" fmla="*/ 2080 w 4152"/>
                  <a:gd name="T13" fmla="*/ 6308 h 2702"/>
                  <a:gd name="T14" fmla="*/ 2963 w 4152"/>
                  <a:gd name="T15" fmla="*/ 6280 h 2702"/>
                  <a:gd name="T16" fmla="*/ 3717 w 4152"/>
                  <a:gd name="T17" fmla="*/ 7184 h 2702"/>
                  <a:gd name="T18" fmla="*/ 4515 w 4152"/>
                  <a:gd name="T19" fmla="*/ 7921 h 2702"/>
                  <a:gd name="T20" fmla="*/ 4910 w 4152"/>
                  <a:gd name="T21" fmla="*/ 7654 h 2702"/>
                  <a:gd name="T22" fmla="*/ 5812 w 4152"/>
                  <a:gd name="T23" fmla="*/ 6780 h 2702"/>
                  <a:gd name="T24" fmla="*/ 6173 w 4152"/>
                  <a:gd name="T25" fmla="*/ 6844 h 2702"/>
                  <a:gd name="T26" fmla="*/ 6433 w 4152"/>
                  <a:gd name="T27" fmla="*/ 6678 h 2702"/>
                  <a:gd name="T28" fmla="*/ 6590 w 4152"/>
                  <a:gd name="T29" fmla="*/ 6711 h 2702"/>
                  <a:gd name="T30" fmla="*/ 6614 w 4152"/>
                  <a:gd name="T31" fmla="*/ 6373 h 2702"/>
                  <a:gd name="T32" fmla="*/ 7249 w 4152"/>
                  <a:gd name="T33" fmla="*/ 6345 h 2702"/>
                  <a:gd name="T34" fmla="*/ 7534 w 4152"/>
                  <a:gd name="T35" fmla="*/ 6280 h 2702"/>
                  <a:gd name="T36" fmla="*/ 7974 w 4152"/>
                  <a:gd name="T37" fmla="*/ 6916 h 2702"/>
                  <a:gd name="T38" fmla="*/ 8330 w 4152"/>
                  <a:gd name="T39" fmla="*/ 7518 h 2702"/>
                  <a:gd name="T40" fmla="*/ 8610 w 4152"/>
                  <a:gd name="T41" fmla="*/ 7487 h 2702"/>
                  <a:gd name="T42" fmla="*/ 8386 w 4152"/>
                  <a:gd name="T43" fmla="*/ 6547 h 2702"/>
                  <a:gd name="T44" fmla="*/ 8066 w 4152"/>
                  <a:gd name="T45" fmla="*/ 5667 h 2702"/>
                  <a:gd name="T46" fmla="*/ 8551 w 4152"/>
                  <a:gd name="T47" fmla="*/ 4698 h 2702"/>
                  <a:gd name="T48" fmla="*/ 8769 w 4152"/>
                  <a:gd name="T49" fmla="*/ 4397 h 2702"/>
                  <a:gd name="T50" fmla="*/ 8707 w 4152"/>
                  <a:gd name="T51" fmla="*/ 3625 h 2702"/>
                  <a:gd name="T52" fmla="*/ 8846 w 4152"/>
                  <a:gd name="T53" fmla="*/ 2520 h 2702"/>
                  <a:gd name="T54" fmla="*/ 9069 w 4152"/>
                  <a:gd name="T55" fmla="*/ 2254 h 2702"/>
                  <a:gd name="T56" fmla="*/ 9232 w 4152"/>
                  <a:gd name="T57" fmla="*/ 1982 h 2702"/>
                  <a:gd name="T58" fmla="*/ 9308 w 4152"/>
                  <a:gd name="T59" fmla="*/ 1640 h 2702"/>
                  <a:gd name="T60" fmla="*/ 9147 w 4152"/>
                  <a:gd name="T61" fmla="*/ 1344 h 2702"/>
                  <a:gd name="T62" fmla="*/ 9411 w 4152"/>
                  <a:gd name="T63" fmla="*/ 839 h 2702"/>
                  <a:gd name="T64" fmla="*/ 9308 w 4152"/>
                  <a:gd name="T65" fmla="*/ 510 h 2702"/>
                  <a:gd name="T66" fmla="*/ 8911 w 4152"/>
                  <a:gd name="T67" fmla="*/ 133 h 2702"/>
                  <a:gd name="T68" fmla="*/ 8290 w 4152"/>
                  <a:gd name="T69" fmla="*/ 1211 h 2702"/>
                  <a:gd name="T70" fmla="*/ 8108 w 4152"/>
                  <a:gd name="T71" fmla="*/ 1809 h 2702"/>
                  <a:gd name="T72" fmla="*/ 7794 w 4152"/>
                  <a:gd name="T73" fmla="*/ 2146 h 2702"/>
                  <a:gd name="T74" fmla="*/ 7294 w 4152"/>
                  <a:gd name="T75" fmla="*/ 2782 h 2702"/>
                  <a:gd name="T76" fmla="*/ 7095 w 4152"/>
                  <a:gd name="T77" fmla="*/ 1982 h 2702"/>
                  <a:gd name="T78" fmla="*/ 6649 w 4152"/>
                  <a:gd name="T79" fmla="*/ 1574 h 2702"/>
                  <a:gd name="T80" fmla="*/ 6450 w 4152"/>
                  <a:gd name="T81" fmla="*/ 2146 h 2702"/>
                  <a:gd name="T82" fmla="*/ 6553 w 4152"/>
                  <a:gd name="T83" fmla="*/ 2782 h 2702"/>
                  <a:gd name="T84" fmla="*/ 6294 w 4152"/>
                  <a:gd name="T85" fmla="*/ 2412 h 2702"/>
                  <a:gd name="T86" fmla="*/ 6294 w 4152"/>
                  <a:gd name="T87" fmla="*/ 1672 h 2702"/>
                  <a:gd name="T88" fmla="*/ 6791 w 4152"/>
                  <a:gd name="T89" fmla="*/ 1478 h 2702"/>
                  <a:gd name="T90" fmla="*/ 6212 w 4152"/>
                  <a:gd name="T91" fmla="*/ 1441 h 2702"/>
                  <a:gd name="T92" fmla="*/ 6072 w 4152"/>
                  <a:gd name="T93" fmla="*/ 1178 h 2702"/>
                  <a:gd name="T94" fmla="*/ 5656 w 4152"/>
                  <a:gd name="T95" fmla="*/ 1413 h 2702"/>
                  <a:gd name="T96" fmla="*/ 5835 w 4152"/>
                  <a:gd name="T97" fmla="*/ 1076 h 2702"/>
                  <a:gd name="T98" fmla="*/ 3617 w 4152"/>
                  <a:gd name="T99" fmla="*/ 1039 h 27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52"/>
                  <a:gd name="T151" fmla="*/ 0 h 2702"/>
                  <a:gd name="T152" fmla="*/ 4152 w 4152"/>
                  <a:gd name="T153" fmla="*/ 2702 h 27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52" h="2702">
                    <a:moveTo>
                      <a:pt x="339" y="124"/>
                    </a:moveTo>
                    <a:lnTo>
                      <a:pt x="269" y="191"/>
                    </a:lnTo>
                    <a:lnTo>
                      <a:pt x="166" y="113"/>
                    </a:lnTo>
                    <a:lnTo>
                      <a:pt x="166" y="405"/>
                    </a:lnTo>
                    <a:lnTo>
                      <a:pt x="53" y="730"/>
                    </a:lnTo>
                    <a:lnTo>
                      <a:pt x="61" y="841"/>
                    </a:lnTo>
                    <a:lnTo>
                      <a:pt x="0" y="942"/>
                    </a:lnTo>
                    <a:lnTo>
                      <a:pt x="37" y="1043"/>
                    </a:lnTo>
                    <a:lnTo>
                      <a:pt x="28" y="1132"/>
                    </a:lnTo>
                    <a:lnTo>
                      <a:pt x="88" y="1256"/>
                    </a:lnTo>
                    <a:lnTo>
                      <a:pt x="88" y="1323"/>
                    </a:lnTo>
                    <a:lnTo>
                      <a:pt x="106" y="1379"/>
                    </a:lnTo>
                    <a:lnTo>
                      <a:pt x="79" y="1424"/>
                    </a:lnTo>
                    <a:lnTo>
                      <a:pt x="166" y="1536"/>
                    </a:lnTo>
                    <a:lnTo>
                      <a:pt x="166" y="1647"/>
                    </a:lnTo>
                    <a:lnTo>
                      <a:pt x="313" y="1738"/>
                    </a:lnTo>
                    <a:lnTo>
                      <a:pt x="313" y="1793"/>
                    </a:lnTo>
                    <a:lnTo>
                      <a:pt x="392" y="1839"/>
                    </a:lnTo>
                    <a:lnTo>
                      <a:pt x="392" y="1928"/>
                    </a:lnTo>
                    <a:lnTo>
                      <a:pt x="582" y="1939"/>
                    </a:lnTo>
                    <a:lnTo>
                      <a:pt x="903" y="2107"/>
                    </a:lnTo>
                    <a:lnTo>
                      <a:pt x="1154" y="2129"/>
                    </a:lnTo>
                    <a:lnTo>
                      <a:pt x="1154" y="2085"/>
                    </a:lnTo>
                    <a:lnTo>
                      <a:pt x="1284" y="2097"/>
                    </a:lnTo>
                    <a:lnTo>
                      <a:pt x="1439" y="2231"/>
                    </a:lnTo>
                    <a:lnTo>
                      <a:pt x="1474" y="2332"/>
                    </a:lnTo>
                    <a:lnTo>
                      <a:pt x="1613" y="2399"/>
                    </a:lnTo>
                    <a:lnTo>
                      <a:pt x="1674" y="2310"/>
                    </a:lnTo>
                    <a:lnTo>
                      <a:pt x="1779" y="2320"/>
                    </a:lnTo>
                    <a:lnTo>
                      <a:pt x="1960" y="2646"/>
                    </a:lnTo>
                    <a:lnTo>
                      <a:pt x="2142" y="2702"/>
                    </a:lnTo>
                    <a:lnTo>
                      <a:pt x="2168" y="2658"/>
                    </a:lnTo>
                    <a:lnTo>
                      <a:pt x="2132" y="2557"/>
                    </a:lnTo>
                    <a:lnTo>
                      <a:pt x="2132" y="2444"/>
                    </a:lnTo>
                    <a:lnTo>
                      <a:pt x="2410" y="2243"/>
                    </a:lnTo>
                    <a:lnTo>
                      <a:pt x="2523" y="2265"/>
                    </a:lnTo>
                    <a:lnTo>
                      <a:pt x="2618" y="2254"/>
                    </a:lnTo>
                    <a:lnTo>
                      <a:pt x="2601" y="2288"/>
                    </a:lnTo>
                    <a:lnTo>
                      <a:pt x="2679" y="2288"/>
                    </a:lnTo>
                    <a:lnTo>
                      <a:pt x="2713" y="2254"/>
                    </a:lnTo>
                    <a:lnTo>
                      <a:pt x="2731" y="2276"/>
                    </a:lnTo>
                    <a:lnTo>
                      <a:pt x="2791" y="2231"/>
                    </a:lnTo>
                    <a:lnTo>
                      <a:pt x="2809" y="2276"/>
                    </a:lnTo>
                    <a:lnTo>
                      <a:pt x="2843" y="2276"/>
                    </a:lnTo>
                    <a:lnTo>
                      <a:pt x="2860" y="2243"/>
                    </a:lnTo>
                    <a:lnTo>
                      <a:pt x="2818" y="2187"/>
                    </a:lnTo>
                    <a:lnTo>
                      <a:pt x="2791" y="2153"/>
                    </a:lnTo>
                    <a:lnTo>
                      <a:pt x="2870" y="2129"/>
                    </a:lnTo>
                    <a:lnTo>
                      <a:pt x="2937" y="2129"/>
                    </a:lnTo>
                    <a:lnTo>
                      <a:pt x="3051" y="2081"/>
                    </a:lnTo>
                    <a:lnTo>
                      <a:pt x="3146" y="2119"/>
                    </a:lnTo>
                    <a:lnTo>
                      <a:pt x="3146" y="2153"/>
                    </a:lnTo>
                    <a:lnTo>
                      <a:pt x="3198" y="2153"/>
                    </a:lnTo>
                    <a:lnTo>
                      <a:pt x="3268" y="2097"/>
                    </a:lnTo>
                    <a:lnTo>
                      <a:pt x="3424" y="2163"/>
                    </a:lnTo>
                    <a:lnTo>
                      <a:pt x="3424" y="2298"/>
                    </a:lnTo>
                    <a:lnTo>
                      <a:pt x="3459" y="2310"/>
                    </a:lnTo>
                    <a:lnTo>
                      <a:pt x="3493" y="2388"/>
                    </a:lnTo>
                    <a:lnTo>
                      <a:pt x="3614" y="2477"/>
                    </a:lnTo>
                    <a:lnTo>
                      <a:pt x="3614" y="2512"/>
                    </a:lnTo>
                    <a:lnTo>
                      <a:pt x="3659" y="2546"/>
                    </a:lnTo>
                    <a:lnTo>
                      <a:pt x="3710" y="2500"/>
                    </a:lnTo>
                    <a:lnTo>
                      <a:pt x="3736" y="2500"/>
                    </a:lnTo>
                    <a:lnTo>
                      <a:pt x="3745" y="2422"/>
                    </a:lnTo>
                    <a:lnTo>
                      <a:pt x="3718" y="2276"/>
                    </a:lnTo>
                    <a:lnTo>
                      <a:pt x="3641" y="2187"/>
                    </a:lnTo>
                    <a:lnTo>
                      <a:pt x="3641" y="2142"/>
                    </a:lnTo>
                    <a:lnTo>
                      <a:pt x="3519" y="2007"/>
                    </a:lnTo>
                    <a:lnTo>
                      <a:pt x="3501" y="1894"/>
                    </a:lnTo>
                    <a:lnTo>
                      <a:pt x="3632" y="1670"/>
                    </a:lnTo>
                    <a:lnTo>
                      <a:pt x="3650" y="1603"/>
                    </a:lnTo>
                    <a:lnTo>
                      <a:pt x="3710" y="1569"/>
                    </a:lnTo>
                    <a:lnTo>
                      <a:pt x="3710" y="1536"/>
                    </a:lnTo>
                    <a:lnTo>
                      <a:pt x="3753" y="1469"/>
                    </a:lnTo>
                    <a:lnTo>
                      <a:pt x="3805" y="1469"/>
                    </a:lnTo>
                    <a:lnTo>
                      <a:pt x="3849" y="1368"/>
                    </a:lnTo>
                    <a:lnTo>
                      <a:pt x="3849" y="1300"/>
                    </a:lnTo>
                    <a:lnTo>
                      <a:pt x="3779" y="1211"/>
                    </a:lnTo>
                    <a:lnTo>
                      <a:pt x="3814" y="1088"/>
                    </a:lnTo>
                    <a:lnTo>
                      <a:pt x="3814" y="963"/>
                    </a:lnTo>
                    <a:lnTo>
                      <a:pt x="3839" y="841"/>
                    </a:lnTo>
                    <a:lnTo>
                      <a:pt x="3814" y="819"/>
                    </a:lnTo>
                    <a:lnTo>
                      <a:pt x="3883" y="785"/>
                    </a:lnTo>
                    <a:lnTo>
                      <a:pt x="3935" y="752"/>
                    </a:lnTo>
                    <a:lnTo>
                      <a:pt x="3962" y="695"/>
                    </a:lnTo>
                    <a:lnTo>
                      <a:pt x="3996" y="638"/>
                    </a:lnTo>
                    <a:lnTo>
                      <a:pt x="4005" y="662"/>
                    </a:lnTo>
                    <a:lnTo>
                      <a:pt x="4074" y="662"/>
                    </a:lnTo>
                    <a:lnTo>
                      <a:pt x="4074" y="605"/>
                    </a:lnTo>
                    <a:lnTo>
                      <a:pt x="4039" y="549"/>
                    </a:lnTo>
                    <a:lnTo>
                      <a:pt x="4014" y="594"/>
                    </a:lnTo>
                    <a:lnTo>
                      <a:pt x="3970" y="538"/>
                    </a:lnTo>
                    <a:lnTo>
                      <a:pt x="3970" y="449"/>
                    </a:lnTo>
                    <a:lnTo>
                      <a:pt x="4039" y="337"/>
                    </a:lnTo>
                    <a:lnTo>
                      <a:pt x="4083" y="314"/>
                    </a:lnTo>
                    <a:lnTo>
                      <a:pt x="4083" y="280"/>
                    </a:lnTo>
                    <a:lnTo>
                      <a:pt x="4152" y="169"/>
                    </a:lnTo>
                    <a:lnTo>
                      <a:pt x="4074" y="191"/>
                    </a:lnTo>
                    <a:lnTo>
                      <a:pt x="4039" y="169"/>
                    </a:lnTo>
                    <a:lnTo>
                      <a:pt x="3944" y="0"/>
                    </a:lnTo>
                    <a:lnTo>
                      <a:pt x="3901" y="56"/>
                    </a:lnTo>
                    <a:lnTo>
                      <a:pt x="3866" y="45"/>
                    </a:lnTo>
                    <a:lnTo>
                      <a:pt x="3866" y="191"/>
                    </a:lnTo>
                    <a:lnTo>
                      <a:pt x="3814" y="325"/>
                    </a:lnTo>
                    <a:lnTo>
                      <a:pt x="3598" y="405"/>
                    </a:lnTo>
                    <a:lnTo>
                      <a:pt x="3538" y="538"/>
                    </a:lnTo>
                    <a:lnTo>
                      <a:pt x="3545" y="560"/>
                    </a:lnTo>
                    <a:lnTo>
                      <a:pt x="3519" y="605"/>
                    </a:lnTo>
                    <a:lnTo>
                      <a:pt x="3405" y="628"/>
                    </a:lnTo>
                    <a:lnTo>
                      <a:pt x="3371" y="695"/>
                    </a:lnTo>
                    <a:lnTo>
                      <a:pt x="3381" y="717"/>
                    </a:lnTo>
                    <a:lnTo>
                      <a:pt x="3233" y="886"/>
                    </a:lnTo>
                    <a:lnTo>
                      <a:pt x="3190" y="908"/>
                    </a:lnTo>
                    <a:lnTo>
                      <a:pt x="3164" y="930"/>
                    </a:lnTo>
                    <a:lnTo>
                      <a:pt x="3094" y="908"/>
                    </a:lnTo>
                    <a:lnTo>
                      <a:pt x="3138" y="762"/>
                    </a:lnTo>
                    <a:lnTo>
                      <a:pt x="3078" y="662"/>
                    </a:lnTo>
                    <a:lnTo>
                      <a:pt x="3043" y="684"/>
                    </a:lnTo>
                    <a:lnTo>
                      <a:pt x="3017" y="538"/>
                    </a:lnTo>
                    <a:lnTo>
                      <a:pt x="2885" y="526"/>
                    </a:lnTo>
                    <a:lnTo>
                      <a:pt x="2885" y="549"/>
                    </a:lnTo>
                    <a:lnTo>
                      <a:pt x="2818" y="628"/>
                    </a:lnTo>
                    <a:lnTo>
                      <a:pt x="2800" y="717"/>
                    </a:lnTo>
                    <a:lnTo>
                      <a:pt x="2809" y="752"/>
                    </a:lnTo>
                    <a:lnTo>
                      <a:pt x="2843" y="841"/>
                    </a:lnTo>
                    <a:lnTo>
                      <a:pt x="2843" y="930"/>
                    </a:lnTo>
                    <a:lnTo>
                      <a:pt x="2791" y="975"/>
                    </a:lnTo>
                    <a:lnTo>
                      <a:pt x="2756" y="942"/>
                    </a:lnTo>
                    <a:lnTo>
                      <a:pt x="2731" y="807"/>
                    </a:lnTo>
                    <a:lnTo>
                      <a:pt x="2756" y="617"/>
                    </a:lnTo>
                    <a:lnTo>
                      <a:pt x="2713" y="605"/>
                    </a:lnTo>
                    <a:lnTo>
                      <a:pt x="2731" y="560"/>
                    </a:lnTo>
                    <a:lnTo>
                      <a:pt x="2800" y="526"/>
                    </a:lnTo>
                    <a:lnTo>
                      <a:pt x="2870" y="494"/>
                    </a:lnTo>
                    <a:lnTo>
                      <a:pt x="2946" y="494"/>
                    </a:lnTo>
                    <a:lnTo>
                      <a:pt x="2870" y="405"/>
                    </a:lnTo>
                    <a:lnTo>
                      <a:pt x="2749" y="472"/>
                    </a:lnTo>
                    <a:lnTo>
                      <a:pt x="2695" y="482"/>
                    </a:lnTo>
                    <a:lnTo>
                      <a:pt x="2662" y="451"/>
                    </a:lnTo>
                    <a:lnTo>
                      <a:pt x="2618" y="460"/>
                    </a:lnTo>
                    <a:lnTo>
                      <a:pt x="2635" y="392"/>
                    </a:lnTo>
                    <a:lnTo>
                      <a:pt x="2487" y="504"/>
                    </a:lnTo>
                    <a:lnTo>
                      <a:pt x="2454" y="504"/>
                    </a:lnTo>
                    <a:lnTo>
                      <a:pt x="2454" y="472"/>
                    </a:lnTo>
                    <a:lnTo>
                      <a:pt x="2384" y="494"/>
                    </a:lnTo>
                    <a:lnTo>
                      <a:pt x="2462" y="405"/>
                    </a:lnTo>
                    <a:lnTo>
                      <a:pt x="2532" y="359"/>
                    </a:lnTo>
                    <a:lnTo>
                      <a:pt x="2376" y="359"/>
                    </a:lnTo>
                    <a:lnTo>
                      <a:pt x="2159" y="314"/>
                    </a:lnTo>
                    <a:lnTo>
                      <a:pt x="1570" y="348"/>
                    </a:lnTo>
                    <a:lnTo>
                      <a:pt x="955" y="280"/>
                    </a:lnTo>
                    <a:lnTo>
                      <a:pt x="339" y="124"/>
                    </a:lnTo>
                    <a:close/>
                  </a:path>
                </a:pathLst>
              </a:custGeom>
              <a:solidFill>
                <a:srgbClr val="FFFFFF"/>
              </a:solidFill>
              <a:ln w="25400">
                <a:solidFill>
                  <a:schemeClr val="tx1"/>
                </a:solidFill>
                <a:round/>
                <a:headEnd/>
                <a:tailEnd/>
              </a:ln>
            </p:spPr>
            <p:txBody>
              <a:bodyPr wrap="none" anchor="ctr"/>
              <a:lstStyle/>
              <a:p>
                <a:endParaRPr lang="en-US"/>
              </a:p>
            </p:txBody>
          </p:sp>
          <p:sp>
            <p:nvSpPr>
              <p:cNvPr id="125206" name="Freeform 13"/>
              <p:cNvSpPr>
                <a:spLocks/>
              </p:cNvSpPr>
              <p:nvPr/>
            </p:nvSpPr>
            <p:spPr bwMode="auto">
              <a:xfrm rot="-5400000">
                <a:off x="1412" y="4098"/>
                <a:ext cx="127" cy="751"/>
              </a:xfrm>
              <a:custGeom>
                <a:avLst/>
                <a:gdLst>
                  <a:gd name="T0" fmla="*/ 275 w 121"/>
                  <a:gd name="T1" fmla="*/ 0 h 704"/>
                  <a:gd name="T2" fmla="*/ 156 w 121"/>
                  <a:gd name="T3" fmla="*/ 838 h 704"/>
                  <a:gd name="T4" fmla="*/ 215 w 121"/>
                  <a:gd name="T5" fmla="*/ 1069 h 704"/>
                  <a:gd name="T6" fmla="*/ 80 w 121"/>
                  <a:gd name="T7" fmla="*/ 1407 h 704"/>
                  <a:gd name="T8" fmla="*/ 97 w 121"/>
                  <a:gd name="T9" fmla="*/ 1471 h 704"/>
                  <a:gd name="T10" fmla="*/ 0 w 121"/>
                  <a:gd name="T11" fmla="*/ 2112 h 704"/>
                  <a:gd name="T12" fmla="*/ 0 60000 65536"/>
                  <a:gd name="T13" fmla="*/ 0 60000 65536"/>
                  <a:gd name="T14" fmla="*/ 0 60000 65536"/>
                  <a:gd name="T15" fmla="*/ 0 60000 65536"/>
                  <a:gd name="T16" fmla="*/ 0 60000 65536"/>
                  <a:gd name="T17" fmla="*/ 0 60000 65536"/>
                  <a:gd name="T18" fmla="*/ 0 w 121"/>
                  <a:gd name="T19" fmla="*/ 0 h 704"/>
                  <a:gd name="T20" fmla="*/ 121 w 121"/>
                  <a:gd name="T21" fmla="*/ 704 h 704"/>
                </a:gdLst>
                <a:ahLst/>
                <a:cxnLst>
                  <a:cxn ang="T12">
                    <a:pos x="T0" y="T1"/>
                  </a:cxn>
                  <a:cxn ang="T13">
                    <a:pos x="T2" y="T3"/>
                  </a:cxn>
                  <a:cxn ang="T14">
                    <a:pos x="T4" y="T5"/>
                  </a:cxn>
                  <a:cxn ang="T15">
                    <a:pos x="T6" y="T7"/>
                  </a:cxn>
                  <a:cxn ang="T16">
                    <a:pos x="T8" y="T9"/>
                  </a:cxn>
                  <a:cxn ang="T17">
                    <a:pos x="T10" y="T11"/>
                  </a:cxn>
                </a:cxnLst>
                <a:rect l="T18" t="T19" r="T20" b="T21"/>
                <a:pathLst>
                  <a:path w="121" h="704">
                    <a:moveTo>
                      <a:pt x="121" y="0"/>
                    </a:moveTo>
                    <a:lnTo>
                      <a:pt x="68" y="279"/>
                    </a:lnTo>
                    <a:lnTo>
                      <a:pt x="94" y="356"/>
                    </a:lnTo>
                    <a:lnTo>
                      <a:pt x="35" y="469"/>
                    </a:lnTo>
                    <a:lnTo>
                      <a:pt x="43" y="491"/>
                    </a:lnTo>
                    <a:lnTo>
                      <a:pt x="0" y="704"/>
                    </a:lnTo>
                  </a:path>
                </a:pathLst>
              </a:custGeom>
              <a:noFill/>
              <a:ln w="0">
                <a:solidFill>
                  <a:srgbClr val="008080"/>
                </a:solidFill>
                <a:round/>
                <a:headEnd/>
                <a:tailEnd/>
              </a:ln>
            </p:spPr>
            <p:txBody>
              <a:bodyPr wrap="none" anchor="ctr"/>
              <a:lstStyle/>
              <a:p>
                <a:endParaRPr lang="en-US"/>
              </a:p>
            </p:txBody>
          </p:sp>
          <p:sp>
            <p:nvSpPr>
              <p:cNvPr id="125207" name="Freeform 14"/>
              <p:cNvSpPr>
                <a:spLocks/>
              </p:cNvSpPr>
              <p:nvPr/>
            </p:nvSpPr>
            <p:spPr bwMode="auto">
              <a:xfrm rot="-5400000">
                <a:off x="1110" y="4630"/>
                <a:ext cx="493" cy="146"/>
              </a:xfrm>
              <a:custGeom>
                <a:avLst/>
                <a:gdLst>
                  <a:gd name="T0" fmla="*/ 0 w 469"/>
                  <a:gd name="T1" fmla="*/ 0 h 137"/>
                  <a:gd name="T2" fmla="*/ 207 w 469"/>
                  <a:gd name="T3" fmla="*/ 70 h 137"/>
                  <a:gd name="T4" fmla="*/ 223 w 469"/>
                  <a:gd name="T5" fmla="*/ 276 h 137"/>
                  <a:gd name="T6" fmla="*/ 366 w 469"/>
                  <a:gd name="T7" fmla="*/ 312 h 137"/>
                  <a:gd name="T8" fmla="*/ 587 w 469"/>
                  <a:gd name="T9" fmla="*/ 351 h 137"/>
                  <a:gd name="T10" fmla="*/ 814 w 469"/>
                  <a:gd name="T11" fmla="*/ 312 h 137"/>
                  <a:gd name="T12" fmla="*/ 1097 w 469"/>
                  <a:gd name="T13" fmla="*/ 404 h 137"/>
                  <a:gd name="T14" fmla="*/ 0 60000 65536"/>
                  <a:gd name="T15" fmla="*/ 0 60000 65536"/>
                  <a:gd name="T16" fmla="*/ 0 60000 65536"/>
                  <a:gd name="T17" fmla="*/ 0 60000 65536"/>
                  <a:gd name="T18" fmla="*/ 0 60000 65536"/>
                  <a:gd name="T19" fmla="*/ 0 60000 65536"/>
                  <a:gd name="T20" fmla="*/ 0 60000 65536"/>
                  <a:gd name="T21" fmla="*/ 0 w 469"/>
                  <a:gd name="T22" fmla="*/ 0 h 137"/>
                  <a:gd name="T23" fmla="*/ 469 w 469"/>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9" h="137">
                    <a:moveTo>
                      <a:pt x="0" y="0"/>
                    </a:moveTo>
                    <a:lnTo>
                      <a:pt x="88" y="23"/>
                    </a:lnTo>
                    <a:lnTo>
                      <a:pt x="96" y="94"/>
                    </a:lnTo>
                    <a:lnTo>
                      <a:pt x="157" y="106"/>
                    </a:lnTo>
                    <a:lnTo>
                      <a:pt x="251" y="119"/>
                    </a:lnTo>
                    <a:lnTo>
                      <a:pt x="347" y="106"/>
                    </a:lnTo>
                    <a:lnTo>
                      <a:pt x="469" y="137"/>
                    </a:lnTo>
                  </a:path>
                </a:pathLst>
              </a:custGeom>
              <a:noFill/>
              <a:ln w="0">
                <a:solidFill>
                  <a:srgbClr val="008080"/>
                </a:solidFill>
                <a:round/>
                <a:headEnd/>
                <a:tailEnd/>
              </a:ln>
            </p:spPr>
            <p:txBody>
              <a:bodyPr wrap="none" anchor="ctr"/>
              <a:lstStyle/>
              <a:p>
                <a:endParaRPr lang="en-US"/>
              </a:p>
            </p:txBody>
          </p:sp>
          <p:sp>
            <p:nvSpPr>
              <p:cNvPr id="125208" name="Freeform 15"/>
              <p:cNvSpPr>
                <a:spLocks/>
              </p:cNvSpPr>
              <p:nvPr/>
            </p:nvSpPr>
            <p:spPr bwMode="auto">
              <a:xfrm rot="-5400000">
                <a:off x="1256" y="3052"/>
                <a:ext cx="2495" cy="1518"/>
              </a:xfrm>
              <a:custGeom>
                <a:avLst/>
                <a:gdLst>
                  <a:gd name="T0" fmla="*/ 0 w 2375"/>
                  <a:gd name="T1" fmla="*/ 0 h 1424"/>
                  <a:gd name="T2" fmla="*/ 681 w 2375"/>
                  <a:gd name="T3" fmla="*/ 231 h 1424"/>
                  <a:gd name="T4" fmla="*/ 1646 w 2375"/>
                  <a:gd name="T5" fmla="*/ 464 h 1424"/>
                  <a:gd name="T6" fmla="*/ 2167 w 2375"/>
                  <a:gd name="T7" fmla="*/ 595 h 1424"/>
                  <a:gd name="T8" fmla="*/ 2104 w 2375"/>
                  <a:gd name="T9" fmla="*/ 898 h 1424"/>
                  <a:gd name="T10" fmla="*/ 2488 w 2375"/>
                  <a:gd name="T11" fmla="*/ 969 h 1424"/>
                  <a:gd name="T12" fmla="*/ 3726 w 2375"/>
                  <a:gd name="T13" fmla="*/ 1033 h 1424"/>
                  <a:gd name="T14" fmla="*/ 3744 w 2375"/>
                  <a:gd name="T15" fmla="*/ 1263 h 1424"/>
                  <a:gd name="T16" fmla="*/ 5046 w 2375"/>
                  <a:gd name="T17" fmla="*/ 1230 h 1424"/>
                  <a:gd name="T18" fmla="*/ 5010 w 2375"/>
                  <a:gd name="T19" fmla="*/ 1398 h 1424"/>
                  <a:gd name="T20" fmla="*/ 5116 w 2375"/>
                  <a:gd name="T21" fmla="*/ 1462 h 1424"/>
                  <a:gd name="T22" fmla="*/ 5231 w 2375"/>
                  <a:gd name="T23" fmla="*/ 3126 h 1424"/>
                  <a:gd name="T24" fmla="*/ 5309 w 2375"/>
                  <a:gd name="T25" fmla="*/ 3155 h 1424"/>
                  <a:gd name="T26" fmla="*/ 5350 w 2375"/>
                  <a:gd name="T27" fmla="*/ 3586 h 1424"/>
                  <a:gd name="T28" fmla="*/ 5487 w 2375"/>
                  <a:gd name="T29" fmla="*/ 3883 h 1424"/>
                  <a:gd name="T30" fmla="*/ 5474 w 2375"/>
                  <a:gd name="T31" fmla="*/ 4121 h 1424"/>
                  <a:gd name="T32" fmla="*/ 5445 w 2375"/>
                  <a:gd name="T33" fmla="*/ 4220 h 14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75"/>
                  <a:gd name="T52" fmla="*/ 0 h 1424"/>
                  <a:gd name="T53" fmla="*/ 2375 w 2375"/>
                  <a:gd name="T54" fmla="*/ 1424 h 14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75" h="1424">
                    <a:moveTo>
                      <a:pt x="0" y="0"/>
                    </a:moveTo>
                    <a:lnTo>
                      <a:pt x="295" y="78"/>
                    </a:lnTo>
                    <a:lnTo>
                      <a:pt x="712" y="157"/>
                    </a:lnTo>
                    <a:lnTo>
                      <a:pt x="937" y="201"/>
                    </a:lnTo>
                    <a:lnTo>
                      <a:pt x="911" y="303"/>
                    </a:lnTo>
                    <a:lnTo>
                      <a:pt x="1076" y="326"/>
                    </a:lnTo>
                    <a:lnTo>
                      <a:pt x="1613" y="348"/>
                    </a:lnTo>
                    <a:lnTo>
                      <a:pt x="1619" y="426"/>
                    </a:lnTo>
                    <a:lnTo>
                      <a:pt x="2182" y="416"/>
                    </a:lnTo>
                    <a:lnTo>
                      <a:pt x="2168" y="472"/>
                    </a:lnTo>
                    <a:lnTo>
                      <a:pt x="2214" y="492"/>
                    </a:lnTo>
                    <a:lnTo>
                      <a:pt x="2263" y="1053"/>
                    </a:lnTo>
                    <a:lnTo>
                      <a:pt x="2297" y="1065"/>
                    </a:lnTo>
                    <a:lnTo>
                      <a:pt x="2315" y="1211"/>
                    </a:lnTo>
                    <a:lnTo>
                      <a:pt x="2375" y="1310"/>
                    </a:lnTo>
                    <a:lnTo>
                      <a:pt x="2367" y="1390"/>
                    </a:lnTo>
                    <a:lnTo>
                      <a:pt x="2356" y="1424"/>
                    </a:lnTo>
                  </a:path>
                </a:pathLst>
              </a:custGeom>
              <a:noFill/>
              <a:ln w="0">
                <a:solidFill>
                  <a:srgbClr val="008080"/>
                </a:solidFill>
                <a:round/>
                <a:headEnd/>
                <a:tailEnd/>
              </a:ln>
            </p:spPr>
            <p:txBody>
              <a:bodyPr wrap="none" anchor="ctr"/>
              <a:lstStyle/>
              <a:p>
                <a:endParaRPr lang="en-US"/>
              </a:p>
            </p:txBody>
          </p:sp>
          <p:sp>
            <p:nvSpPr>
              <p:cNvPr id="125209" name="Freeform 16"/>
              <p:cNvSpPr>
                <a:spLocks/>
              </p:cNvSpPr>
              <p:nvPr/>
            </p:nvSpPr>
            <p:spPr bwMode="auto">
              <a:xfrm rot="-5400000">
                <a:off x="2194" y="4074"/>
                <a:ext cx="383" cy="1111"/>
              </a:xfrm>
              <a:custGeom>
                <a:avLst/>
                <a:gdLst>
                  <a:gd name="T0" fmla="*/ 156 w 364"/>
                  <a:gd name="T1" fmla="*/ 0 h 1042"/>
                  <a:gd name="T2" fmla="*/ 0 w 364"/>
                  <a:gd name="T3" fmla="*/ 801 h 1042"/>
                  <a:gd name="T4" fmla="*/ 9 w 364"/>
                  <a:gd name="T5" fmla="*/ 859 h 1042"/>
                  <a:gd name="T6" fmla="*/ 0 w 364"/>
                  <a:gd name="T7" fmla="*/ 935 h 1042"/>
                  <a:gd name="T8" fmla="*/ 806 w 364"/>
                  <a:gd name="T9" fmla="*/ 2331 h 1042"/>
                  <a:gd name="T10" fmla="*/ 865 w 364"/>
                  <a:gd name="T11" fmla="*/ 2561 h 1042"/>
                  <a:gd name="T12" fmla="*/ 848 w 364"/>
                  <a:gd name="T13" fmla="*/ 2599 h 1042"/>
                  <a:gd name="T14" fmla="*/ 739 w 364"/>
                  <a:gd name="T15" fmla="*/ 2867 h 1042"/>
                  <a:gd name="T16" fmla="*/ 768 w 364"/>
                  <a:gd name="T17" fmla="*/ 2995 h 1042"/>
                  <a:gd name="T18" fmla="*/ 709 w 364"/>
                  <a:gd name="T19" fmla="*/ 3099 h 10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4"/>
                  <a:gd name="T31" fmla="*/ 0 h 1042"/>
                  <a:gd name="T32" fmla="*/ 364 w 364"/>
                  <a:gd name="T33" fmla="*/ 1042 h 10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4" h="1042">
                    <a:moveTo>
                      <a:pt x="66" y="0"/>
                    </a:moveTo>
                    <a:lnTo>
                      <a:pt x="0" y="268"/>
                    </a:lnTo>
                    <a:lnTo>
                      <a:pt x="9" y="290"/>
                    </a:lnTo>
                    <a:lnTo>
                      <a:pt x="0" y="313"/>
                    </a:lnTo>
                    <a:lnTo>
                      <a:pt x="338" y="784"/>
                    </a:lnTo>
                    <a:lnTo>
                      <a:pt x="364" y="861"/>
                    </a:lnTo>
                    <a:lnTo>
                      <a:pt x="356" y="873"/>
                    </a:lnTo>
                    <a:lnTo>
                      <a:pt x="312" y="963"/>
                    </a:lnTo>
                    <a:lnTo>
                      <a:pt x="322" y="1007"/>
                    </a:lnTo>
                    <a:lnTo>
                      <a:pt x="300" y="1042"/>
                    </a:lnTo>
                  </a:path>
                </a:pathLst>
              </a:custGeom>
              <a:noFill/>
              <a:ln w="0">
                <a:solidFill>
                  <a:srgbClr val="008080"/>
                </a:solidFill>
                <a:round/>
                <a:headEnd/>
                <a:tailEnd/>
              </a:ln>
            </p:spPr>
            <p:txBody>
              <a:bodyPr wrap="none" anchor="ctr"/>
              <a:lstStyle/>
              <a:p>
                <a:endParaRPr lang="en-US"/>
              </a:p>
            </p:txBody>
          </p:sp>
          <p:sp>
            <p:nvSpPr>
              <p:cNvPr id="125210" name="Freeform 17"/>
              <p:cNvSpPr>
                <a:spLocks/>
              </p:cNvSpPr>
              <p:nvPr/>
            </p:nvSpPr>
            <p:spPr bwMode="auto">
              <a:xfrm rot="-5400000">
                <a:off x="2218" y="4018"/>
                <a:ext cx="146" cy="751"/>
              </a:xfrm>
              <a:custGeom>
                <a:avLst/>
                <a:gdLst>
                  <a:gd name="T0" fmla="*/ 320 w 139"/>
                  <a:gd name="T1" fmla="*/ 0 h 704"/>
                  <a:gd name="T2" fmla="*/ 141 w 139"/>
                  <a:gd name="T3" fmla="*/ 1768 h 704"/>
                  <a:gd name="T4" fmla="*/ 59 w 139"/>
                  <a:gd name="T5" fmla="*/ 1740 h 704"/>
                  <a:gd name="T6" fmla="*/ 0 w 139"/>
                  <a:gd name="T7" fmla="*/ 2112 h 704"/>
                  <a:gd name="T8" fmla="*/ 0 60000 65536"/>
                  <a:gd name="T9" fmla="*/ 0 60000 65536"/>
                  <a:gd name="T10" fmla="*/ 0 60000 65536"/>
                  <a:gd name="T11" fmla="*/ 0 60000 65536"/>
                  <a:gd name="T12" fmla="*/ 0 w 139"/>
                  <a:gd name="T13" fmla="*/ 0 h 704"/>
                  <a:gd name="T14" fmla="*/ 139 w 139"/>
                  <a:gd name="T15" fmla="*/ 704 h 704"/>
                </a:gdLst>
                <a:ahLst/>
                <a:cxnLst>
                  <a:cxn ang="T8">
                    <a:pos x="T0" y="T1"/>
                  </a:cxn>
                  <a:cxn ang="T9">
                    <a:pos x="T2" y="T3"/>
                  </a:cxn>
                  <a:cxn ang="T10">
                    <a:pos x="T4" y="T5"/>
                  </a:cxn>
                  <a:cxn ang="T11">
                    <a:pos x="T6" y="T7"/>
                  </a:cxn>
                </a:cxnLst>
                <a:rect l="T12" t="T13" r="T14" b="T15"/>
                <a:pathLst>
                  <a:path w="139" h="704">
                    <a:moveTo>
                      <a:pt x="139" y="0"/>
                    </a:moveTo>
                    <a:lnTo>
                      <a:pt x="61" y="590"/>
                    </a:lnTo>
                    <a:lnTo>
                      <a:pt x="26" y="580"/>
                    </a:lnTo>
                    <a:lnTo>
                      <a:pt x="0" y="704"/>
                    </a:lnTo>
                  </a:path>
                </a:pathLst>
              </a:custGeom>
              <a:noFill/>
              <a:ln w="0">
                <a:solidFill>
                  <a:srgbClr val="008080"/>
                </a:solidFill>
                <a:round/>
                <a:headEnd/>
                <a:tailEnd/>
              </a:ln>
            </p:spPr>
            <p:txBody>
              <a:bodyPr wrap="none" anchor="ctr"/>
              <a:lstStyle/>
              <a:p>
                <a:endParaRPr lang="en-US"/>
              </a:p>
            </p:txBody>
          </p:sp>
          <p:sp>
            <p:nvSpPr>
              <p:cNvPr id="125211" name="Freeform 18"/>
              <p:cNvSpPr>
                <a:spLocks/>
              </p:cNvSpPr>
              <p:nvPr/>
            </p:nvSpPr>
            <p:spPr bwMode="auto">
              <a:xfrm rot="-5400000">
                <a:off x="1240" y="3924"/>
                <a:ext cx="310" cy="554"/>
              </a:xfrm>
              <a:custGeom>
                <a:avLst/>
                <a:gdLst>
                  <a:gd name="T0" fmla="*/ 46 w 295"/>
                  <a:gd name="T1" fmla="*/ 0 h 519"/>
                  <a:gd name="T2" fmla="*/ 0 w 295"/>
                  <a:gd name="T3" fmla="*/ 348 h 519"/>
                  <a:gd name="T4" fmla="*/ 140 w 295"/>
                  <a:gd name="T5" fmla="*/ 755 h 519"/>
                  <a:gd name="T6" fmla="*/ 203 w 295"/>
                  <a:gd name="T7" fmla="*/ 793 h 519"/>
                  <a:gd name="T8" fmla="*/ 140 w 295"/>
                  <a:gd name="T9" fmla="*/ 1131 h 519"/>
                  <a:gd name="T10" fmla="*/ 237 w 295"/>
                  <a:gd name="T11" fmla="*/ 1097 h 519"/>
                  <a:gd name="T12" fmla="*/ 222 w 295"/>
                  <a:gd name="T13" fmla="*/ 1269 h 519"/>
                  <a:gd name="T14" fmla="*/ 363 w 295"/>
                  <a:gd name="T15" fmla="*/ 1538 h 519"/>
                  <a:gd name="T16" fmla="*/ 547 w 295"/>
                  <a:gd name="T17" fmla="*/ 1514 h 519"/>
                  <a:gd name="T18" fmla="*/ 621 w 295"/>
                  <a:gd name="T19" fmla="*/ 1471 h 519"/>
                  <a:gd name="T20" fmla="*/ 685 w 295"/>
                  <a:gd name="T21" fmla="*/ 1573 h 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5"/>
                  <a:gd name="T34" fmla="*/ 0 h 519"/>
                  <a:gd name="T35" fmla="*/ 295 w 295"/>
                  <a:gd name="T36" fmla="*/ 519 h 5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5" h="519">
                    <a:moveTo>
                      <a:pt x="21" y="0"/>
                    </a:moveTo>
                    <a:lnTo>
                      <a:pt x="0" y="115"/>
                    </a:lnTo>
                    <a:lnTo>
                      <a:pt x="60" y="249"/>
                    </a:lnTo>
                    <a:lnTo>
                      <a:pt x="88" y="261"/>
                    </a:lnTo>
                    <a:lnTo>
                      <a:pt x="60" y="372"/>
                    </a:lnTo>
                    <a:lnTo>
                      <a:pt x="103" y="361"/>
                    </a:lnTo>
                    <a:lnTo>
                      <a:pt x="95" y="418"/>
                    </a:lnTo>
                    <a:lnTo>
                      <a:pt x="156" y="507"/>
                    </a:lnTo>
                    <a:lnTo>
                      <a:pt x="234" y="497"/>
                    </a:lnTo>
                    <a:lnTo>
                      <a:pt x="268" y="485"/>
                    </a:lnTo>
                    <a:lnTo>
                      <a:pt x="295" y="519"/>
                    </a:lnTo>
                  </a:path>
                </a:pathLst>
              </a:custGeom>
              <a:noFill/>
              <a:ln w="0">
                <a:solidFill>
                  <a:srgbClr val="008080"/>
                </a:solidFill>
                <a:round/>
                <a:headEnd/>
                <a:tailEnd/>
              </a:ln>
            </p:spPr>
            <p:txBody>
              <a:bodyPr wrap="none" anchor="ctr"/>
              <a:lstStyle/>
              <a:p>
                <a:endParaRPr lang="en-US"/>
              </a:p>
            </p:txBody>
          </p:sp>
          <p:sp>
            <p:nvSpPr>
              <p:cNvPr id="125212" name="Freeform 19"/>
              <p:cNvSpPr>
                <a:spLocks/>
              </p:cNvSpPr>
              <p:nvPr/>
            </p:nvSpPr>
            <p:spPr bwMode="auto">
              <a:xfrm rot="-5400000">
                <a:off x="2572" y="3452"/>
                <a:ext cx="83" cy="1037"/>
              </a:xfrm>
              <a:custGeom>
                <a:avLst/>
                <a:gdLst>
                  <a:gd name="T0" fmla="*/ 183 w 79"/>
                  <a:gd name="T1" fmla="*/ 0 h 972"/>
                  <a:gd name="T2" fmla="*/ 83 w 79"/>
                  <a:gd name="T3" fmla="*/ 1136 h 972"/>
                  <a:gd name="T4" fmla="*/ 0 w 79"/>
                  <a:gd name="T5" fmla="*/ 2920 h 972"/>
                  <a:gd name="T6" fmla="*/ 0 60000 65536"/>
                  <a:gd name="T7" fmla="*/ 0 60000 65536"/>
                  <a:gd name="T8" fmla="*/ 0 60000 65536"/>
                  <a:gd name="T9" fmla="*/ 0 w 79"/>
                  <a:gd name="T10" fmla="*/ 0 h 972"/>
                  <a:gd name="T11" fmla="*/ 79 w 79"/>
                  <a:gd name="T12" fmla="*/ 972 h 972"/>
                </a:gdLst>
                <a:ahLst/>
                <a:cxnLst>
                  <a:cxn ang="T6">
                    <a:pos x="T0" y="T1"/>
                  </a:cxn>
                  <a:cxn ang="T7">
                    <a:pos x="T2" y="T3"/>
                  </a:cxn>
                  <a:cxn ang="T8">
                    <a:pos x="T4" y="T5"/>
                  </a:cxn>
                </a:cxnLst>
                <a:rect l="T9" t="T10" r="T11" b="T12"/>
                <a:pathLst>
                  <a:path w="79" h="972">
                    <a:moveTo>
                      <a:pt x="79" y="0"/>
                    </a:moveTo>
                    <a:lnTo>
                      <a:pt x="36" y="378"/>
                    </a:lnTo>
                    <a:lnTo>
                      <a:pt x="0" y="972"/>
                    </a:lnTo>
                  </a:path>
                </a:pathLst>
              </a:custGeom>
              <a:noFill/>
              <a:ln w="0">
                <a:solidFill>
                  <a:srgbClr val="008080"/>
                </a:solidFill>
                <a:round/>
                <a:headEnd/>
                <a:tailEnd/>
              </a:ln>
            </p:spPr>
            <p:txBody>
              <a:bodyPr wrap="none" anchor="ctr"/>
              <a:lstStyle/>
              <a:p>
                <a:endParaRPr lang="en-US"/>
              </a:p>
            </p:txBody>
          </p:sp>
          <p:sp>
            <p:nvSpPr>
              <p:cNvPr id="125213" name="Freeform 20"/>
              <p:cNvSpPr>
                <a:spLocks/>
              </p:cNvSpPr>
              <p:nvPr/>
            </p:nvSpPr>
            <p:spPr bwMode="auto">
              <a:xfrm rot="-5400000">
                <a:off x="1647" y="3511"/>
                <a:ext cx="1665" cy="82"/>
              </a:xfrm>
              <a:custGeom>
                <a:avLst/>
                <a:gdLst>
                  <a:gd name="T0" fmla="*/ 0 w 1585"/>
                  <a:gd name="T1" fmla="*/ 0 h 77"/>
                  <a:gd name="T2" fmla="*/ 901 w 1585"/>
                  <a:gd name="T3" fmla="*/ 194 h 77"/>
                  <a:gd name="T4" fmla="*/ 2077 w 1585"/>
                  <a:gd name="T5" fmla="*/ 224 h 77"/>
                  <a:gd name="T6" fmla="*/ 3659 w 1585"/>
                  <a:gd name="T7" fmla="*/ 162 h 77"/>
                  <a:gd name="T8" fmla="*/ 0 60000 65536"/>
                  <a:gd name="T9" fmla="*/ 0 60000 65536"/>
                  <a:gd name="T10" fmla="*/ 0 60000 65536"/>
                  <a:gd name="T11" fmla="*/ 0 60000 65536"/>
                  <a:gd name="T12" fmla="*/ 0 w 1585"/>
                  <a:gd name="T13" fmla="*/ 0 h 77"/>
                  <a:gd name="T14" fmla="*/ 1585 w 1585"/>
                  <a:gd name="T15" fmla="*/ 77 h 77"/>
                </a:gdLst>
                <a:ahLst/>
                <a:cxnLst>
                  <a:cxn ang="T8">
                    <a:pos x="T0" y="T1"/>
                  </a:cxn>
                  <a:cxn ang="T9">
                    <a:pos x="T2" y="T3"/>
                  </a:cxn>
                  <a:cxn ang="T10">
                    <a:pos x="T4" y="T5"/>
                  </a:cxn>
                  <a:cxn ang="T11">
                    <a:pos x="T6" y="T7"/>
                  </a:cxn>
                </a:cxnLst>
                <a:rect l="T12" t="T13" r="T14" b="T15"/>
                <a:pathLst>
                  <a:path w="1585" h="77">
                    <a:moveTo>
                      <a:pt x="0" y="0"/>
                    </a:moveTo>
                    <a:lnTo>
                      <a:pt x="390" y="66"/>
                    </a:lnTo>
                    <a:lnTo>
                      <a:pt x="900" y="77"/>
                    </a:lnTo>
                    <a:lnTo>
                      <a:pt x="1585" y="55"/>
                    </a:lnTo>
                  </a:path>
                </a:pathLst>
              </a:custGeom>
              <a:noFill/>
              <a:ln w="0">
                <a:solidFill>
                  <a:srgbClr val="008080"/>
                </a:solidFill>
                <a:round/>
                <a:headEnd/>
                <a:tailEnd/>
              </a:ln>
            </p:spPr>
            <p:txBody>
              <a:bodyPr wrap="none" anchor="ctr"/>
              <a:lstStyle/>
              <a:p>
                <a:endParaRPr lang="en-US"/>
              </a:p>
            </p:txBody>
          </p:sp>
          <p:sp>
            <p:nvSpPr>
              <p:cNvPr id="125214" name="Freeform 21"/>
              <p:cNvSpPr>
                <a:spLocks/>
              </p:cNvSpPr>
              <p:nvPr/>
            </p:nvSpPr>
            <p:spPr bwMode="auto">
              <a:xfrm rot="-5400000">
                <a:off x="1310" y="3423"/>
                <a:ext cx="581" cy="719"/>
              </a:xfrm>
              <a:custGeom>
                <a:avLst/>
                <a:gdLst>
                  <a:gd name="T0" fmla="*/ 1282 w 553"/>
                  <a:gd name="T1" fmla="*/ 0 h 674"/>
                  <a:gd name="T2" fmla="*/ 1279 w 553"/>
                  <a:gd name="T3" fmla="*/ 1149 h 674"/>
                  <a:gd name="T4" fmla="*/ 76 w 553"/>
                  <a:gd name="T5" fmla="*/ 1040 h 674"/>
                  <a:gd name="T6" fmla="*/ 0 w 553"/>
                  <a:gd name="T7" fmla="*/ 2022 h 674"/>
                  <a:gd name="T8" fmla="*/ 0 60000 65536"/>
                  <a:gd name="T9" fmla="*/ 0 60000 65536"/>
                  <a:gd name="T10" fmla="*/ 0 60000 65536"/>
                  <a:gd name="T11" fmla="*/ 0 60000 65536"/>
                  <a:gd name="T12" fmla="*/ 0 w 553"/>
                  <a:gd name="T13" fmla="*/ 0 h 674"/>
                  <a:gd name="T14" fmla="*/ 553 w 553"/>
                  <a:gd name="T15" fmla="*/ 674 h 674"/>
                </a:gdLst>
                <a:ahLst/>
                <a:cxnLst>
                  <a:cxn ang="T8">
                    <a:pos x="T0" y="T1"/>
                  </a:cxn>
                  <a:cxn ang="T9">
                    <a:pos x="T2" y="T3"/>
                  </a:cxn>
                  <a:cxn ang="T10">
                    <a:pos x="T4" y="T5"/>
                  </a:cxn>
                  <a:cxn ang="T11">
                    <a:pos x="T6" y="T7"/>
                  </a:cxn>
                </a:cxnLst>
                <a:rect l="T12" t="T13" r="T14" b="T15"/>
                <a:pathLst>
                  <a:path w="553" h="674">
                    <a:moveTo>
                      <a:pt x="553" y="0"/>
                    </a:moveTo>
                    <a:lnTo>
                      <a:pt x="552" y="383"/>
                    </a:lnTo>
                    <a:lnTo>
                      <a:pt x="33" y="348"/>
                    </a:lnTo>
                    <a:lnTo>
                      <a:pt x="0" y="674"/>
                    </a:lnTo>
                  </a:path>
                </a:pathLst>
              </a:custGeom>
              <a:noFill/>
              <a:ln w="0">
                <a:solidFill>
                  <a:srgbClr val="008080"/>
                </a:solidFill>
                <a:round/>
                <a:headEnd/>
                <a:tailEnd/>
              </a:ln>
            </p:spPr>
            <p:txBody>
              <a:bodyPr wrap="none" anchor="ctr"/>
              <a:lstStyle/>
              <a:p>
                <a:endParaRPr lang="en-US"/>
              </a:p>
            </p:txBody>
          </p:sp>
          <p:sp>
            <p:nvSpPr>
              <p:cNvPr id="125215" name="Line 22"/>
              <p:cNvSpPr>
                <a:spLocks noChangeShapeType="1"/>
              </p:cNvSpPr>
              <p:nvPr/>
            </p:nvSpPr>
            <p:spPr bwMode="auto">
              <a:xfrm rot="16200000" flipH="1">
                <a:off x="1876" y="3271"/>
                <a:ext cx="3" cy="454"/>
              </a:xfrm>
              <a:prstGeom prst="line">
                <a:avLst/>
              </a:prstGeom>
              <a:noFill/>
              <a:ln w="0">
                <a:solidFill>
                  <a:srgbClr val="008080"/>
                </a:solidFill>
                <a:round/>
                <a:headEnd/>
                <a:tailEnd/>
              </a:ln>
            </p:spPr>
            <p:txBody>
              <a:bodyPr wrap="none" anchor="ctr"/>
              <a:lstStyle/>
              <a:p>
                <a:endParaRPr lang="en-US"/>
              </a:p>
            </p:txBody>
          </p:sp>
          <p:sp>
            <p:nvSpPr>
              <p:cNvPr id="125216" name="Freeform 23"/>
              <p:cNvSpPr>
                <a:spLocks/>
              </p:cNvSpPr>
              <p:nvPr/>
            </p:nvSpPr>
            <p:spPr bwMode="auto">
              <a:xfrm rot="-5400000">
                <a:off x="1613" y="2427"/>
                <a:ext cx="190" cy="956"/>
              </a:xfrm>
              <a:custGeom>
                <a:avLst/>
                <a:gdLst>
                  <a:gd name="T0" fmla="*/ 0 w 181"/>
                  <a:gd name="T1" fmla="*/ 0 h 896"/>
                  <a:gd name="T2" fmla="*/ 138 w 181"/>
                  <a:gd name="T3" fmla="*/ 906 h 896"/>
                  <a:gd name="T4" fmla="*/ 97 w 181"/>
                  <a:gd name="T5" fmla="*/ 975 h 896"/>
                  <a:gd name="T6" fmla="*/ 157 w 181"/>
                  <a:gd name="T7" fmla="*/ 1077 h 896"/>
                  <a:gd name="T8" fmla="*/ 177 w 181"/>
                  <a:gd name="T9" fmla="*/ 1884 h 896"/>
                  <a:gd name="T10" fmla="*/ 413 w 181"/>
                  <a:gd name="T11" fmla="*/ 2698 h 896"/>
                  <a:gd name="T12" fmla="*/ 0 60000 65536"/>
                  <a:gd name="T13" fmla="*/ 0 60000 65536"/>
                  <a:gd name="T14" fmla="*/ 0 60000 65536"/>
                  <a:gd name="T15" fmla="*/ 0 60000 65536"/>
                  <a:gd name="T16" fmla="*/ 0 60000 65536"/>
                  <a:gd name="T17" fmla="*/ 0 60000 65536"/>
                  <a:gd name="T18" fmla="*/ 0 w 181"/>
                  <a:gd name="T19" fmla="*/ 0 h 896"/>
                  <a:gd name="T20" fmla="*/ 181 w 181"/>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181" h="896">
                    <a:moveTo>
                      <a:pt x="0" y="0"/>
                    </a:moveTo>
                    <a:lnTo>
                      <a:pt x="61" y="301"/>
                    </a:lnTo>
                    <a:lnTo>
                      <a:pt x="43" y="325"/>
                    </a:lnTo>
                    <a:lnTo>
                      <a:pt x="69" y="358"/>
                    </a:lnTo>
                    <a:lnTo>
                      <a:pt x="78" y="626"/>
                    </a:lnTo>
                    <a:lnTo>
                      <a:pt x="181" y="896"/>
                    </a:lnTo>
                  </a:path>
                </a:pathLst>
              </a:custGeom>
              <a:noFill/>
              <a:ln w="0">
                <a:solidFill>
                  <a:srgbClr val="008080"/>
                </a:solidFill>
                <a:round/>
                <a:headEnd/>
                <a:tailEnd/>
              </a:ln>
            </p:spPr>
            <p:txBody>
              <a:bodyPr wrap="none" anchor="ctr"/>
              <a:lstStyle/>
              <a:p>
                <a:endParaRPr lang="en-US"/>
              </a:p>
            </p:txBody>
          </p:sp>
          <p:sp>
            <p:nvSpPr>
              <p:cNvPr id="125217" name="Line 24"/>
              <p:cNvSpPr>
                <a:spLocks noChangeShapeType="1"/>
              </p:cNvSpPr>
              <p:nvPr/>
            </p:nvSpPr>
            <p:spPr bwMode="auto">
              <a:xfrm rot="16200000" flipV="1">
                <a:off x="1282" y="3218"/>
                <a:ext cx="544" cy="2"/>
              </a:xfrm>
              <a:prstGeom prst="line">
                <a:avLst/>
              </a:prstGeom>
              <a:noFill/>
              <a:ln w="0">
                <a:solidFill>
                  <a:srgbClr val="008080"/>
                </a:solidFill>
                <a:round/>
                <a:headEnd/>
                <a:tailEnd/>
              </a:ln>
            </p:spPr>
            <p:txBody>
              <a:bodyPr wrap="none" anchor="ctr"/>
              <a:lstStyle/>
              <a:p>
                <a:endParaRPr lang="en-US"/>
              </a:p>
            </p:txBody>
          </p:sp>
          <p:sp>
            <p:nvSpPr>
              <p:cNvPr id="125218" name="Freeform 25"/>
              <p:cNvSpPr>
                <a:spLocks/>
              </p:cNvSpPr>
              <p:nvPr/>
            </p:nvSpPr>
            <p:spPr bwMode="auto">
              <a:xfrm rot="-5400000">
                <a:off x="1598" y="3184"/>
                <a:ext cx="580" cy="47"/>
              </a:xfrm>
              <a:custGeom>
                <a:avLst/>
                <a:gdLst>
                  <a:gd name="T0" fmla="*/ 0 w 552"/>
                  <a:gd name="T1" fmla="*/ 3 h 44"/>
                  <a:gd name="T2" fmla="*/ 958 w 552"/>
                  <a:gd name="T3" fmla="*/ 0 h 44"/>
                  <a:gd name="T4" fmla="*/ 1281 w 552"/>
                  <a:gd name="T5" fmla="*/ 134 h 44"/>
                  <a:gd name="T6" fmla="*/ 0 60000 65536"/>
                  <a:gd name="T7" fmla="*/ 0 60000 65536"/>
                  <a:gd name="T8" fmla="*/ 0 60000 65536"/>
                  <a:gd name="T9" fmla="*/ 0 w 552"/>
                  <a:gd name="T10" fmla="*/ 0 h 44"/>
                  <a:gd name="T11" fmla="*/ 552 w 552"/>
                  <a:gd name="T12" fmla="*/ 44 h 44"/>
                </a:gdLst>
                <a:ahLst/>
                <a:cxnLst>
                  <a:cxn ang="T6">
                    <a:pos x="T0" y="T1"/>
                  </a:cxn>
                  <a:cxn ang="T7">
                    <a:pos x="T2" y="T3"/>
                  </a:cxn>
                  <a:cxn ang="T8">
                    <a:pos x="T4" y="T5"/>
                  </a:cxn>
                </a:cxnLst>
                <a:rect l="T9" t="T10" r="T11" b="T12"/>
                <a:pathLst>
                  <a:path w="552" h="44">
                    <a:moveTo>
                      <a:pt x="0" y="3"/>
                    </a:moveTo>
                    <a:lnTo>
                      <a:pt x="413" y="0"/>
                    </a:lnTo>
                    <a:lnTo>
                      <a:pt x="552" y="44"/>
                    </a:lnTo>
                  </a:path>
                </a:pathLst>
              </a:custGeom>
              <a:noFill/>
              <a:ln w="0">
                <a:solidFill>
                  <a:srgbClr val="008080"/>
                </a:solidFill>
                <a:round/>
                <a:headEnd/>
                <a:tailEnd/>
              </a:ln>
            </p:spPr>
            <p:txBody>
              <a:bodyPr wrap="none" anchor="ctr"/>
              <a:lstStyle/>
              <a:p>
                <a:endParaRPr lang="en-US"/>
              </a:p>
            </p:txBody>
          </p:sp>
          <p:sp>
            <p:nvSpPr>
              <p:cNvPr id="125219" name="Freeform 26"/>
              <p:cNvSpPr>
                <a:spLocks/>
              </p:cNvSpPr>
              <p:nvPr/>
            </p:nvSpPr>
            <p:spPr bwMode="auto">
              <a:xfrm rot="-5400000">
                <a:off x="2289" y="2957"/>
                <a:ext cx="1101" cy="534"/>
              </a:xfrm>
              <a:custGeom>
                <a:avLst/>
                <a:gdLst>
                  <a:gd name="T0" fmla="*/ 0 w 1049"/>
                  <a:gd name="T1" fmla="*/ 1526 h 500"/>
                  <a:gd name="T2" fmla="*/ 2 w 1049"/>
                  <a:gd name="T3" fmla="*/ 1427 h 500"/>
                  <a:gd name="T4" fmla="*/ 731 w 1049"/>
                  <a:gd name="T5" fmla="*/ 1465 h 500"/>
                  <a:gd name="T6" fmla="*/ 714 w 1049"/>
                  <a:gd name="T7" fmla="*/ 7 h 500"/>
                  <a:gd name="T8" fmla="*/ 1266 w 1049"/>
                  <a:gd name="T9" fmla="*/ 0 h 500"/>
                  <a:gd name="T10" fmla="*/ 1283 w 1049"/>
                  <a:gd name="T11" fmla="*/ 604 h 500"/>
                  <a:gd name="T12" fmla="*/ 1701 w 1049"/>
                  <a:gd name="T13" fmla="*/ 772 h 500"/>
                  <a:gd name="T14" fmla="*/ 2232 w 1049"/>
                  <a:gd name="T15" fmla="*/ 748 h 500"/>
                  <a:gd name="T16" fmla="*/ 2385 w 1049"/>
                  <a:gd name="T17" fmla="*/ 844 h 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9"/>
                  <a:gd name="T28" fmla="*/ 0 h 500"/>
                  <a:gd name="T29" fmla="*/ 1049 w 1049"/>
                  <a:gd name="T30" fmla="*/ 500 h 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9" h="500">
                    <a:moveTo>
                      <a:pt x="0" y="500"/>
                    </a:moveTo>
                    <a:lnTo>
                      <a:pt x="2" y="466"/>
                    </a:lnTo>
                    <a:lnTo>
                      <a:pt x="322" y="478"/>
                    </a:lnTo>
                    <a:lnTo>
                      <a:pt x="313" y="7"/>
                    </a:lnTo>
                    <a:lnTo>
                      <a:pt x="555" y="0"/>
                    </a:lnTo>
                    <a:lnTo>
                      <a:pt x="564" y="198"/>
                    </a:lnTo>
                    <a:lnTo>
                      <a:pt x="747" y="253"/>
                    </a:lnTo>
                    <a:lnTo>
                      <a:pt x="980" y="243"/>
                    </a:lnTo>
                    <a:lnTo>
                      <a:pt x="1049" y="276"/>
                    </a:lnTo>
                  </a:path>
                </a:pathLst>
              </a:custGeom>
              <a:noFill/>
              <a:ln w="0">
                <a:solidFill>
                  <a:srgbClr val="008080"/>
                </a:solidFill>
                <a:round/>
                <a:headEnd/>
                <a:tailEnd/>
              </a:ln>
            </p:spPr>
            <p:txBody>
              <a:bodyPr wrap="none" anchor="ctr"/>
              <a:lstStyle/>
              <a:p>
                <a:endParaRPr lang="en-US"/>
              </a:p>
            </p:txBody>
          </p:sp>
          <p:sp>
            <p:nvSpPr>
              <p:cNvPr id="125220" name="Line 27"/>
              <p:cNvSpPr>
                <a:spLocks noChangeShapeType="1"/>
              </p:cNvSpPr>
              <p:nvPr/>
            </p:nvSpPr>
            <p:spPr bwMode="auto">
              <a:xfrm rot="-5400000">
                <a:off x="2551" y="3401"/>
                <a:ext cx="0" cy="58"/>
              </a:xfrm>
              <a:prstGeom prst="line">
                <a:avLst/>
              </a:prstGeom>
              <a:noFill/>
              <a:ln w="0">
                <a:solidFill>
                  <a:srgbClr val="008080"/>
                </a:solidFill>
                <a:round/>
                <a:headEnd/>
                <a:tailEnd/>
              </a:ln>
            </p:spPr>
            <p:txBody>
              <a:bodyPr wrap="none" anchor="ctr"/>
              <a:lstStyle/>
              <a:p>
                <a:endParaRPr lang="en-US"/>
              </a:p>
            </p:txBody>
          </p:sp>
          <p:sp>
            <p:nvSpPr>
              <p:cNvPr id="125221" name="Freeform 28"/>
              <p:cNvSpPr>
                <a:spLocks/>
              </p:cNvSpPr>
              <p:nvPr/>
            </p:nvSpPr>
            <p:spPr bwMode="auto">
              <a:xfrm rot="-5400000">
                <a:off x="1655" y="1897"/>
                <a:ext cx="527" cy="1040"/>
              </a:xfrm>
              <a:custGeom>
                <a:avLst/>
                <a:gdLst>
                  <a:gd name="T0" fmla="*/ 157 w 502"/>
                  <a:gd name="T1" fmla="*/ 0 h 975"/>
                  <a:gd name="T2" fmla="*/ 77 w 502"/>
                  <a:gd name="T3" fmla="*/ 231 h 975"/>
                  <a:gd name="T4" fmla="*/ 0 w 502"/>
                  <a:gd name="T5" fmla="*/ 327 h 975"/>
                  <a:gd name="T6" fmla="*/ 54 w 502"/>
                  <a:gd name="T7" fmla="*/ 668 h 975"/>
                  <a:gd name="T8" fmla="*/ 334 w 502"/>
                  <a:gd name="T9" fmla="*/ 875 h 975"/>
                  <a:gd name="T10" fmla="*/ 393 w 502"/>
                  <a:gd name="T11" fmla="*/ 1207 h 975"/>
                  <a:gd name="T12" fmla="*/ 533 w 502"/>
                  <a:gd name="T13" fmla="*/ 1373 h 975"/>
                  <a:gd name="T14" fmla="*/ 555 w 502"/>
                  <a:gd name="T15" fmla="*/ 1511 h 975"/>
                  <a:gd name="T16" fmla="*/ 433 w 502"/>
                  <a:gd name="T17" fmla="*/ 1675 h 975"/>
                  <a:gd name="T18" fmla="*/ 478 w 502"/>
                  <a:gd name="T19" fmla="*/ 1776 h 975"/>
                  <a:gd name="T20" fmla="*/ 393 w 502"/>
                  <a:gd name="T21" fmla="*/ 1947 h 975"/>
                  <a:gd name="T22" fmla="*/ 393 w 502"/>
                  <a:gd name="T23" fmla="*/ 2079 h 975"/>
                  <a:gd name="T24" fmla="*/ 589 w 502"/>
                  <a:gd name="T25" fmla="*/ 2384 h 975"/>
                  <a:gd name="T26" fmla="*/ 650 w 502"/>
                  <a:gd name="T27" fmla="*/ 2384 h 975"/>
                  <a:gd name="T28" fmla="*/ 650 w 502"/>
                  <a:gd name="T29" fmla="*/ 2583 h 975"/>
                  <a:gd name="T30" fmla="*/ 816 w 502"/>
                  <a:gd name="T31" fmla="*/ 2723 h 975"/>
                  <a:gd name="T32" fmla="*/ 868 w 502"/>
                  <a:gd name="T33" fmla="*/ 2919 h 975"/>
                  <a:gd name="T34" fmla="*/ 907 w 502"/>
                  <a:gd name="T35" fmla="*/ 2815 h 975"/>
                  <a:gd name="T36" fmla="*/ 1005 w 502"/>
                  <a:gd name="T37" fmla="*/ 2886 h 975"/>
                  <a:gd name="T38" fmla="*/ 1047 w 502"/>
                  <a:gd name="T39" fmla="*/ 2815 h 975"/>
                  <a:gd name="T40" fmla="*/ 1088 w 502"/>
                  <a:gd name="T41" fmla="*/ 2747 h 975"/>
                  <a:gd name="T42" fmla="*/ 1106 w 502"/>
                  <a:gd name="T43" fmla="*/ 2553 h 975"/>
                  <a:gd name="T44" fmla="*/ 1147 w 502"/>
                  <a:gd name="T45" fmla="*/ 2343 h 975"/>
                  <a:gd name="T46" fmla="*/ 1068 w 502"/>
                  <a:gd name="T47" fmla="*/ 1423 h 9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2"/>
                  <a:gd name="T73" fmla="*/ 0 h 975"/>
                  <a:gd name="T74" fmla="*/ 502 w 502"/>
                  <a:gd name="T75" fmla="*/ 975 h 9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2" h="975">
                    <a:moveTo>
                      <a:pt x="69" y="0"/>
                    </a:moveTo>
                    <a:lnTo>
                      <a:pt x="34" y="77"/>
                    </a:lnTo>
                    <a:lnTo>
                      <a:pt x="0" y="110"/>
                    </a:lnTo>
                    <a:lnTo>
                      <a:pt x="25" y="223"/>
                    </a:lnTo>
                    <a:lnTo>
                      <a:pt x="147" y="291"/>
                    </a:lnTo>
                    <a:lnTo>
                      <a:pt x="172" y="402"/>
                    </a:lnTo>
                    <a:lnTo>
                      <a:pt x="233" y="458"/>
                    </a:lnTo>
                    <a:lnTo>
                      <a:pt x="242" y="504"/>
                    </a:lnTo>
                    <a:lnTo>
                      <a:pt x="189" y="560"/>
                    </a:lnTo>
                    <a:lnTo>
                      <a:pt x="208" y="593"/>
                    </a:lnTo>
                    <a:lnTo>
                      <a:pt x="172" y="650"/>
                    </a:lnTo>
                    <a:lnTo>
                      <a:pt x="172" y="694"/>
                    </a:lnTo>
                    <a:lnTo>
                      <a:pt x="258" y="796"/>
                    </a:lnTo>
                    <a:lnTo>
                      <a:pt x="285" y="796"/>
                    </a:lnTo>
                    <a:lnTo>
                      <a:pt x="285" y="863"/>
                    </a:lnTo>
                    <a:lnTo>
                      <a:pt x="355" y="908"/>
                    </a:lnTo>
                    <a:lnTo>
                      <a:pt x="380" y="975"/>
                    </a:lnTo>
                    <a:lnTo>
                      <a:pt x="397" y="940"/>
                    </a:lnTo>
                    <a:lnTo>
                      <a:pt x="441" y="963"/>
                    </a:lnTo>
                    <a:lnTo>
                      <a:pt x="458" y="940"/>
                    </a:lnTo>
                    <a:lnTo>
                      <a:pt x="476" y="918"/>
                    </a:lnTo>
                    <a:lnTo>
                      <a:pt x="485" y="851"/>
                    </a:lnTo>
                    <a:lnTo>
                      <a:pt x="502" y="783"/>
                    </a:lnTo>
                    <a:lnTo>
                      <a:pt x="467" y="475"/>
                    </a:lnTo>
                  </a:path>
                </a:pathLst>
              </a:custGeom>
              <a:noFill/>
              <a:ln w="0">
                <a:solidFill>
                  <a:srgbClr val="008080"/>
                </a:solidFill>
                <a:round/>
                <a:headEnd/>
                <a:tailEnd/>
              </a:ln>
            </p:spPr>
            <p:txBody>
              <a:bodyPr wrap="none" anchor="ctr"/>
              <a:lstStyle/>
              <a:p>
                <a:endParaRPr lang="en-US"/>
              </a:p>
            </p:txBody>
          </p:sp>
          <p:sp>
            <p:nvSpPr>
              <p:cNvPr id="125222" name="Line 29"/>
              <p:cNvSpPr>
                <a:spLocks noChangeShapeType="1"/>
              </p:cNvSpPr>
              <p:nvPr/>
            </p:nvSpPr>
            <p:spPr bwMode="auto">
              <a:xfrm rot="16200000" flipV="1">
                <a:off x="1574" y="2713"/>
                <a:ext cx="399" cy="10"/>
              </a:xfrm>
              <a:prstGeom prst="line">
                <a:avLst/>
              </a:prstGeom>
              <a:noFill/>
              <a:ln w="0">
                <a:solidFill>
                  <a:srgbClr val="008080"/>
                </a:solidFill>
                <a:round/>
                <a:headEnd/>
                <a:tailEnd/>
              </a:ln>
            </p:spPr>
            <p:txBody>
              <a:bodyPr wrap="none" anchor="ctr"/>
              <a:lstStyle/>
              <a:p>
                <a:endParaRPr lang="en-US"/>
              </a:p>
            </p:txBody>
          </p:sp>
          <p:sp>
            <p:nvSpPr>
              <p:cNvPr id="125223" name="Line 30"/>
              <p:cNvSpPr>
                <a:spLocks noChangeShapeType="1"/>
              </p:cNvSpPr>
              <p:nvPr/>
            </p:nvSpPr>
            <p:spPr bwMode="auto">
              <a:xfrm rot="16200000" flipV="1">
                <a:off x="1954" y="2663"/>
                <a:ext cx="333" cy="10"/>
              </a:xfrm>
              <a:prstGeom prst="line">
                <a:avLst/>
              </a:prstGeom>
              <a:noFill/>
              <a:ln w="0">
                <a:solidFill>
                  <a:srgbClr val="008080"/>
                </a:solidFill>
                <a:round/>
                <a:headEnd/>
                <a:tailEnd/>
              </a:ln>
            </p:spPr>
            <p:txBody>
              <a:bodyPr wrap="none" anchor="ctr"/>
              <a:lstStyle/>
              <a:p>
                <a:endParaRPr lang="en-US"/>
              </a:p>
            </p:txBody>
          </p:sp>
          <p:sp>
            <p:nvSpPr>
              <p:cNvPr id="125224" name="Line 31"/>
              <p:cNvSpPr>
                <a:spLocks noChangeShapeType="1"/>
              </p:cNvSpPr>
              <p:nvPr/>
            </p:nvSpPr>
            <p:spPr bwMode="auto">
              <a:xfrm rot="-5400000">
                <a:off x="2361" y="3199"/>
                <a:ext cx="7" cy="307"/>
              </a:xfrm>
              <a:prstGeom prst="line">
                <a:avLst/>
              </a:prstGeom>
              <a:noFill/>
              <a:ln w="0">
                <a:solidFill>
                  <a:srgbClr val="008080"/>
                </a:solidFill>
                <a:round/>
                <a:headEnd/>
                <a:tailEnd/>
              </a:ln>
            </p:spPr>
            <p:txBody>
              <a:bodyPr wrap="none" anchor="ctr"/>
              <a:lstStyle/>
              <a:p>
                <a:endParaRPr lang="en-US"/>
              </a:p>
            </p:txBody>
          </p:sp>
          <p:sp>
            <p:nvSpPr>
              <p:cNvPr id="125225" name="Freeform 32"/>
              <p:cNvSpPr>
                <a:spLocks/>
              </p:cNvSpPr>
              <p:nvPr/>
            </p:nvSpPr>
            <p:spPr bwMode="auto">
              <a:xfrm rot="-5400000">
                <a:off x="2689" y="1908"/>
                <a:ext cx="200" cy="748"/>
              </a:xfrm>
              <a:custGeom>
                <a:avLst/>
                <a:gdLst>
                  <a:gd name="T0" fmla="*/ 254 w 190"/>
                  <a:gd name="T1" fmla="*/ 0 h 701"/>
                  <a:gd name="T2" fmla="*/ 265 w 190"/>
                  <a:gd name="T3" fmla="*/ 198 h 701"/>
                  <a:gd name="T4" fmla="*/ 224 w 190"/>
                  <a:gd name="T5" fmla="*/ 198 h 701"/>
                  <a:gd name="T6" fmla="*/ 227 w 190"/>
                  <a:gd name="T7" fmla="*/ 436 h 701"/>
                  <a:gd name="T8" fmla="*/ 102 w 190"/>
                  <a:gd name="T9" fmla="*/ 874 h 701"/>
                  <a:gd name="T10" fmla="*/ 0 w 190"/>
                  <a:gd name="T11" fmla="*/ 1252 h 701"/>
                  <a:gd name="T12" fmla="*/ 83 w 190"/>
                  <a:gd name="T13" fmla="*/ 1580 h 701"/>
                  <a:gd name="T14" fmla="*/ 7 w 190"/>
                  <a:gd name="T15" fmla="*/ 1946 h 701"/>
                  <a:gd name="T16" fmla="*/ 373 w 190"/>
                  <a:gd name="T17" fmla="*/ 1921 h 701"/>
                  <a:gd name="T18" fmla="*/ 458 w 190"/>
                  <a:gd name="T19" fmla="*/ 2112 h 7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701"/>
                  <a:gd name="T32" fmla="*/ 190 w 190"/>
                  <a:gd name="T33" fmla="*/ 701 h 7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701">
                    <a:moveTo>
                      <a:pt x="106" y="0"/>
                    </a:moveTo>
                    <a:lnTo>
                      <a:pt x="111" y="66"/>
                    </a:lnTo>
                    <a:lnTo>
                      <a:pt x="94" y="66"/>
                    </a:lnTo>
                    <a:lnTo>
                      <a:pt x="95" y="145"/>
                    </a:lnTo>
                    <a:lnTo>
                      <a:pt x="43" y="290"/>
                    </a:lnTo>
                    <a:lnTo>
                      <a:pt x="0" y="414"/>
                    </a:lnTo>
                    <a:lnTo>
                      <a:pt x="35" y="524"/>
                    </a:lnTo>
                    <a:lnTo>
                      <a:pt x="7" y="646"/>
                    </a:lnTo>
                    <a:lnTo>
                      <a:pt x="155" y="637"/>
                    </a:lnTo>
                    <a:lnTo>
                      <a:pt x="190" y="701"/>
                    </a:lnTo>
                  </a:path>
                </a:pathLst>
              </a:custGeom>
              <a:noFill/>
              <a:ln w="0">
                <a:solidFill>
                  <a:srgbClr val="008080"/>
                </a:solidFill>
                <a:round/>
                <a:headEnd/>
                <a:tailEnd/>
              </a:ln>
            </p:spPr>
            <p:txBody>
              <a:bodyPr wrap="none" anchor="ctr"/>
              <a:lstStyle/>
              <a:p>
                <a:endParaRPr lang="en-US"/>
              </a:p>
            </p:txBody>
          </p:sp>
          <p:sp>
            <p:nvSpPr>
              <p:cNvPr id="125226" name="Freeform 33"/>
              <p:cNvSpPr>
                <a:spLocks/>
              </p:cNvSpPr>
              <p:nvPr/>
            </p:nvSpPr>
            <p:spPr bwMode="auto">
              <a:xfrm rot="-5400000">
                <a:off x="2344" y="2471"/>
                <a:ext cx="427" cy="47"/>
              </a:xfrm>
              <a:custGeom>
                <a:avLst/>
                <a:gdLst>
                  <a:gd name="T0" fmla="*/ 0 w 407"/>
                  <a:gd name="T1" fmla="*/ 30 h 44"/>
                  <a:gd name="T2" fmla="*/ 788 w 407"/>
                  <a:gd name="T3" fmla="*/ 0 h 44"/>
                  <a:gd name="T4" fmla="*/ 748 w 407"/>
                  <a:gd name="T5" fmla="*/ 134 h 44"/>
                  <a:gd name="T6" fmla="*/ 919 w 407"/>
                  <a:gd name="T7" fmla="*/ 115 h 44"/>
                  <a:gd name="T8" fmla="*/ 0 60000 65536"/>
                  <a:gd name="T9" fmla="*/ 0 60000 65536"/>
                  <a:gd name="T10" fmla="*/ 0 60000 65536"/>
                  <a:gd name="T11" fmla="*/ 0 60000 65536"/>
                  <a:gd name="T12" fmla="*/ 0 w 407"/>
                  <a:gd name="T13" fmla="*/ 0 h 44"/>
                  <a:gd name="T14" fmla="*/ 407 w 407"/>
                  <a:gd name="T15" fmla="*/ 44 h 44"/>
                </a:gdLst>
                <a:ahLst/>
                <a:cxnLst>
                  <a:cxn ang="T8">
                    <a:pos x="T0" y="T1"/>
                  </a:cxn>
                  <a:cxn ang="T9">
                    <a:pos x="T2" y="T3"/>
                  </a:cxn>
                  <a:cxn ang="T10">
                    <a:pos x="T4" y="T5"/>
                  </a:cxn>
                  <a:cxn ang="T11">
                    <a:pos x="T6" y="T7"/>
                  </a:cxn>
                </a:cxnLst>
                <a:rect l="T12" t="T13" r="T14" b="T15"/>
                <a:pathLst>
                  <a:path w="407" h="44">
                    <a:moveTo>
                      <a:pt x="0" y="9"/>
                    </a:moveTo>
                    <a:lnTo>
                      <a:pt x="348" y="0"/>
                    </a:lnTo>
                    <a:lnTo>
                      <a:pt x="330" y="44"/>
                    </a:lnTo>
                    <a:lnTo>
                      <a:pt x="407" y="37"/>
                    </a:lnTo>
                  </a:path>
                </a:pathLst>
              </a:custGeom>
              <a:noFill/>
              <a:ln w="0">
                <a:solidFill>
                  <a:srgbClr val="008080"/>
                </a:solidFill>
                <a:round/>
                <a:headEnd/>
                <a:tailEnd/>
              </a:ln>
            </p:spPr>
            <p:txBody>
              <a:bodyPr wrap="none" anchor="ctr"/>
              <a:lstStyle/>
              <a:p>
                <a:endParaRPr lang="en-US"/>
              </a:p>
            </p:txBody>
          </p:sp>
          <p:sp>
            <p:nvSpPr>
              <p:cNvPr id="125227" name="Freeform 34"/>
              <p:cNvSpPr>
                <a:spLocks/>
              </p:cNvSpPr>
              <p:nvPr/>
            </p:nvSpPr>
            <p:spPr bwMode="auto">
              <a:xfrm rot="-5400000">
                <a:off x="1713" y="1988"/>
                <a:ext cx="316" cy="47"/>
              </a:xfrm>
              <a:custGeom>
                <a:avLst/>
                <a:gdLst>
                  <a:gd name="T0" fmla="*/ 0 w 300"/>
                  <a:gd name="T1" fmla="*/ 134 h 44"/>
                  <a:gd name="T2" fmla="*/ 413 w 300"/>
                  <a:gd name="T3" fmla="*/ 117 h 44"/>
                  <a:gd name="T4" fmla="*/ 728 w 300"/>
                  <a:gd name="T5" fmla="*/ 0 h 44"/>
                  <a:gd name="T6" fmla="*/ 0 60000 65536"/>
                  <a:gd name="T7" fmla="*/ 0 60000 65536"/>
                  <a:gd name="T8" fmla="*/ 0 60000 65536"/>
                  <a:gd name="T9" fmla="*/ 0 w 300"/>
                  <a:gd name="T10" fmla="*/ 0 h 44"/>
                  <a:gd name="T11" fmla="*/ 300 w 300"/>
                  <a:gd name="T12" fmla="*/ 44 h 44"/>
                </a:gdLst>
                <a:ahLst/>
                <a:cxnLst>
                  <a:cxn ang="T6">
                    <a:pos x="T0" y="T1"/>
                  </a:cxn>
                  <a:cxn ang="T7">
                    <a:pos x="T2" y="T3"/>
                  </a:cxn>
                  <a:cxn ang="T8">
                    <a:pos x="T4" y="T5"/>
                  </a:cxn>
                </a:cxnLst>
                <a:rect l="T9" t="T10" r="T11" b="T12"/>
                <a:pathLst>
                  <a:path w="300" h="44">
                    <a:moveTo>
                      <a:pt x="0" y="44"/>
                    </a:moveTo>
                    <a:lnTo>
                      <a:pt x="170" y="38"/>
                    </a:lnTo>
                    <a:lnTo>
                      <a:pt x="300" y="0"/>
                    </a:lnTo>
                  </a:path>
                </a:pathLst>
              </a:custGeom>
              <a:noFill/>
              <a:ln w="0">
                <a:solidFill>
                  <a:srgbClr val="008080"/>
                </a:solidFill>
                <a:round/>
                <a:headEnd/>
                <a:tailEnd/>
              </a:ln>
            </p:spPr>
            <p:txBody>
              <a:bodyPr wrap="none" anchor="ctr"/>
              <a:lstStyle/>
              <a:p>
                <a:endParaRPr lang="en-US"/>
              </a:p>
            </p:txBody>
          </p:sp>
          <p:sp>
            <p:nvSpPr>
              <p:cNvPr id="125228" name="Freeform 35"/>
              <p:cNvSpPr>
                <a:spLocks/>
              </p:cNvSpPr>
              <p:nvPr/>
            </p:nvSpPr>
            <p:spPr bwMode="auto">
              <a:xfrm rot="-5400000">
                <a:off x="1997" y="1816"/>
                <a:ext cx="249" cy="470"/>
              </a:xfrm>
              <a:custGeom>
                <a:avLst/>
                <a:gdLst>
                  <a:gd name="T0" fmla="*/ 408 w 237"/>
                  <a:gd name="T1" fmla="*/ 0 h 440"/>
                  <a:gd name="T2" fmla="*/ 551 w 237"/>
                  <a:gd name="T3" fmla="*/ 790 h 440"/>
                  <a:gd name="T4" fmla="*/ 465 w 237"/>
                  <a:gd name="T5" fmla="*/ 898 h 440"/>
                  <a:gd name="T6" fmla="*/ 370 w 237"/>
                  <a:gd name="T7" fmla="*/ 1172 h 440"/>
                  <a:gd name="T8" fmla="*/ 305 w 237"/>
                  <a:gd name="T9" fmla="*/ 1139 h 440"/>
                  <a:gd name="T10" fmla="*/ 148 w 237"/>
                  <a:gd name="T11" fmla="*/ 1271 h 440"/>
                  <a:gd name="T12" fmla="*/ 107 w 237"/>
                  <a:gd name="T13" fmla="*/ 1248 h 440"/>
                  <a:gd name="T14" fmla="*/ 0 w 237"/>
                  <a:gd name="T15" fmla="*/ 1352 h 440"/>
                  <a:gd name="T16" fmla="*/ 0 60000 65536"/>
                  <a:gd name="T17" fmla="*/ 0 60000 65536"/>
                  <a:gd name="T18" fmla="*/ 0 60000 65536"/>
                  <a:gd name="T19" fmla="*/ 0 60000 65536"/>
                  <a:gd name="T20" fmla="*/ 0 60000 65536"/>
                  <a:gd name="T21" fmla="*/ 0 60000 65536"/>
                  <a:gd name="T22" fmla="*/ 0 60000 65536"/>
                  <a:gd name="T23" fmla="*/ 0 60000 65536"/>
                  <a:gd name="T24" fmla="*/ 0 w 237"/>
                  <a:gd name="T25" fmla="*/ 0 h 440"/>
                  <a:gd name="T26" fmla="*/ 237 w 237"/>
                  <a:gd name="T27" fmla="*/ 440 h 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7" h="440">
                    <a:moveTo>
                      <a:pt x="176" y="0"/>
                    </a:moveTo>
                    <a:lnTo>
                      <a:pt x="237" y="258"/>
                    </a:lnTo>
                    <a:lnTo>
                      <a:pt x="202" y="292"/>
                    </a:lnTo>
                    <a:lnTo>
                      <a:pt x="160" y="382"/>
                    </a:lnTo>
                    <a:lnTo>
                      <a:pt x="132" y="370"/>
                    </a:lnTo>
                    <a:lnTo>
                      <a:pt x="64" y="415"/>
                    </a:lnTo>
                    <a:lnTo>
                      <a:pt x="47" y="405"/>
                    </a:lnTo>
                    <a:lnTo>
                      <a:pt x="0" y="440"/>
                    </a:lnTo>
                  </a:path>
                </a:pathLst>
              </a:custGeom>
              <a:noFill/>
              <a:ln w="0">
                <a:solidFill>
                  <a:srgbClr val="008080"/>
                </a:solidFill>
                <a:round/>
                <a:headEnd/>
                <a:tailEnd/>
              </a:ln>
            </p:spPr>
            <p:txBody>
              <a:bodyPr wrap="none" anchor="ctr"/>
              <a:lstStyle/>
              <a:p>
                <a:endParaRPr lang="en-US"/>
              </a:p>
            </p:txBody>
          </p:sp>
          <p:sp>
            <p:nvSpPr>
              <p:cNvPr id="125229" name="Freeform 36"/>
              <p:cNvSpPr>
                <a:spLocks/>
              </p:cNvSpPr>
              <p:nvPr/>
            </p:nvSpPr>
            <p:spPr bwMode="auto">
              <a:xfrm rot="-5400000">
                <a:off x="1828" y="1573"/>
                <a:ext cx="306" cy="411"/>
              </a:xfrm>
              <a:custGeom>
                <a:avLst/>
                <a:gdLst>
                  <a:gd name="T0" fmla="*/ 545 w 291"/>
                  <a:gd name="T1" fmla="*/ 0 h 385"/>
                  <a:gd name="T2" fmla="*/ 682 w 291"/>
                  <a:gd name="T3" fmla="*/ 489 h 385"/>
                  <a:gd name="T4" fmla="*/ 665 w 291"/>
                  <a:gd name="T5" fmla="*/ 695 h 385"/>
                  <a:gd name="T6" fmla="*/ 603 w 291"/>
                  <a:gd name="T7" fmla="*/ 833 h 385"/>
                  <a:gd name="T8" fmla="*/ 482 w 291"/>
                  <a:gd name="T9" fmla="*/ 1171 h 385"/>
                  <a:gd name="T10" fmla="*/ 399 w 291"/>
                  <a:gd name="T11" fmla="*/ 1102 h 385"/>
                  <a:gd name="T12" fmla="*/ 217 w 291"/>
                  <a:gd name="T13" fmla="*/ 1137 h 385"/>
                  <a:gd name="T14" fmla="*/ 0 w 291"/>
                  <a:gd name="T15" fmla="*/ 1043 h 385"/>
                  <a:gd name="T16" fmla="*/ 0 60000 65536"/>
                  <a:gd name="T17" fmla="*/ 0 60000 65536"/>
                  <a:gd name="T18" fmla="*/ 0 60000 65536"/>
                  <a:gd name="T19" fmla="*/ 0 60000 65536"/>
                  <a:gd name="T20" fmla="*/ 0 60000 65536"/>
                  <a:gd name="T21" fmla="*/ 0 60000 65536"/>
                  <a:gd name="T22" fmla="*/ 0 60000 65536"/>
                  <a:gd name="T23" fmla="*/ 0 60000 65536"/>
                  <a:gd name="T24" fmla="*/ 0 w 291"/>
                  <a:gd name="T25" fmla="*/ 0 h 385"/>
                  <a:gd name="T26" fmla="*/ 291 w 291"/>
                  <a:gd name="T27" fmla="*/ 385 h 3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1" h="385">
                    <a:moveTo>
                      <a:pt x="231" y="0"/>
                    </a:moveTo>
                    <a:lnTo>
                      <a:pt x="291" y="162"/>
                    </a:lnTo>
                    <a:lnTo>
                      <a:pt x="282" y="229"/>
                    </a:lnTo>
                    <a:lnTo>
                      <a:pt x="256" y="274"/>
                    </a:lnTo>
                    <a:lnTo>
                      <a:pt x="205" y="385"/>
                    </a:lnTo>
                    <a:lnTo>
                      <a:pt x="169" y="363"/>
                    </a:lnTo>
                    <a:lnTo>
                      <a:pt x="92" y="374"/>
                    </a:lnTo>
                    <a:lnTo>
                      <a:pt x="0" y="343"/>
                    </a:lnTo>
                  </a:path>
                </a:pathLst>
              </a:custGeom>
              <a:noFill/>
              <a:ln w="0">
                <a:solidFill>
                  <a:srgbClr val="008080"/>
                </a:solidFill>
                <a:round/>
                <a:headEnd/>
                <a:tailEnd/>
              </a:ln>
            </p:spPr>
            <p:txBody>
              <a:bodyPr wrap="none" anchor="ctr"/>
              <a:lstStyle/>
              <a:p>
                <a:endParaRPr lang="en-US"/>
              </a:p>
            </p:txBody>
          </p:sp>
          <p:sp>
            <p:nvSpPr>
              <p:cNvPr id="125230" name="Freeform 37"/>
              <p:cNvSpPr>
                <a:spLocks/>
              </p:cNvSpPr>
              <p:nvPr/>
            </p:nvSpPr>
            <p:spPr bwMode="auto">
              <a:xfrm rot="-5400000">
                <a:off x="1928" y="1387"/>
                <a:ext cx="368" cy="317"/>
              </a:xfrm>
              <a:custGeom>
                <a:avLst/>
                <a:gdLst>
                  <a:gd name="T0" fmla="*/ 0 w 351"/>
                  <a:gd name="T1" fmla="*/ 599 h 298"/>
                  <a:gd name="T2" fmla="*/ 30 w 351"/>
                  <a:gd name="T3" fmla="*/ 721 h 298"/>
                  <a:gd name="T4" fmla="*/ 279 w 351"/>
                  <a:gd name="T5" fmla="*/ 849 h 298"/>
                  <a:gd name="T6" fmla="*/ 413 w 351"/>
                  <a:gd name="T7" fmla="*/ 755 h 298"/>
                  <a:gd name="T8" fmla="*/ 473 w 351"/>
                  <a:gd name="T9" fmla="*/ 370 h 298"/>
                  <a:gd name="T10" fmla="*/ 532 w 351"/>
                  <a:gd name="T11" fmla="*/ 434 h 298"/>
                  <a:gd name="T12" fmla="*/ 592 w 351"/>
                  <a:gd name="T13" fmla="*/ 245 h 298"/>
                  <a:gd name="T14" fmla="*/ 665 w 351"/>
                  <a:gd name="T15" fmla="*/ 119 h 298"/>
                  <a:gd name="T16" fmla="*/ 744 w 351"/>
                  <a:gd name="T17" fmla="*/ 119 h 298"/>
                  <a:gd name="T18" fmla="*/ 788 w 351"/>
                  <a:gd name="T19" fmla="*/ 49 h 298"/>
                  <a:gd name="T20" fmla="*/ 688 w 351"/>
                  <a:gd name="T21" fmla="*/ 26 h 298"/>
                  <a:gd name="T22" fmla="*/ 478 w 351"/>
                  <a:gd name="T23" fmla="*/ 164 h 298"/>
                  <a:gd name="T24" fmla="*/ 433 w 351"/>
                  <a:gd name="T25" fmla="*/ 49 h 298"/>
                  <a:gd name="T26" fmla="*/ 258 w 351"/>
                  <a:gd name="T27" fmla="*/ 120 h 298"/>
                  <a:gd name="T28" fmla="*/ 229 w 351"/>
                  <a:gd name="T29" fmla="*/ 0 h 2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1"/>
                  <a:gd name="T46" fmla="*/ 0 h 298"/>
                  <a:gd name="T47" fmla="*/ 351 w 351"/>
                  <a:gd name="T48" fmla="*/ 298 h 2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1" h="298">
                    <a:moveTo>
                      <a:pt x="0" y="210"/>
                    </a:moveTo>
                    <a:lnTo>
                      <a:pt x="13" y="252"/>
                    </a:lnTo>
                    <a:lnTo>
                      <a:pt x="125" y="298"/>
                    </a:lnTo>
                    <a:lnTo>
                      <a:pt x="186" y="264"/>
                    </a:lnTo>
                    <a:lnTo>
                      <a:pt x="212" y="130"/>
                    </a:lnTo>
                    <a:lnTo>
                      <a:pt x="238" y="152"/>
                    </a:lnTo>
                    <a:lnTo>
                      <a:pt x="264" y="86"/>
                    </a:lnTo>
                    <a:lnTo>
                      <a:pt x="299" y="41"/>
                    </a:lnTo>
                    <a:lnTo>
                      <a:pt x="333" y="41"/>
                    </a:lnTo>
                    <a:lnTo>
                      <a:pt x="351" y="18"/>
                    </a:lnTo>
                    <a:lnTo>
                      <a:pt x="307" y="8"/>
                    </a:lnTo>
                    <a:lnTo>
                      <a:pt x="215" y="57"/>
                    </a:lnTo>
                    <a:lnTo>
                      <a:pt x="195" y="18"/>
                    </a:lnTo>
                    <a:lnTo>
                      <a:pt x="116" y="42"/>
                    </a:lnTo>
                    <a:lnTo>
                      <a:pt x="102" y="0"/>
                    </a:lnTo>
                  </a:path>
                </a:pathLst>
              </a:custGeom>
              <a:noFill/>
              <a:ln w="0">
                <a:solidFill>
                  <a:srgbClr val="008080"/>
                </a:solidFill>
                <a:round/>
                <a:headEnd/>
                <a:tailEnd/>
              </a:ln>
            </p:spPr>
            <p:txBody>
              <a:bodyPr wrap="none" anchor="ctr"/>
              <a:lstStyle/>
              <a:p>
                <a:endParaRPr lang="en-US"/>
              </a:p>
            </p:txBody>
          </p:sp>
          <p:sp>
            <p:nvSpPr>
              <p:cNvPr id="125231" name="Freeform 38"/>
              <p:cNvSpPr>
                <a:spLocks/>
              </p:cNvSpPr>
              <p:nvPr/>
            </p:nvSpPr>
            <p:spPr bwMode="auto">
              <a:xfrm rot="-5400000">
                <a:off x="2270" y="1640"/>
                <a:ext cx="101" cy="146"/>
              </a:xfrm>
              <a:custGeom>
                <a:avLst/>
                <a:gdLst>
                  <a:gd name="T0" fmla="*/ 228 w 96"/>
                  <a:gd name="T1" fmla="*/ 0 h 137"/>
                  <a:gd name="T2" fmla="*/ 127 w 96"/>
                  <a:gd name="T3" fmla="*/ 227 h 137"/>
                  <a:gd name="T4" fmla="*/ 0 w 96"/>
                  <a:gd name="T5" fmla="*/ 404 h 137"/>
                  <a:gd name="T6" fmla="*/ 0 60000 65536"/>
                  <a:gd name="T7" fmla="*/ 0 60000 65536"/>
                  <a:gd name="T8" fmla="*/ 0 60000 65536"/>
                  <a:gd name="T9" fmla="*/ 0 w 96"/>
                  <a:gd name="T10" fmla="*/ 0 h 137"/>
                  <a:gd name="T11" fmla="*/ 96 w 96"/>
                  <a:gd name="T12" fmla="*/ 137 h 137"/>
                </a:gdLst>
                <a:ahLst/>
                <a:cxnLst>
                  <a:cxn ang="T6">
                    <a:pos x="T0" y="T1"/>
                  </a:cxn>
                  <a:cxn ang="T7">
                    <a:pos x="T2" y="T3"/>
                  </a:cxn>
                  <a:cxn ang="T8">
                    <a:pos x="T4" y="T5"/>
                  </a:cxn>
                </a:cxnLst>
                <a:rect l="T9" t="T10" r="T11" b="T12"/>
                <a:pathLst>
                  <a:path w="96" h="137">
                    <a:moveTo>
                      <a:pt x="96" y="0"/>
                    </a:moveTo>
                    <a:lnTo>
                      <a:pt x="54" y="77"/>
                    </a:lnTo>
                    <a:lnTo>
                      <a:pt x="0" y="137"/>
                    </a:lnTo>
                  </a:path>
                </a:pathLst>
              </a:custGeom>
              <a:noFill/>
              <a:ln w="0">
                <a:solidFill>
                  <a:srgbClr val="008080"/>
                </a:solidFill>
                <a:round/>
                <a:headEnd/>
                <a:tailEnd/>
              </a:ln>
            </p:spPr>
            <p:txBody>
              <a:bodyPr wrap="none" anchor="ctr"/>
              <a:lstStyle/>
              <a:p>
                <a:endParaRPr lang="en-US"/>
              </a:p>
            </p:txBody>
          </p:sp>
          <p:sp>
            <p:nvSpPr>
              <p:cNvPr id="125232" name="Freeform 39"/>
              <p:cNvSpPr>
                <a:spLocks/>
              </p:cNvSpPr>
              <p:nvPr/>
            </p:nvSpPr>
            <p:spPr bwMode="auto">
              <a:xfrm rot="-5400000">
                <a:off x="1776" y="1553"/>
                <a:ext cx="1150" cy="271"/>
              </a:xfrm>
              <a:custGeom>
                <a:avLst/>
                <a:gdLst>
                  <a:gd name="T0" fmla="*/ 0 w 1095"/>
                  <a:gd name="T1" fmla="*/ 763 h 254"/>
                  <a:gd name="T2" fmla="*/ 639 w 1095"/>
                  <a:gd name="T3" fmla="*/ 625 h 254"/>
                  <a:gd name="T4" fmla="*/ 1421 w 1095"/>
                  <a:gd name="T5" fmla="*/ 428 h 254"/>
                  <a:gd name="T6" fmla="*/ 2521 w 1095"/>
                  <a:gd name="T7" fmla="*/ 0 h 254"/>
                  <a:gd name="T8" fmla="*/ 0 60000 65536"/>
                  <a:gd name="T9" fmla="*/ 0 60000 65536"/>
                  <a:gd name="T10" fmla="*/ 0 60000 65536"/>
                  <a:gd name="T11" fmla="*/ 0 60000 65536"/>
                  <a:gd name="T12" fmla="*/ 0 w 1095"/>
                  <a:gd name="T13" fmla="*/ 0 h 254"/>
                  <a:gd name="T14" fmla="*/ 1095 w 1095"/>
                  <a:gd name="T15" fmla="*/ 254 h 254"/>
                </a:gdLst>
                <a:ahLst/>
                <a:cxnLst>
                  <a:cxn ang="T8">
                    <a:pos x="T0" y="T1"/>
                  </a:cxn>
                  <a:cxn ang="T9">
                    <a:pos x="T2" y="T3"/>
                  </a:cxn>
                  <a:cxn ang="T10">
                    <a:pos x="T4" y="T5"/>
                  </a:cxn>
                  <a:cxn ang="T11">
                    <a:pos x="T6" y="T7"/>
                  </a:cxn>
                </a:cxnLst>
                <a:rect l="T12" t="T13" r="T14" b="T15"/>
                <a:pathLst>
                  <a:path w="1095" h="254">
                    <a:moveTo>
                      <a:pt x="0" y="254"/>
                    </a:moveTo>
                    <a:lnTo>
                      <a:pt x="276" y="208"/>
                    </a:lnTo>
                    <a:lnTo>
                      <a:pt x="616" y="142"/>
                    </a:lnTo>
                    <a:lnTo>
                      <a:pt x="1095" y="0"/>
                    </a:lnTo>
                  </a:path>
                </a:pathLst>
              </a:custGeom>
              <a:noFill/>
              <a:ln w="0">
                <a:solidFill>
                  <a:srgbClr val="008080"/>
                </a:solidFill>
                <a:round/>
                <a:headEnd/>
                <a:tailEnd/>
              </a:ln>
            </p:spPr>
            <p:txBody>
              <a:bodyPr wrap="none" anchor="ctr"/>
              <a:lstStyle/>
              <a:p>
                <a:endParaRPr lang="en-US"/>
              </a:p>
            </p:txBody>
          </p:sp>
          <p:sp>
            <p:nvSpPr>
              <p:cNvPr id="125233" name="Freeform 40"/>
              <p:cNvSpPr>
                <a:spLocks/>
              </p:cNvSpPr>
              <p:nvPr/>
            </p:nvSpPr>
            <p:spPr bwMode="auto">
              <a:xfrm rot="-5400000">
                <a:off x="2385" y="1593"/>
                <a:ext cx="191" cy="230"/>
              </a:xfrm>
              <a:custGeom>
                <a:avLst/>
                <a:gdLst>
                  <a:gd name="T0" fmla="*/ 413 w 182"/>
                  <a:gd name="T1" fmla="*/ 0 h 215"/>
                  <a:gd name="T2" fmla="*/ 384 w 182"/>
                  <a:gd name="T3" fmla="*/ 102 h 215"/>
                  <a:gd name="T4" fmla="*/ 47 w 182"/>
                  <a:gd name="T5" fmla="*/ 420 h 215"/>
                  <a:gd name="T6" fmla="*/ 0 w 182"/>
                  <a:gd name="T7" fmla="*/ 674 h 215"/>
                  <a:gd name="T8" fmla="*/ 0 60000 65536"/>
                  <a:gd name="T9" fmla="*/ 0 60000 65536"/>
                  <a:gd name="T10" fmla="*/ 0 60000 65536"/>
                  <a:gd name="T11" fmla="*/ 0 60000 65536"/>
                  <a:gd name="T12" fmla="*/ 0 w 182"/>
                  <a:gd name="T13" fmla="*/ 0 h 215"/>
                  <a:gd name="T14" fmla="*/ 182 w 182"/>
                  <a:gd name="T15" fmla="*/ 215 h 215"/>
                </a:gdLst>
                <a:ahLst/>
                <a:cxnLst>
                  <a:cxn ang="T8">
                    <a:pos x="T0" y="T1"/>
                  </a:cxn>
                  <a:cxn ang="T9">
                    <a:pos x="T2" y="T3"/>
                  </a:cxn>
                  <a:cxn ang="T10">
                    <a:pos x="T4" y="T5"/>
                  </a:cxn>
                  <a:cxn ang="T11">
                    <a:pos x="T6" y="T7"/>
                  </a:cxn>
                </a:cxnLst>
                <a:rect l="T12" t="T13" r="T14" b="T15"/>
                <a:pathLst>
                  <a:path w="182" h="215">
                    <a:moveTo>
                      <a:pt x="182" y="0"/>
                    </a:moveTo>
                    <a:lnTo>
                      <a:pt x="169" y="33"/>
                    </a:lnTo>
                    <a:lnTo>
                      <a:pt x="22" y="134"/>
                    </a:lnTo>
                    <a:lnTo>
                      <a:pt x="0" y="215"/>
                    </a:lnTo>
                  </a:path>
                </a:pathLst>
              </a:custGeom>
              <a:noFill/>
              <a:ln w="0">
                <a:solidFill>
                  <a:srgbClr val="008080"/>
                </a:solidFill>
                <a:round/>
                <a:headEnd/>
                <a:tailEnd/>
              </a:ln>
            </p:spPr>
            <p:txBody>
              <a:bodyPr wrap="none" anchor="ctr"/>
              <a:lstStyle/>
              <a:p>
                <a:endParaRPr lang="en-US"/>
              </a:p>
            </p:txBody>
          </p:sp>
          <p:sp>
            <p:nvSpPr>
              <p:cNvPr id="125234" name="Freeform 41"/>
              <p:cNvSpPr>
                <a:spLocks/>
              </p:cNvSpPr>
              <p:nvPr/>
            </p:nvSpPr>
            <p:spPr bwMode="auto">
              <a:xfrm rot="-5400000">
                <a:off x="2068" y="1720"/>
                <a:ext cx="1029" cy="166"/>
              </a:xfrm>
              <a:custGeom>
                <a:avLst/>
                <a:gdLst>
                  <a:gd name="T0" fmla="*/ 0 w 979"/>
                  <a:gd name="T1" fmla="*/ 453 h 156"/>
                  <a:gd name="T2" fmla="*/ 437 w 979"/>
                  <a:gd name="T3" fmla="*/ 392 h 156"/>
                  <a:gd name="T4" fmla="*/ 1272 w 979"/>
                  <a:gd name="T5" fmla="*/ 234 h 156"/>
                  <a:gd name="T6" fmla="*/ 1781 w 979"/>
                  <a:gd name="T7" fmla="*/ 0 h 156"/>
                  <a:gd name="T8" fmla="*/ 1838 w 979"/>
                  <a:gd name="T9" fmla="*/ 81 h 156"/>
                  <a:gd name="T10" fmla="*/ 2006 w 979"/>
                  <a:gd name="T11" fmla="*/ 38 h 156"/>
                  <a:gd name="T12" fmla="*/ 2280 w 979"/>
                  <a:gd name="T13" fmla="*/ 255 h 156"/>
                  <a:gd name="T14" fmla="*/ 0 60000 65536"/>
                  <a:gd name="T15" fmla="*/ 0 60000 65536"/>
                  <a:gd name="T16" fmla="*/ 0 60000 65536"/>
                  <a:gd name="T17" fmla="*/ 0 60000 65536"/>
                  <a:gd name="T18" fmla="*/ 0 60000 65536"/>
                  <a:gd name="T19" fmla="*/ 0 60000 65536"/>
                  <a:gd name="T20" fmla="*/ 0 60000 65536"/>
                  <a:gd name="T21" fmla="*/ 0 w 979"/>
                  <a:gd name="T22" fmla="*/ 0 h 156"/>
                  <a:gd name="T23" fmla="*/ 979 w 979"/>
                  <a:gd name="T24" fmla="*/ 156 h 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156">
                    <a:moveTo>
                      <a:pt x="0" y="156"/>
                    </a:moveTo>
                    <a:lnTo>
                      <a:pt x="187" y="136"/>
                    </a:lnTo>
                    <a:lnTo>
                      <a:pt x="545" y="81"/>
                    </a:lnTo>
                    <a:lnTo>
                      <a:pt x="764" y="0"/>
                    </a:lnTo>
                    <a:lnTo>
                      <a:pt x="789" y="28"/>
                    </a:lnTo>
                    <a:lnTo>
                      <a:pt x="861" y="14"/>
                    </a:lnTo>
                    <a:lnTo>
                      <a:pt x="979" y="89"/>
                    </a:lnTo>
                  </a:path>
                </a:pathLst>
              </a:custGeom>
              <a:noFill/>
              <a:ln w="0">
                <a:solidFill>
                  <a:srgbClr val="008080"/>
                </a:solidFill>
                <a:round/>
                <a:headEnd/>
                <a:tailEnd/>
              </a:ln>
            </p:spPr>
            <p:txBody>
              <a:bodyPr wrap="none" anchor="ctr"/>
              <a:lstStyle/>
              <a:p>
                <a:endParaRPr lang="en-US"/>
              </a:p>
            </p:txBody>
          </p:sp>
          <p:sp>
            <p:nvSpPr>
              <p:cNvPr id="125235" name="Line 42"/>
              <p:cNvSpPr>
                <a:spLocks noChangeShapeType="1"/>
              </p:cNvSpPr>
              <p:nvPr/>
            </p:nvSpPr>
            <p:spPr bwMode="auto">
              <a:xfrm rot="-5400000">
                <a:off x="2872" y="1854"/>
                <a:ext cx="43" cy="496"/>
              </a:xfrm>
              <a:prstGeom prst="line">
                <a:avLst/>
              </a:prstGeom>
              <a:noFill/>
              <a:ln w="0">
                <a:solidFill>
                  <a:srgbClr val="008080"/>
                </a:solidFill>
                <a:round/>
                <a:headEnd/>
                <a:tailEnd/>
              </a:ln>
            </p:spPr>
            <p:txBody>
              <a:bodyPr wrap="none" anchor="ctr"/>
              <a:lstStyle/>
              <a:p>
                <a:endParaRPr lang="en-US"/>
              </a:p>
            </p:txBody>
          </p:sp>
          <p:sp>
            <p:nvSpPr>
              <p:cNvPr id="125236" name="Freeform 43"/>
              <p:cNvSpPr>
                <a:spLocks/>
              </p:cNvSpPr>
              <p:nvPr/>
            </p:nvSpPr>
            <p:spPr bwMode="auto">
              <a:xfrm rot="-5400000">
                <a:off x="2597" y="1445"/>
                <a:ext cx="479" cy="449"/>
              </a:xfrm>
              <a:custGeom>
                <a:avLst/>
                <a:gdLst>
                  <a:gd name="T0" fmla="*/ 0 w 456"/>
                  <a:gd name="T1" fmla="*/ 0 h 421"/>
                  <a:gd name="T2" fmla="*/ 243 w 456"/>
                  <a:gd name="T3" fmla="*/ 822 h 421"/>
                  <a:gd name="T4" fmla="*/ 285 w 456"/>
                  <a:gd name="T5" fmla="*/ 1185 h 421"/>
                  <a:gd name="T6" fmla="*/ 322 w 456"/>
                  <a:gd name="T7" fmla="*/ 1260 h 421"/>
                  <a:gd name="T8" fmla="*/ 844 w 456"/>
                  <a:gd name="T9" fmla="*/ 1153 h 421"/>
                  <a:gd name="T10" fmla="*/ 921 w 456"/>
                  <a:gd name="T11" fmla="*/ 1185 h 421"/>
                  <a:gd name="T12" fmla="*/ 921 w 456"/>
                  <a:gd name="T13" fmla="*/ 1054 h 421"/>
                  <a:gd name="T14" fmla="*/ 1051 w 456"/>
                  <a:gd name="T15" fmla="*/ 1062 h 421"/>
                  <a:gd name="T16" fmla="*/ 0 60000 65536"/>
                  <a:gd name="T17" fmla="*/ 0 60000 65536"/>
                  <a:gd name="T18" fmla="*/ 0 60000 65536"/>
                  <a:gd name="T19" fmla="*/ 0 60000 65536"/>
                  <a:gd name="T20" fmla="*/ 0 60000 65536"/>
                  <a:gd name="T21" fmla="*/ 0 60000 65536"/>
                  <a:gd name="T22" fmla="*/ 0 60000 65536"/>
                  <a:gd name="T23" fmla="*/ 0 60000 65536"/>
                  <a:gd name="T24" fmla="*/ 0 w 456"/>
                  <a:gd name="T25" fmla="*/ 0 h 421"/>
                  <a:gd name="T26" fmla="*/ 456 w 456"/>
                  <a:gd name="T27" fmla="*/ 421 h 4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6" h="421">
                    <a:moveTo>
                      <a:pt x="0" y="0"/>
                    </a:moveTo>
                    <a:lnTo>
                      <a:pt x="105" y="275"/>
                    </a:lnTo>
                    <a:lnTo>
                      <a:pt x="123" y="398"/>
                    </a:lnTo>
                    <a:lnTo>
                      <a:pt x="140" y="421"/>
                    </a:lnTo>
                    <a:lnTo>
                      <a:pt x="366" y="387"/>
                    </a:lnTo>
                    <a:lnTo>
                      <a:pt x="400" y="398"/>
                    </a:lnTo>
                    <a:lnTo>
                      <a:pt x="400" y="353"/>
                    </a:lnTo>
                    <a:lnTo>
                      <a:pt x="456" y="354"/>
                    </a:lnTo>
                  </a:path>
                </a:pathLst>
              </a:custGeom>
              <a:noFill/>
              <a:ln w="0">
                <a:solidFill>
                  <a:srgbClr val="008080"/>
                </a:solidFill>
                <a:round/>
                <a:headEnd/>
                <a:tailEnd/>
              </a:ln>
            </p:spPr>
            <p:txBody>
              <a:bodyPr wrap="none" anchor="ctr"/>
              <a:lstStyle/>
              <a:p>
                <a:endParaRPr lang="en-US"/>
              </a:p>
            </p:txBody>
          </p:sp>
          <p:sp>
            <p:nvSpPr>
              <p:cNvPr id="125237" name="Freeform 44"/>
              <p:cNvSpPr>
                <a:spLocks/>
              </p:cNvSpPr>
              <p:nvPr/>
            </p:nvSpPr>
            <p:spPr bwMode="auto">
              <a:xfrm rot="-5400000">
                <a:off x="2950" y="1861"/>
                <a:ext cx="256" cy="95"/>
              </a:xfrm>
              <a:custGeom>
                <a:avLst/>
                <a:gdLst>
                  <a:gd name="T0" fmla="*/ 85 w 244"/>
                  <a:gd name="T1" fmla="*/ 268 h 89"/>
                  <a:gd name="T2" fmla="*/ 0 w 244"/>
                  <a:gd name="T3" fmla="*/ 48 h 89"/>
                  <a:gd name="T4" fmla="*/ 553 w 244"/>
                  <a:gd name="T5" fmla="*/ 0 h 89"/>
                  <a:gd name="T6" fmla="*/ 0 60000 65536"/>
                  <a:gd name="T7" fmla="*/ 0 60000 65536"/>
                  <a:gd name="T8" fmla="*/ 0 60000 65536"/>
                  <a:gd name="T9" fmla="*/ 0 w 244"/>
                  <a:gd name="T10" fmla="*/ 0 h 89"/>
                  <a:gd name="T11" fmla="*/ 244 w 244"/>
                  <a:gd name="T12" fmla="*/ 89 h 89"/>
                </a:gdLst>
                <a:ahLst/>
                <a:cxnLst>
                  <a:cxn ang="T6">
                    <a:pos x="T0" y="T1"/>
                  </a:cxn>
                  <a:cxn ang="T7">
                    <a:pos x="T2" y="T3"/>
                  </a:cxn>
                  <a:cxn ang="T8">
                    <a:pos x="T4" y="T5"/>
                  </a:cxn>
                </a:cxnLst>
                <a:rect l="T9" t="T10" r="T11" b="T12"/>
                <a:pathLst>
                  <a:path w="244" h="89">
                    <a:moveTo>
                      <a:pt x="38" y="89"/>
                    </a:moveTo>
                    <a:lnTo>
                      <a:pt x="0" y="17"/>
                    </a:lnTo>
                    <a:lnTo>
                      <a:pt x="244" y="0"/>
                    </a:lnTo>
                  </a:path>
                </a:pathLst>
              </a:custGeom>
              <a:noFill/>
              <a:ln w="0">
                <a:solidFill>
                  <a:srgbClr val="008080"/>
                </a:solidFill>
                <a:round/>
                <a:headEnd/>
                <a:tailEnd/>
              </a:ln>
            </p:spPr>
            <p:txBody>
              <a:bodyPr wrap="none" anchor="ctr"/>
              <a:lstStyle/>
              <a:p>
                <a:endParaRPr lang="en-US"/>
              </a:p>
            </p:txBody>
          </p:sp>
          <p:sp>
            <p:nvSpPr>
              <p:cNvPr id="125238" name="Freeform 45"/>
              <p:cNvSpPr>
                <a:spLocks/>
              </p:cNvSpPr>
              <p:nvPr/>
            </p:nvSpPr>
            <p:spPr bwMode="auto">
              <a:xfrm rot="-5400000">
                <a:off x="2560" y="1424"/>
                <a:ext cx="281" cy="265"/>
              </a:xfrm>
              <a:custGeom>
                <a:avLst/>
                <a:gdLst>
                  <a:gd name="T0" fmla="*/ 39 w 267"/>
                  <a:gd name="T1" fmla="*/ 0 h 248"/>
                  <a:gd name="T2" fmla="*/ 0 w 267"/>
                  <a:gd name="T3" fmla="*/ 110 h 248"/>
                  <a:gd name="T4" fmla="*/ 107 w 267"/>
                  <a:gd name="T5" fmla="*/ 95 h 248"/>
                  <a:gd name="T6" fmla="*/ 107 w 267"/>
                  <a:gd name="T7" fmla="*/ 192 h 248"/>
                  <a:gd name="T8" fmla="*/ 637 w 267"/>
                  <a:gd name="T9" fmla="*/ 765 h 248"/>
                  <a:gd name="T10" fmla="*/ 0 60000 65536"/>
                  <a:gd name="T11" fmla="*/ 0 60000 65536"/>
                  <a:gd name="T12" fmla="*/ 0 60000 65536"/>
                  <a:gd name="T13" fmla="*/ 0 60000 65536"/>
                  <a:gd name="T14" fmla="*/ 0 60000 65536"/>
                  <a:gd name="T15" fmla="*/ 0 w 267"/>
                  <a:gd name="T16" fmla="*/ 0 h 248"/>
                  <a:gd name="T17" fmla="*/ 267 w 267"/>
                  <a:gd name="T18" fmla="*/ 248 h 248"/>
                </a:gdLst>
                <a:ahLst/>
                <a:cxnLst>
                  <a:cxn ang="T10">
                    <a:pos x="T0" y="T1"/>
                  </a:cxn>
                  <a:cxn ang="T11">
                    <a:pos x="T2" y="T3"/>
                  </a:cxn>
                  <a:cxn ang="T12">
                    <a:pos x="T4" y="T5"/>
                  </a:cxn>
                  <a:cxn ang="T13">
                    <a:pos x="T6" y="T7"/>
                  </a:cxn>
                  <a:cxn ang="T14">
                    <a:pos x="T8" y="T9"/>
                  </a:cxn>
                </a:cxnLst>
                <a:rect l="T15" t="T16" r="T17" b="T18"/>
                <a:pathLst>
                  <a:path w="267" h="248">
                    <a:moveTo>
                      <a:pt x="17" y="0"/>
                    </a:moveTo>
                    <a:lnTo>
                      <a:pt x="0" y="36"/>
                    </a:lnTo>
                    <a:lnTo>
                      <a:pt x="45" y="31"/>
                    </a:lnTo>
                    <a:lnTo>
                      <a:pt x="45" y="62"/>
                    </a:lnTo>
                    <a:lnTo>
                      <a:pt x="267" y="248"/>
                    </a:lnTo>
                  </a:path>
                </a:pathLst>
              </a:custGeom>
              <a:noFill/>
              <a:ln w="0">
                <a:solidFill>
                  <a:srgbClr val="008080"/>
                </a:solidFill>
                <a:round/>
                <a:headEnd/>
                <a:tailEnd/>
              </a:ln>
            </p:spPr>
            <p:txBody>
              <a:bodyPr wrap="none" anchor="ctr"/>
              <a:lstStyle/>
              <a:p>
                <a:endParaRPr lang="en-US"/>
              </a:p>
            </p:txBody>
          </p:sp>
          <p:sp>
            <p:nvSpPr>
              <p:cNvPr id="125239" name="Line 46"/>
              <p:cNvSpPr>
                <a:spLocks noChangeShapeType="1"/>
              </p:cNvSpPr>
              <p:nvPr/>
            </p:nvSpPr>
            <p:spPr bwMode="auto">
              <a:xfrm rot="16200000" flipV="1">
                <a:off x="2766" y="2498"/>
                <a:ext cx="267" cy="16"/>
              </a:xfrm>
              <a:prstGeom prst="line">
                <a:avLst/>
              </a:prstGeom>
              <a:noFill/>
              <a:ln w="0">
                <a:solidFill>
                  <a:srgbClr val="008080"/>
                </a:solidFill>
                <a:round/>
                <a:headEnd/>
                <a:tailEnd/>
              </a:ln>
            </p:spPr>
            <p:txBody>
              <a:bodyPr wrap="none" anchor="ctr"/>
              <a:lstStyle/>
              <a:p>
                <a:endParaRPr lang="en-US"/>
              </a:p>
            </p:txBody>
          </p:sp>
          <p:sp>
            <p:nvSpPr>
              <p:cNvPr id="125240" name="Freeform 47"/>
              <p:cNvSpPr>
                <a:spLocks/>
              </p:cNvSpPr>
              <p:nvPr/>
            </p:nvSpPr>
            <p:spPr bwMode="auto">
              <a:xfrm rot="-5400000">
                <a:off x="1336" y="2337"/>
                <a:ext cx="254" cy="107"/>
              </a:xfrm>
              <a:custGeom>
                <a:avLst/>
                <a:gdLst>
                  <a:gd name="T0" fmla="*/ 0 w 242"/>
                  <a:gd name="T1" fmla="*/ 0 h 101"/>
                  <a:gd name="T2" fmla="*/ 35 w 242"/>
                  <a:gd name="T3" fmla="*/ 121 h 101"/>
                  <a:gd name="T4" fmla="*/ 453 w 242"/>
                  <a:gd name="T5" fmla="*/ 177 h 101"/>
                  <a:gd name="T6" fmla="*/ 469 w 242"/>
                  <a:gd name="T7" fmla="*/ 269 h 101"/>
                  <a:gd name="T8" fmla="*/ 555 w 242"/>
                  <a:gd name="T9" fmla="*/ 269 h 101"/>
                  <a:gd name="T10" fmla="*/ 0 60000 65536"/>
                  <a:gd name="T11" fmla="*/ 0 60000 65536"/>
                  <a:gd name="T12" fmla="*/ 0 60000 65536"/>
                  <a:gd name="T13" fmla="*/ 0 60000 65536"/>
                  <a:gd name="T14" fmla="*/ 0 60000 65536"/>
                  <a:gd name="T15" fmla="*/ 0 w 242"/>
                  <a:gd name="T16" fmla="*/ 0 h 101"/>
                  <a:gd name="T17" fmla="*/ 242 w 242"/>
                  <a:gd name="T18" fmla="*/ 101 h 101"/>
                </a:gdLst>
                <a:ahLst/>
                <a:cxnLst>
                  <a:cxn ang="T10">
                    <a:pos x="T0" y="T1"/>
                  </a:cxn>
                  <a:cxn ang="T11">
                    <a:pos x="T2" y="T3"/>
                  </a:cxn>
                  <a:cxn ang="T12">
                    <a:pos x="T4" y="T5"/>
                  </a:cxn>
                  <a:cxn ang="T13">
                    <a:pos x="T6" y="T7"/>
                  </a:cxn>
                  <a:cxn ang="T14">
                    <a:pos x="T8" y="T9"/>
                  </a:cxn>
                </a:cxnLst>
                <a:rect l="T15" t="T16" r="T17" b="T18"/>
                <a:pathLst>
                  <a:path w="242" h="101">
                    <a:moveTo>
                      <a:pt x="0" y="0"/>
                    </a:moveTo>
                    <a:lnTo>
                      <a:pt x="16" y="45"/>
                    </a:lnTo>
                    <a:lnTo>
                      <a:pt x="199" y="67"/>
                    </a:lnTo>
                    <a:lnTo>
                      <a:pt x="207" y="101"/>
                    </a:lnTo>
                    <a:lnTo>
                      <a:pt x="242" y="101"/>
                    </a:lnTo>
                  </a:path>
                </a:pathLst>
              </a:custGeom>
              <a:noFill/>
              <a:ln w="0">
                <a:solidFill>
                  <a:srgbClr val="008080"/>
                </a:solidFill>
                <a:round/>
                <a:headEnd/>
                <a:tailEnd/>
              </a:ln>
            </p:spPr>
            <p:txBody>
              <a:bodyPr wrap="none" anchor="ctr"/>
              <a:lstStyle/>
              <a:p>
                <a:endParaRPr lang="en-US"/>
              </a:p>
            </p:txBody>
          </p:sp>
          <p:sp>
            <p:nvSpPr>
              <p:cNvPr id="125241" name="Freeform 48"/>
              <p:cNvSpPr>
                <a:spLocks/>
              </p:cNvSpPr>
              <p:nvPr/>
            </p:nvSpPr>
            <p:spPr bwMode="auto">
              <a:xfrm rot="-5400000">
                <a:off x="1906" y="1189"/>
                <a:ext cx="240" cy="105"/>
              </a:xfrm>
              <a:custGeom>
                <a:avLst/>
                <a:gdLst>
                  <a:gd name="T0" fmla="*/ 0 w 228"/>
                  <a:gd name="T1" fmla="*/ 0 h 99"/>
                  <a:gd name="T2" fmla="*/ 125 w 228"/>
                  <a:gd name="T3" fmla="*/ 58 h 99"/>
                  <a:gd name="T4" fmla="*/ 102 w 228"/>
                  <a:gd name="T5" fmla="*/ 242 h 99"/>
                  <a:gd name="T6" fmla="*/ 354 w 228"/>
                  <a:gd name="T7" fmla="*/ 272 h 99"/>
                  <a:gd name="T8" fmla="*/ 545 w 228"/>
                  <a:gd name="T9" fmla="*/ 215 h 99"/>
                  <a:gd name="T10" fmla="*/ 0 60000 65536"/>
                  <a:gd name="T11" fmla="*/ 0 60000 65536"/>
                  <a:gd name="T12" fmla="*/ 0 60000 65536"/>
                  <a:gd name="T13" fmla="*/ 0 60000 65536"/>
                  <a:gd name="T14" fmla="*/ 0 60000 65536"/>
                  <a:gd name="T15" fmla="*/ 0 w 228"/>
                  <a:gd name="T16" fmla="*/ 0 h 99"/>
                  <a:gd name="T17" fmla="*/ 228 w 228"/>
                  <a:gd name="T18" fmla="*/ 99 h 99"/>
                </a:gdLst>
                <a:ahLst/>
                <a:cxnLst>
                  <a:cxn ang="T10">
                    <a:pos x="T0" y="T1"/>
                  </a:cxn>
                  <a:cxn ang="T11">
                    <a:pos x="T2" y="T3"/>
                  </a:cxn>
                  <a:cxn ang="T12">
                    <a:pos x="T4" y="T5"/>
                  </a:cxn>
                  <a:cxn ang="T13">
                    <a:pos x="T6" y="T7"/>
                  </a:cxn>
                  <a:cxn ang="T14">
                    <a:pos x="T8" y="T9"/>
                  </a:cxn>
                </a:cxnLst>
                <a:rect l="T15" t="T16" r="T17" b="T18"/>
                <a:pathLst>
                  <a:path w="228" h="99">
                    <a:moveTo>
                      <a:pt x="0" y="0"/>
                    </a:moveTo>
                    <a:lnTo>
                      <a:pt x="52" y="22"/>
                    </a:lnTo>
                    <a:lnTo>
                      <a:pt x="43" y="89"/>
                    </a:lnTo>
                    <a:lnTo>
                      <a:pt x="147" y="99"/>
                    </a:lnTo>
                    <a:lnTo>
                      <a:pt x="228" y="79"/>
                    </a:lnTo>
                  </a:path>
                </a:pathLst>
              </a:custGeom>
              <a:noFill/>
              <a:ln w="0">
                <a:solidFill>
                  <a:srgbClr val="008080"/>
                </a:solidFill>
                <a:round/>
                <a:headEnd/>
                <a:tailEnd/>
              </a:ln>
            </p:spPr>
            <p:txBody>
              <a:bodyPr wrap="none" anchor="ctr"/>
              <a:lstStyle/>
              <a:p>
                <a:endParaRPr lang="en-US"/>
              </a:p>
            </p:txBody>
          </p:sp>
          <p:sp>
            <p:nvSpPr>
              <p:cNvPr id="125242" name="Freeform 49"/>
              <p:cNvSpPr>
                <a:spLocks/>
              </p:cNvSpPr>
              <p:nvPr/>
            </p:nvSpPr>
            <p:spPr bwMode="auto">
              <a:xfrm rot="-5400000">
                <a:off x="1579" y="1236"/>
                <a:ext cx="449" cy="336"/>
              </a:xfrm>
              <a:custGeom>
                <a:avLst/>
                <a:gdLst>
                  <a:gd name="T0" fmla="*/ 0 w 427"/>
                  <a:gd name="T1" fmla="*/ 194 h 315"/>
                  <a:gd name="T2" fmla="*/ 30 w 427"/>
                  <a:gd name="T3" fmla="*/ 306 h 315"/>
                  <a:gd name="T4" fmla="*/ 780 w 427"/>
                  <a:gd name="T5" fmla="*/ 0 h 315"/>
                  <a:gd name="T6" fmla="*/ 944 w 427"/>
                  <a:gd name="T7" fmla="*/ 171 h 315"/>
                  <a:gd name="T8" fmla="*/ 920 w 427"/>
                  <a:gd name="T9" fmla="*/ 339 h 315"/>
                  <a:gd name="T10" fmla="*/ 1002 w 427"/>
                  <a:gd name="T11" fmla="*/ 468 h 315"/>
                  <a:gd name="T12" fmla="*/ 944 w 427"/>
                  <a:gd name="T13" fmla="*/ 637 h 315"/>
                  <a:gd name="T14" fmla="*/ 230 w 427"/>
                  <a:gd name="T15" fmla="*/ 941 h 315"/>
                  <a:gd name="T16" fmla="*/ 0 60000 65536"/>
                  <a:gd name="T17" fmla="*/ 0 60000 65536"/>
                  <a:gd name="T18" fmla="*/ 0 60000 65536"/>
                  <a:gd name="T19" fmla="*/ 0 60000 65536"/>
                  <a:gd name="T20" fmla="*/ 0 60000 65536"/>
                  <a:gd name="T21" fmla="*/ 0 60000 65536"/>
                  <a:gd name="T22" fmla="*/ 0 60000 65536"/>
                  <a:gd name="T23" fmla="*/ 0 60000 65536"/>
                  <a:gd name="T24" fmla="*/ 0 w 427"/>
                  <a:gd name="T25" fmla="*/ 0 h 315"/>
                  <a:gd name="T26" fmla="*/ 427 w 427"/>
                  <a:gd name="T27" fmla="*/ 315 h 3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7" h="315">
                    <a:moveTo>
                      <a:pt x="0" y="65"/>
                    </a:moveTo>
                    <a:lnTo>
                      <a:pt x="13" y="102"/>
                    </a:lnTo>
                    <a:lnTo>
                      <a:pt x="332" y="0"/>
                    </a:lnTo>
                    <a:lnTo>
                      <a:pt x="401" y="57"/>
                    </a:lnTo>
                    <a:lnTo>
                      <a:pt x="392" y="113"/>
                    </a:lnTo>
                    <a:lnTo>
                      <a:pt x="427" y="157"/>
                    </a:lnTo>
                    <a:lnTo>
                      <a:pt x="401" y="213"/>
                    </a:lnTo>
                    <a:lnTo>
                      <a:pt x="98" y="315"/>
                    </a:lnTo>
                  </a:path>
                </a:pathLst>
              </a:custGeom>
              <a:noFill/>
              <a:ln w="0">
                <a:solidFill>
                  <a:srgbClr val="008080"/>
                </a:solidFill>
                <a:round/>
                <a:headEnd/>
                <a:tailEnd/>
              </a:ln>
            </p:spPr>
            <p:txBody>
              <a:bodyPr wrap="none" anchor="ctr"/>
              <a:lstStyle/>
              <a:p>
                <a:endParaRPr lang="en-US"/>
              </a:p>
            </p:txBody>
          </p:sp>
          <p:sp>
            <p:nvSpPr>
              <p:cNvPr id="125243" name="Line 50"/>
              <p:cNvSpPr>
                <a:spLocks noChangeShapeType="1"/>
              </p:cNvSpPr>
              <p:nvPr/>
            </p:nvSpPr>
            <p:spPr bwMode="auto">
              <a:xfrm rot="-5400000">
                <a:off x="1652" y="1138"/>
                <a:ext cx="114" cy="22"/>
              </a:xfrm>
              <a:prstGeom prst="line">
                <a:avLst/>
              </a:prstGeom>
              <a:noFill/>
              <a:ln w="0">
                <a:solidFill>
                  <a:srgbClr val="008080"/>
                </a:solidFill>
                <a:round/>
                <a:headEnd/>
                <a:tailEnd/>
              </a:ln>
            </p:spPr>
            <p:txBody>
              <a:bodyPr wrap="none" anchor="ctr"/>
              <a:lstStyle/>
              <a:p>
                <a:endParaRPr lang="en-US"/>
              </a:p>
            </p:txBody>
          </p:sp>
          <p:sp>
            <p:nvSpPr>
              <p:cNvPr id="125244" name="Line 51"/>
              <p:cNvSpPr>
                <a:spLocks noChangeShapeType="1"/>
              </p:cNvSpPr>
              <p:nvPr/>
            </p:nvSpPr>
            <p:spPr bwMode="auto">
              <a:xfrm rot="-5400000">
                <a:off x="1858" y="1126"/>
                <a:ext cx="86" cy="68"/>
              </a:xfrm>
              <a:prstGeom prst="line">
                <a:avLst/>
              </a:prstGeom>
              <a:noFill/>
              <a:ln w="0">
                <a:solidFill>
                  <a:srgbClr val="008080"/>
                </a:solidFill>
                <a:round/>
                <a:headEnd/>
                <a:tailEnd/>
              </a:ln>
            </p:spPr>
            <p:txBody>
              <a:bodyPr wrap="none" anchor="ctr"/>
              <a:lstStyle/>
              <a:p>
                <a:endParaRPr lang="en-US"/>
              </a:p>
            </p:txBody>
          </p:sp>
          <p:sp>
            <p:nvSpPr>
              <p:cNvPr id="125245" name="Freeform 52"/>
              <p:cNvSpPr>
                <a:spLocks/>
              </p:cNvSpPr>
              <p:nvPr/>
            </p:nvSpPr>
            <p:spPr bwMode="auto">
              <a:xfrm rot="-5400000">
                <a:off x="1406" y="940"/>
                <a:ext cx="146" cy="425"/>
              </a:xfrm>
              <a:custGeom>
                <a:avLst/>
                <a:gdLst>
                  <a:gd name="T0" fmla="*/ 0 w 139"/>
                  <a:gd name="T1" fmla="*/ 0 h 399"/>
                  <a:gd name="T2" fmla="*/ 201 w 139"/>
                  <a:gd name="T3" fmla="*/ 856 h 399"/>
                  <a:gd name="T4" fmla="*/ 220 w 139"/>
                  <a:gd name="T5" fmla="*/ 1050 h 399"/>
                  <a:gd name="T6" fmla="*/ 320 w 139"/>
                  <a:gd name="T7" fmla="*/ 1166 h 399"/>
                  <a:gd name="T8" fmla="*/ 0 60000 65536"/>
                  <a:gd name="T9" fmla="*/ 0 60000 65536"/>
                  <a:gd name="T10" fmla="*/ 0 60000 65536"/>
                  <a:gd name="T11" fmla="*/ 0 60000 65536"/>
                  <a:gd name="T12" fmla="*/ 0 w 139"/>
                  <a:gd name="T13" fmla="*/ 0 h 399"/>
                  <a:gd name="T14" fmla="*/ 139 w 139"/>
                  <a:gd name="T15" fmla="*/ 399 h 399"/>
                </a:gdLst>
                <a:ahLst/>
                <a:cxnLst>
                  <a:cxn ang="T8">
                    <a:pos x="T0" y="T1"/>
                  </a:cxn>
                  <a:cxn ang="T9">
                    <a:pos x="T2" y="T3"/>
                  </a:cxn>
                  <a:cxn ang="T10">
                    <a:pos x="T4" y="T5"/>
                  </a:cxn>
                  <a:cxn ang="T11">
                    <a:pos x="T6" y="T7"/>
                  </a:cxn>
                </a:cxnLst>
                <a:rect l="T12" t="T13" r="T14" b="T15"/>
                <a:pathLst>
                  <a:path w="139" h="399">
                    <a:moveTo>
                      <a:pt x="0" y="0"/>
                    </a:moveTo>
                    <a:lnTo>
                      <a:pt x="87" y="292"/>
                    </a:lnTo>
                    <a:lnTo>
                      <a:pt x="95" y="360"/>
                    </a:lnTo>
                    <a:lnTo>
                      <a:pt x="139" y="399"/>
                    </a:lnTo>
                  </a:path>
                </a:pathLst>
              </a:custGeom>
              <a:noFill/>
              <a:ln w="0">
                <a:solidFill>
                  <a:srgbClr val="008080"/>
                </a:solidFill>
                <a:round/>
                <a:headEnd/>
                <a:tailEnd/>
              </a:ln>
            </p:spPr>
            <p:txBody>
              <a:bodyPr wrap="none" anchor="ctr"/>
              <a:lstStyle/>
              <a:p>
                <a:endParaRPr lang="en-US"/>
              </a:p>
            </p:txBody>
          </p:sp>
          <p:sp>
            <p:nvSpPr>
              <p:cNvPr id="125246" name="Freeform 53"/>
              <p:cNvSpPr>
                <a:spLocks/>
              </p:cNvSpPr>
              <p:nvPr/>
            </p:nvSpPr>
            <p:spPr bwMode="auto">
              <a:xfrm rot="-5400000">
                <a:off x="1642" y="1000"/>
                <a:ext cx="108" cy="71"/>
              </a:xfrm>
              <a:custGeom>
                <a:avLst/>
                <a:gdLst>
                  <a:gd name="T0" fmla="*/ 0 w 103"/>
                  <a:gd name="T1" fmla="*/ 228 h 66"/>
                  <a:gd name="T2" fmla="*/ 30 w 103"/>
                  <a:gd name="T3" fmla="*/ 117 h 66"/>
                  <a:gd name="T4" fmla="*/ 192 w 103"/>
                  <a:gd name="T5" fmla="*/ 0 h 66"/>
                  <a:gd name="T6" fmla="*/ 230 w 103"/>
                  <a:gd name="T7" fmla="*/ 0 h 66"/>
                  <a:gd name="T8" fmla="*/ 0 60000 65536"/>
                  <a:gd name="T9" fmla="*/ 0 60000 65536"/>
                  <a:gd name="T10" fmla="*/ 0 60000 65536"/>
                  <a:gd name="T11" fmla="*/ 0 60000 65536"/>
                  <a:gd name="T12" fmla="*/ 0 w 103"/>
                  <a:gd name="T13" fmla="*/ 0 h 66"/>
                  <a:gd name="T14" fmla="*/ 103 w 103"/>
                  <a:gd name="T15" fmla="*/ 66 h 66"/>
                </a:gdLst>
                <a:ahLst/>
                <a:cxnLst>
                  <a:cxn ang="T8">
                    <a:pos x="T0" y="T1"/>
                  </a:cxn>
                  <a:cxn ang="T9">
                    <a:pos x="T2" y="T3"/>
                  </a:cxn>
                  <a:cxn ang="T10">
                    <a:pos x="T4" y="T5"/>
                  </a:cxn>
                  <a:cxn ang="T11">
                    <a:pos x="T6" y="T7"/>
                  </a:cxn>
                </a:cxnLst>
                <a:rect l="T12" t="T13" r="T14" b="T15"/>
                <a:pathLst>
                  <a:path w="103" h="66">
                    <a:moveTo>
                      <a:pt x="0" y="66"/>
                    </a:moveTo>
                    <a:lnTo>
                      <a:pt x="13" y="33"/>
                    </a:lnTo>
                    <a:lnTo>
                      <a:pt x="86" y="0"/>
                    </a:lnTo>
                    <a:lnTo>
                      <a:pt x="103" y="0"/>
                    </a:lnTo>
                  </a:path>
                </a:pathLst>
              </a:custGeom>
              <a:noFill/>
              <a:ln w="0">
                <a:solidFill>
                  <a:srgbClr val="008080"/>
                </a:solidFill>
                <a:round/>
                <a:headEnd/>
                <a:tailEnd/>
              </a:ln>
            </p:spPr>
            <p:txBody>
              <a:bodyPr wrap="none" anchor="ctr"/>
              <a:lstStyle/>
              <a:p>
                <a:endParaRPr lang="en-US"/>
              </a:p>
            </p:txBody>
          </p:sp>
          <p:sp>
            <p:nvSpPr>
              <p:cNvPr id="125247" name="Freeform 54"/>
              <p:cNvSpPr>
                <a:spLocks/>
              </p:cNvSpPr>
              <p:nvPr/>
            </p:nvSpPr>
            <p:spPr bwMode="auto">
              <a:xfrm rot="-5400000">
                <a:off x="1334" y="971"/>
                <a:ext cx="27" cy="264"/>
              </a:xfrm>
              <a:custGeom>
                <a:avLst/>
                <a:gdLst>
                  <a:gd name="T0" fmla="*/ 0 w 26"/>
                  <a:gd name="T1" fmla="*/ 0 h 248"/>
                  <a:gd name="T2" fmla="*/ 10 w 26"/>
                  <a:gd name="T3" fmla="*/ 301 h 248"/>
                  <a:gd name="T4" fmla="*/ 47 w 26"/>
                  <a:gd name="T5" fmla="*/ 717 h 248"/>
                  <a:gd name="T6" fmla="*/ 0 60000 65536"/>
                  <a:gd name="T7" fmla="*/ 0 60000 65536"/>
                  <a:gd name="T8" fmla="*/ 0 60000 65536"/>
                  <a:gd name="T9" fmla="*/ 0 w 26"/>
                  <a:gd name="T10" fmla="*/ 0 h 248"/>
                  <a:gd name="T11" fmla="*/ 26 w 26"/>
                  <a:gd name="T12" fmla="*/ 248 h 248"/>
                </a:gdLst>
                <a:ahLst/>
                <a:cxnLst>
                  <a:cxn ang="T6">
                    <a:pos x="T0" y="T1"/>
                  </a:cxn>
                  <a:cxn ang="T7">
                    <a:pos x="T2" y="T3"/>
                  </a:cxn>
                  <a:cxn ang="T8">
                    <a:pos x="T4" y="T5"/>
                  </a:cxn>
                </a:cxnLst>
                <a:rect l="T9" t="T10" r="T11" b="T12"/>
                <a:pathLst>
                  <a:path w="26" h="248">
                    <a:moveTo>
                      <a:pt x="0" y="0"/>
                    </a:moveTo>
                    <a:lnTo>
                      <a:pt x="10" y="104"/>
                    </a:lnTo>
                    <a:lnTo>
                      <a:pt x="26" y="248"/>
                    </a:lnTo>
                  </a:path>
                </a:pathLst>
              </a:custGeom>
              <a:noFill/>
              <a:ln w="0">
                <a:solidFill>
                  <a:srgbClr val="008080"/>
                </a:solidFill>
                <a:round/>
                <a:headEnd/>
                <a:tailEnd/>
              </a:ln>
            </p:spPr>
            <p:txBody>
              <a:bodyPr wrap="none" anchor="ctr"/>
              <a:lstStyle/>
              <a:p>
                <a:endParaRPr lang="en-US"/>
              </a:p>
            </p:txBody>
          </p:sp>
          <p:sp>
            <p:nvSpPr>
              <p:cNvPr id="125248" name="Freeform 55"/>
              <p:cNvSpPr>
                <a:spLocks/>
              </p:cNvSpPr>
              <p:nvPr/>
            </p:nvSpPr>
            <p:spPr bwMode="auto">
              <a:xfrm rot="-5400000">
                <a:off x="1224" y="916"/>
                <a:ext cx="150" cy="221"/>
              </a:xfrm>
              <a:custGeom>
                <a:avLst/>
                <a:gdLst>
                  <a:gd name="T0" fmla="*/ 0 w 143"/>
                  <a:gd name="T1" fmla="*/ 0 h 207"/>
                  <a:gd name="T2" fmla="*/ 243 w 143"/>
                  <a:gd name="T3" fmla="*/ 559 h 207"/>
                  <a:gd name="T4" fmla="*/ 321 w 143"/>
                  <a:gd name="T5" fmla="*/ 630 h 207"/>
                  <a:gd name="T6" fmla="*/ 0 60000 65536"/>
                  <a:gd name="T7" fmla="*/ 0 60000 65536"/>
                  <a:gd name="T8" fmla="*/ 0 60000 65536"/>
                  <a:gd name="T9" fmla="*/ 0 w 143"/>
                  <a:gd name="T10" fmla="*/ 0 h 207"/>
                  <a:gd name="T11" fmla="*/ 143 w 143"/>
                  <a:gd name="T12" fmla="*/ 207 h 207"/>
                </a:gdLst>
                <a:ahLst/>
                <a:cxnLst>
                  <a:cxn ang="T6">
                    <a:pos x="T0" y="T1"/>
                  </a:cxn>
                  <a:cxn ang="T7">
                    <a:pos x="T2" y="T3"/>
                  </a:cxn>
                  <a:cxn ang="T8">
                    <a:pos x="T4" y="T5"/>
                  </a:cxn>
                </a:cxnLst>
                <a:rect l="T9" t="T10" r="T11" b="T12"/>
                <a:pathLst>
                  <a:path w="143" h="207">
                    <a:moveTo>
                      <a:pt x="0" y="0"/>
                    </a:moveTo>
                    <a:lnTo>
                      <a:pt x="108" y="185"/>
                    </a:lnTo>
                    <a:lnTo>
                      <a:pt x="143" y="207"/>
                    </a:lnTo>
                  </a:path>
                </a:pathLst>
              </a:custGeom>
              <a:noFill/>
              <a:ln w="0">
                <a:solidFill>
                  <a:srgbClr val="008080"/>
                </a:solidFill>
                <a:round/>
                <a:headEnd/>
                <a:tailEnd/>
              </a:ln>
            </p:spPr>
            <p:txBody>
              <a:bodyPr wrap="none" anchor="ctr"/>
              <a:lstStyle/>
              <a:p>
                <a:endParaRPr lang="en-US"/>
              </a:p>
            </p:txBody>
          </p:sp>
          <p:sp>
            <p:nvSpPr>
              <p:cNvPr id="125249" name="Line 56"/>
              <p:cNvSpPr>
                <a:spLocks noChangeShapeType="1"/>
              </p:cNvSpPr>
              <p:nvPr/>
            </p:nvSpPr>
            <p:spPr bwMode="auto">
              <a:xfrm rot="16200000" flipV="1">
                <a:off x="1376" y="1023"/>
                <a:ext cx="199" cy="57"/>
              </a:xfrm>
              <a:prstGeom prst="line">
                <a:avLst/>
              </a:prstGeom>
              <a:noFill/>
              <a:ln w="0">
                <a:solidFill>
                  <a:srgbClr val="008080"/>
                </a:solidFill>
                <a:round/>
                <a:headEnd/>
                <a:tailEnd/>
              </a:ln>
            </p:spPr>
            <p:txBody>
              <a:bodyPr wrap="none" anchor="ctr"/>
              <a:lstStyle/>
              <a:p>
                <a:endParaRPr lang="en-US"/>
              </a:p>
            </p:txBody>
          </p:sp>
          <p:sp>
            <p:nvSpPr>
              <p:cNvPr id="125250" name="Freeform 57"/>
              <p:cNvSpPr>
                <a:spLocks/>
              </p:cNvSpPr>
              <p:nvPr/>
            </p:nvSpPr>
            <p:spPr bwMode="auto">
              <a:xfrm rot="-5400000">
                <a:off x="1444" y="1000"/>
                <a:ext cx="206" cy="61"/>
              </a:xfrm>
              <a:custGeom>
                <a:avLst/>
                <a:gdLst>
                  <a:gd name="T0" fmla="*/ 0 w 196"/>
                  <a:gd name="T1" fmla="*/ 180 h 57"/>
                  <a:gd name="T2" fmla="*/ 382 w 196"/>
                  <a:gd name="T3" fmla="*/ 0 h 57"/>
                  <a:gd name="T4" fmla="*/ 458 w 196"/>
                  <a:gd name="T5" fmla="*/ 108 h 57"/>
                  <a:gd name="T6" fmla="*/ 0 60000 65536"/>
                  <a:gd name="T7" fmla="*/ 0 60000 65536"/>
                  <a:gd name="T8" fmla="*/ 0 60000 65536"/>
                  <a:gd name="T9" fmla="*/ 0 w 196"/>
                  <a:gd name="T10" fmla="*/ 0 h 57"/>
                  <a:gd name="T11" fmla="*/ 196 w 196"/>
                  <a:gd name="T12" fmla="*/ 57 h 57"/>
                </a:gdLst>
                <a:ahLst/>
                <a:cxnLst>
                  <a:cxn ang="T6">
                    <a:pos x="T0" y="T1"/>
                  </a:cxn>
                  <a:cxn ang="T7">
                    <a:pos x="T2" y="T3"/>
                  </a:cxn>
                  <a:cxn ang="T8">
                    <a:pos x="T4" y="T5"/>
                  </a:cxn>
                </a:cxnLst>
                <a:rect l="T9" t="T10" r="T11" b="T12"/>
                <a:pathLst>
                  <a:path w="196" h="57">
                    <a:moveTo>
                      <a:pt x="0" y="57"/>
                    </a:moveTo>
                    <a:lnTo>
                      <a:pt x="164" y="0"/>
                    </a:lnTo>
                    <a:lnTo>
                      <a:pt x="196" y="34"/>
                    </a:lnTo>
                  </a:path>
                </a:pathLst>
              </a:custGeom>
              <a:noFill/>
              <a:ln w="0">
                <a:solidFill>
                  <a:srgbClr val="008080"/>
                </a:solidFill>
                <a:round/>
                <a:headEnd/>
                <a:tailEnd/>
              </a:ln>
            </p:spPr>
            <p:txBody>
              <a:bodyPr wrap="none" anchor="ctr"/>
              <a:lstStyle/>
              <a:p>
                <a:endParaRPr lang="en-US"/>
              </a:p>
            </p:txBody>
          </p:sp>
          <p:sp>
            <p:nvSpPr>
              <p:cNvPr id="125251" name="Line 58"/>
              <p:cNvSpPr>
                <a:spLocks noChangeShapeType="1"/>
              </p:cNvSpPr>
              <p:nvPr/>
            </p:nvSpPr>
            <p:spPr bwMode="auto">
              <a:xfrm rot="-5400000">
                <a:off x="1590" y="936"/>
                <a:ext cx="24" cy="117"/>
              </a:xfrm>
              <a:prstGeom prst="line">
                <a:avLst/>
              </a:prstGeom>
              <a:noFill/>
              <a:ln w="0">
                <a:solidFill>
                  <a:srgbClr val="008080"/>
                </a:solidFill>
                <a:round/>
                <a:headEnd/>
                <a:tailEnd/>
              </a:ln>
            </p:spPr>
            <p:txBody>
              <a:bodyPr wrap="none" anchor="ctr"/>
              <a:lstStyle/>
              <a:p>
                <a:endParaRPr lang="en-US"/>
              </a:p>
            </p:txBody>
          </p:sp>
          <p:sp>
            <p:nvSpPr>
              <p:cNvPr id="125252" name="Line 59"/>
              <p:cNvSpPr>
                <a:spLocks noChangeShapeType="1"/>
              </p:cNvSpPr>
              <p:nvPr/>
            </p:nvSpPr>
            <p:spPr bwMode="auto">
              <a:xfrm rot="16200000" flipH="1">
                <a:off x="1775" y="2328"/>
                <a:ext cx="222" cy="0"/>
              </a:xfrm>
              <a:prstGeom prst="line">
                <a:avLst/>
              </a:prstGeom>
              <a:noFill/>
              <a:ln w="0">
                <a:solidFill>
                  <a:srgbClr val="008080"/>
                </a:solidFill>
                <a:round/>
                <a:headEnd/>
                <a:tailEnd/>
              </a:ln>
            </p:spPr>
            <p:txBody>
              <a:bodyPr wrap="none" anchor="ctr"/>
              <a:lstStyle/>
              <a:p>
                <a:endParaRPr lang="en-US"/>
              </a:p>
            </p:txBody>
          </p:sp>
          <p:sp>
            <p:nvSpPr>
              <p:cNvPr id="125253" name="Freeform 60"/>
              <p:cNvSpPr>
                <a:spLocks/>
              </p:cNvSpPr>
              <p:nvPr/>
            </p:nvSpPr>
            <p:spPr bwMode="auto">
              <a:xfrm rot="-5400000">
                <a:off x="1888" y="1099"/>
                <a:ext cx="119" cy="145"/>
              </a:xfrm>
              <a:custGeom>
                <a:avLst/>
                <a:gdLst>
                  <a:gd name="T0" fmla="*/ 0 w 113"/>
                  <a:gd name="T1" fmla="*/ 0 h 136"/>
                  <a:gd name="T2" fmla="*/ 126 w 113"/>
                  <a:gd name="T3" fmla="*/ 403 h 136"/>
                  <a:gd name="T4" fmla="*/ 273 w 113"/>
                  <a:gd name="T5" fmla="*/ 333 h 136"/>
                  <a:gd name="T6" fmla="*/ 0 60000 65536"/>
                  <a:gd name="T7" fmla="*/ 0 60000 65536"/>
                  <a:gd name="T8" fmla="*/ 0 60000 65536"/>
                  <a:gd name="T9" fmla="*/ 0 w 113"/>
                  <a:gd name="T10" fmla="*/ 0 h 136"/>
                  <a:gd name="T11" fmla="*/ 113 w 113"/>
                  <a:gd name="T12" fmla="*/ 136 h 136"/>
                </a:gdLst>
                <a:ahLst/>
                <a:cxnLst>
                  <a:cxn ang="T6">
                    <a:pos x="T0" y="T1"/>
                  </a:cxn>
                  <a:cxn ang="T7">
                    <a:pos x="T2" y="T3"/>
                  </a:cxn>
                  <a:cxn ang="T8">
                    <a:pos x="T4" y="T5"/>
                  </a:cxn>
                </a:cxnLst>
                <a:rect l="T9" t="T10" r="T11" b="T12"/>
                <a:pathLst>
                  <a:path w="113" h="136">
                    <a:moveTo>
                      <a:pt x="0" y="0"/>
                    </a:moveTo>
                    <a:lnTo>
                      <a:pt x="53" y="136"/>
                    </a:lnTo>
                    <a:lnTo>
                      <a:pt x="113" y="113"/>
                    </a:lnTo>
                  </a:path>
                </a:pathLst>
              </a:custGeom>
              <a:noFill/>
              <a:ln w="0">
                <a:solidFill>
                  <a:srgbClr val="008080"/>
                </a:solidFill>
                <a:round/>
                <a:headEnd/>
                <a:tailEnd/>
              </a:ln>
            </p:spPr>
            <p:txBody>
              <a:bodyPr wrap="none" anchor="ctr"/>
              <a:lstStyle/>
              <a:p>
                <a:endParaRPr lang="en-US"/>
              </a:p>
            </p:txBody>
          </p:sp>
        </p:grpSp>
        <p:grpSp>
          <p:nvGrpSpPr>
            <p:cNvPr id="124941" name="Group 61"/>
            <p:cNvGrpSpPr>
              <a:grpSpLocks/>
            </p:cNvGrpSpPr>
            <p:nvPr/>
          </p:nvGrpSpPr>
          <p:grpSpPr bwMode="auto">
            <a:xfrm>
              <a:off x="1169" y="3888"/>
              <a:ext cx="594" cy="440"/>
              <a:chOff x="1777" y="4079"/>
              <a:chExt cx="555" cy="413"/>
            </a:xfrm>
          </p:grpSpPr>
          <p:sp>
            <p:nvSpPr>
              <p:cNvPr id="125197" name="Freeform 62"/>
              <p:cNvSpPr>
                <a:spLocks/>
              </p:cNvSpPr>
              <p:nvPr/>
            </p:nvSpPr>
            <p:spPr bwMode="auto">
              <a:xfrm>
                <a:off x="2194" y="4330"/>
                <a:ext cx="138" cy="162"/>
              </a:xfrm>
              <a:custGeom>
                <a:avLst/>
                <a:gdLst>
                  <a:gd name="T0" fmla="*/ 45 w 138"/>
                  <a:gd name="T1" fmla="*/ 157 h 162"/>
                  <a:gd name="T2" fmla="*/ 55 w 138"/>
                  <a:gd name="T3" fmla="*/ 153 h 162"/>
                  <a:gd name="T4" fmla="*/ 54 w 138"/>
                  <a:gd name="T5" fmla="*/ 147 h 162"/>
                  <a:gd name="T6" fmla="*/ 70 w 138"/>
                  <a:gd name="T7" fmla="*/ 137 h 162"/>
                  <a:gd name="T8" fmla="*/ 83 w 138"/>
                  <a:gd name="T9" fmla="*/ 118 h 162"/>
                  <a:gd name="T10" fmla="*/ 92 w 138"/>
                  <a:gd name="T11" fmla="*/ 127 h 162"/>
                  <a:gd name="T12" fmla="*/ 110 w 138"/>
                  <a:gd name="T13" fmla="*/ 116 h 162"/>
                  <a:gd name="T14" fmla="*/ 119 w 138"/>
                  <a:gd name="T15" fmla="*/ 110 h 162"/>
                  <a:gd name="T16" fmla="*/ 123 w 138"/>
                  <a:gd name="T17" fmla="*/ 100 h 162"/>
                  <a:gd name="T18" fmla="*/ 137 w 138"/>
                  <a:gd name="T19" fmla="*/ 92 h 162"/>
                  <a:gd name="T20" fmla="*/ 138 w 138"/>
                  <a:gd name="T21" fmla="*/ 83 h 162"/>
                  <a:gd name="T22" fmla="*/ 125 w 138"/>
                  <a:gd name="T23" fmla="*/ 80 h 162"/>
                  <a:gd name="T24" fmla="*/ 119 w 138"/>
                  <a:gd name="T25" fmla="*/ 57 h 162"/>
                  <a:gd name="T26" fmla="*/ 106 w 138"/>
                  <a:gd name="T27" fmla="*/ 61 h 162"/>
                  <a:gd name="T28" fmla="*/ 106 w 138"/>
                  <a:gd name="T29" fmla="*/ 47 h 162"/>
                  <a:gd name="T30" fmla="*/ 100 w 138"/>
                  <a:gd name="T31" fmla="*/ 39 h 162"/>
                  <a:gd name="T32" fmla="*/ 79 w 138"/>
                  <a:gd name="T33" fmla="*/ 25 h 162"/>
                  <a:gd name="T34" fmla="*/ 64 w 138"/>
                  <a:gd name="T35" fmla="*/ 23 h 162"/>
                  <a:gd name="T36" fmla="*/ 57 w 138"/>
                  <a:gd name="T37" fmla="*/ 14 h 162"/>
                  <a:gd name="T38" fmla="*/ 24 w 138"/>
                  <a:gd name="T39" fmla="*/ 0 h 162"/>
                  <a:gd name="T40" fmla="*/ 20 w 138"/>
                  <a:gd name="T41" fmla="*/ 4 h 162"/>
                  <a:gd name="T42" fmla="*/ 20 w 138"/>
                  <a:gd name="T43" fmla="*/ 16 h 162"/>
                  <a:gd name="T44" fmla="*/ 26 w 138"/>
                  <a:gd name="T45" fmla="*/ 20 h 162"/>
                  <a:gd name="T46" fmla="*/ 26 w 138"/>
                  <a:gd name="T47" fmla="*/ 33 h 162"/>
                  <a:gd name="T48" fmla="*/ 21 w 138"/>
                  <a:gd name="T49" fmla="*/ 41 h 162"/>
                  <a:gd name="T50" fmla="*/ 16 w 138"/>
                  <a:gd name="T51" fmla="*/ 47 h 162"/>
                  <a:gd name="T52" fmla="*/ 8 w 138"/>
                  <a:gd name="T53" fmla="*/ 49 h 162"/>
                  <a:gd name="T54" fmla="*/ 0 w 138"/>
                  <a:gd name="T55" fmla="*/ 65 h 162"/>
                  <a:gd name="T56" fmla="*/ 18 w 138"/>
                  <a:gd name="T57" fmla="*/ 106 h 162"/>
                  <a:gd name="T58" fmla="*/ 18 w 138"/>
                  <a:gd name="T59" fmla="*/ 133 h 162"/>
                  <a:gd name="T60" fmla="*/ 15 w 138"/>
                  <a:gd name="T61" fmla="*/ 141 h 162"/>
                  <a:gd name="T62" fmla="*/ 18 w 138"/>
                  <a:gd name="T63" fmla="*/ 151 h 162"/>
                  <a:gd name="T64" fmla="*/ 39 w 138"/>
                  <a:gd name="T65" fmla="*/ 162 h 162"/>
                  <a:gd name="T66" fmla="*/ 45 w 138"/>
                  <a:gd name="T67" fmla="*/ 157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8"/>
                  <a:gd name="T103" fmla="*/ 0 h 162"/>
                  <a:gd name="T104" fmla="*/ 138 w 138"/>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8" h="162">
                    <a:moveTo>
                      <a:pt x="45" y="157"/>
                    </a:moveTo>
                    <a:lnTo>
                      <a:pt x="55" y="153"/>
                    </a:lnTo>
                    <a:lnTo>
                      <a:pt x="54" y="147"/>
                    </a:lnTo>
                    <a:lnTo>
                      <a:pt x="70" y="137"/>
                    </a:lnTo>
                    <a:lnTo>
                      <a:pt x="83" y="118"/>
                    </a:lnTo>
                    <a:lnTo>
                      <a:pt x="92" y="127"/>
                    </a:lnTo>
                    <a:lnTo>
                      <a:pt x="110" y="116"/>
                    </a:lnTo>
                    <a:lnTo>
                      <a:pt x="119" y="110"/>
                    </a:lnTo>
                    <a:lnTo>
                      <a:pt x="123" y="100"/>
                    </a:lnTo>
                    <a:lnTo>
                      <a:pt x="137" y="92"/>
                    </a:lnTo>
                    <a:lnTo>
                      <a:pt x="138" y="83"/>
                    </a:lnTo>
                    <a:lnTo>
                      <a:pt x="125" y="80"/>
                    </a:lnTo>
                    <a:lnTo>
                      <a:pt x="119" y="57"/>
                    </a:lnTo>
                    <a:lnTo>
                      <a:pt x="106" y="61"/>
                    </a:lnTo>
                    <a:lnTo>
                      <a:pt x="106" y="47"/>
                    </a:lnTo>
                    <a:lnTo>
                      <a:pt x="100" y="39"/>
                    </a:lnTo>
                    <a:lnTo>
                      <a:pt x="79" y="25"/>
                    </a:lnTo>
                    <a:lnTo>
                      <a:pt x="64" y="23"/>
                    </a:lnTo>
                    <a:lnTo>
                      <a:pt x="57" y="14"/>
                    </a:lnTo>
                    <a:lnTo>
                      <a:pt x="24" y="0"/>
                    </a:lnTo>
                    <a:lnTo>
                      <a:pt x="20" y="4"/>
                    </a:lnTo>
                    <a:lnTo>
                      <a:pt x="20" y="16"/>
                    </a:lnTo>
                    <a:lnTo>
                      <a:pt x="26" y="20"/>
                    </a:lnTo>
                    <a:lnTo>
                      <a:pt x="26" y="33"/>
                    </a:lnTo>
                    <a:lnTo>
                      <a:pt x="21" y="41"/>
                    </a:lnTo>
                    <a:lnTo>
                      <a:pt x="16" y="47"/>
                    </a:lnTo>
                    <a:lnTo>
                      <a:pt x="8" y="49"/>
                    </a:lnTo>
                    <a:lnTo>
                      <a:pt x="0" y="65"/>
                    </a:lnTo>
                    <a:lnTo>
                      <a:pt x="18" y="106"/>
                    </a:lnTo>
                    <a:lnTo>
                      <a:pt x="18" y="133"/>
                    </a:lnTo>
                    <a:lnTo>
                      <a:pt x="15" y="141"/>
                    </a:lnTo>
                    <a:lnTo>
                      <a:pt x="18" y="151"/>
                    </a:lnTo>
                    <a:lnTo>
                      <a:pt x="39" y="162"/>
                    </a:lnTo>
                    <a:lnTo>
                      <a:pt x="45" y="157"/>
                    </a:lnTo>
                    <a:close/>
                  </a:path>
                </a:pathLst>
              </a:custGeom>
              <a:solidFill>
                <a:srgbClr val="FFFFFF"/>
              </a:solidFill>
              <a:ln w="0">
                <a:solidFill>
                  <a:srgbClr val="000000"/>
                </a:solidFill>
                <a:round/>
                <a:headEnd/>
                <a:tailEnd/>
              </a:ln>
            </p:spPr>
            <p:txBody>
              <a:bodyPr wrap="none" anchor="ctr"/>
              <a:lstStyle/>
              <a:p>
                <a:endParaRPr lang="en-US"/>
              </a:p>
            </p:txBody>
          </p:sp>
          <p:sp>
            <p:nvSpPr>
              <p:cNvPr id="125198" name="Freeform 63"/>
              <p:cNvSpPr>
                <a:spLocks/>
              </p:cNvSpPr>
              <p:nvPr/>
            </p:nvSpPr>
            <p:spPr bwMode="auto">
              <a:xfrm>
                <a:off x="2118" y="4225"/>
                <a:ext cx="82" cy="57"/>
              </a:xfrm>
              <a:custGeom>
                <a:avLst/>
                <a:gdLst>
                  <a:gd name="T0" fmla="*/ 82 w 82"/>
                  <a:gd name="T1" fmla="*/ 38 h 57"/>
                  <a:gd name="T2" fmla="*/ 82 w 82"/>
                  <a:gd name="T3" fmla="*/ 27 h 57"/>
                  <a:gd name="T4" fmla="*/ 67 w 82"/>
                  <a:gd name="T5" fmla="*/ 22 h 57"/>
                  <a:gd name="T6" fmla="*/ 64 w 82"/>
                  <a:gd name="T7" fmla="*/ 14 h 57"/>
                  <a:gd name="T8" fmla="*/ 58 w 82"/>
                  <a:gd name="T9" fmla="*/ 14 h 57"/>
                  <a:gd name="T10" fmla="*/ 52 w 82"/>
                  <a:gd name="T11" fmla="*/ 5 h 57"/>
                  <a:gd name="T12" fmla="*/ 36 w 82"/>
                  <a:gd name="T13" fmla="*/ 5 h 57"/>
                  <a:gd name="T14" fmla="*/ 25 w 82"/>
                  <a:gd name="T15" fmla="*/ 14 h 57"/>
                  <a:gd name="T16" fmla="*/ 15 w 82"/>
                  <a:gd name="T17" fmla="*/ 0 h 57"/>
                  <a:gd name="T18" fmla="*/ 8 w 82"/>
                  <a:gd name="T19" fmla="*/ 0 h 57"/>
                  <a:gd name="T20" fmla="*/ 0 w 82"/>
                  <a:gd name="T21" fmla="*/ 9 h 57"/>
                  <a:gd name="T22" fmla="*/ 5 w 82"/>
                  <a:gd name="T23" fmla="*/ 22 h 57"/>
                  <a:gd name="T24" fmla="*/ 18 w 82"/>
                  <a:gd name="T25" fmla="*/ 31 h 57"/>
                  <a:gd name="T26" fmla="*/ 28 w 82"/>
                  <a:gd name="T27" fmla="*/ 43 h 57"/>
                  <a:gd name="T28" fmla="*/ 26 w 82"/>
                  <a:gd name="T29" fmla="*/ 49 h 57"/>
                  <a:gd name="T30" fmla="*/ 43 w 82"/>
                  <a:gd name="T31" fmla="*/ 57 h 57"/>
                  <a:gd name="T32" fmla="*/ 56 w 82"/>
                  <a:gd name="T33" fmla="*/ 47 h 57"/>
                  <a:gd name="T34" fmla="*/ 72 w 82"/>
                  <a:gd name="T35" fmla="*/ 47 h 57"/>
                  <a:gd name="T36" fmla="*/ 82 w 82"/>
                  <a:gd name="T37" fmla="*/ 38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57"/>
                  <a:gd name="T59" fmla="*/ 82 w 82"/>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57">
                    <a:moveTo>
                      <a:pt x="82" y="38"/>
                    </a:moveTo>
                    <a:lnTo>
                      <a:pt x="82" y="27"/>
                    </a:lnTo>
                    <a:lnTo>
                      <a:pt x="67" y="22"/>
                    </a:lnTo>
                    <a:lnTo>
                      <a:pt x="64" y="14"/>
                    </a:lnTo>
                    <a:lnTo>
                      <a:pt x="58" y="14"/>
                    </a:lnTo>
                    <a:lnTo>
                      <a:pt x="52" y="5"/>
                    </a:lnTo>
                    <a:lnTo>
                      <a:pt x="36" y="5"/>
                    </a:lnTo>
                    <a:lnTo>
                      <a:pt x="25" y="14"/>
                    </a:lnTo>
                    <a:lnTo>
                      <a:pt x="15" y="0"/>
                    </a:lnTo>
                    <a:lnTo>
                      <a:pt x="8" y="0"/>
                    </a:lnTo>
                    <a:lnTo>
                      <a:pt x="0" y="9"/>
                    </a:lnTo>
                    <a:lnTo>
                      <a:pt x="5" y="22"/>
                    </a:lnTo>
                    <a:lnTo>
                      <a:pt x="18" y="31"/>
                    </a:lnTo>
                    <a:lnTo>
                      <a:pt x="28" y="43"/>
                    </a:lnTo>
                    <a:lnTo>
                      <a:pt x="26" y="49"/>
                    </a:lnTo>
                    <a:lnTo>
                      <a:pt x="43" y="57"/>
                    </a:lnTo>
                    <a:lnTo>
                      <a:pt x="56" y="47"/>
                    </a:lnTo>
                    <a:lnTo>
                      <a:pt x="72" y="47"/>
                    </a:lnTo>
                    <a:lnTo>
                      <a:pt x="82" y="38"/>
                    </a:lnTo>
                    <a:close/>
                  </a:path>
                </a:pathLst>
              </a:custGeom>
              <a:solidFill>
                <a:srgbClr val="FFFFFF"/>
              </a:solidFill>
              <a:ln w="0">
                <a:solidFill>
                  <a:srgbClr val="000000"/>
                </a:solidFill>
                <a:round/>
                <a:headEnd/>
                <a:tailEnd/>
              </a:ln>
            </p:spPr>
            <p:txBody>
              <a:bodyPr wrap="none" anchor="ctr"/>
              <a:lstStyle/>
              <a:p>
                <a:endParaRPr lang="en-US"/>
              </a:p>
            </p:txBody>
          </p:sp>
          <p:sp>
            <p:nvSpPr>
              <p:cNvPr id="125199" name="Freeform 64"/>
              <p:cNvSpPr>
                <a:spLocks/>
              </p:cNvSpPr>
              <p:nvPr/>
            </p:nvSpPr>
            <p:spPr bwMode="auto">
              <a:xfrm>
                <a:off x="2122" y="4270"/>
                <a:ext cx="17" cy="20"/>
              </a:xfrm>
              <a:custGeom>
                <a:avLst/>
                <a:gdLst>
                  <a:gd name="T0" fmla="*/ 17 w 17"/>
                  <a:gd name="T1" fmla="*/ 19 h 20"/>
                  <a:gd name="T2" fmla="*/ 14 w 17"/>
                  <a:gd name="T3" fmla="*/ 0 h 20"/>
                  <a:gd name="T4" fmla="*/ 0 w 17"/>
                  <a:gd name="T5" fmla="*/ 16 h 20"/>
                  <a:gd name="T6" fmla="*/ 1 w 17"/>
                  <a:gd name="T7" fmla="*/ 20 h 20"/>
                  <a:gd name="T8" fmla="*/ 17 w 17"/>
                  <a:gd name="T9" fmla="*/ 19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17" y="19"/>
                    </a:moveTo>
                    <a:lnTo>
                      <a:pt x="14" y="0"/>
                    </a:lnTo>
                    <a:lnTo>
                      <a:pt x="0" y="16"/>
                    </a:lnTo>
                    <a:lnTo>
                      <a:pt x="1" y="20"/>
                    </a:lnTo>
                    <a:lnTo>
                      <a:pt x="17" y="19"/>
                    </a:lnTo>
                    <a:close/>
                  </a:path>
                </a:pathLst>
              </a:custGeom>
              <a:solidFill>
                <a:srgbClr val="FFFFFF"/>
              </a:solidFill>
              <a:ln w="0">
                <a:solidFill>
                  <a:srgbClr val="000000"/>
                </a:solidFill>
                <a:round/>
                <a:headEnd/>
                <a:tailEnd/>
              </a:ln>
            </p:spPr>
            <p:txBody>
              <a:bodyPr wrap="none" anchor="ctr"/>
              <a:lstStyle/>
              <a:p>
                <a:endParaRPr lang="en-US"/>
              </a:p>
            </p:txBody>
          </p:sp>
          <p:sp>
            <p:nvSpPr>
              <p:cNvPr id="125200" name="Freeform 65"/>
              <p:cNvSpPr>
                <a:spLocks/>
              </p:cNvSpPr>
              <p:nvPr/>
            </p:nvSpPr>
            <p:spPr bwMode="auto">
              <a:xfrm>
                <a:off x="2079" y="4233"/>
                <a:ext cx="27" cy="29"/>
              </a:xfrm>
              <a:custGeom>
                <a:avLst/>
                <a:gdLst>
                  <a:gd name="T0" fmla="*/ 25 w 27"/>
                  <a:gd name="T1" fmla="*/ 29 h 29"/>
                  <a:gd name="T2" fmla="*/ 27 w 27"/>
                  <a:gd name="T3" fmla="*/ 19 h 29"/>
                  <a:gd name="T4" fmla="*/ 18 w 27"/>
                  <a:gd name="T5" fmla="*/ 9 h 29"/>
                  <a:gd name="T6" fmla="*/ 17 w 27"/>
                  <a:gd name="T7" fmla="*/ 0 h 29"/>
                  <a:gd name="T8" fmla="*/ 0 w 27"/>
                  <a:gd name="T9" fmla="*/ 0 h 29"/>
                  <a:gd name="T10" fmla="*/ 0 w 27"/>
                  <a:gd name="T11" fmla="*/ 10 h 29"/>
                  <a:gd name="T12" fmla="*/ 8 w 27"/>
                  <a:gd name="T13" fmla="*/ 19 h 29"/>
                  <a:gd name="T14" fmla="*/ 25 w 27"/>
                  <a:gd name="T15" fmla="*/ 29 h 2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29"/>
                  <a:gd name="T26" fmla="*/ 27 w 27"/>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29">
                    <a:moveTo>
                      <a:pt x="25" y="29"/>
                    </a:moveTo>
                    <a:lnTo>
                      <a:pt x="27" y="19"/>
                    </a:lnTo>
                    <a:lnTo>
                      <a:pt x="18" y="9"/>
                    </a:lnTo>
                    <a:lnTo>
                      <a:pt x="17" y="0"/>
                    </a:lnTo>
                    <a:lnTo>
                      <a:pt x="0" y="0"/>
                    </a:lnTo>
                    <a:lnTo>
                      <a:pt x="0" y="10"/>
                    </a:lnTo>
                    <a:lnTo>
                      <a:pt x="8" y="19"/>
                    </a:lnTo>
                    <a:lnTo>
                      <a:pt x="25" y="29"/>
                    </a:lnTo>
                    <a:close/>
                  </a:path>
                </a:pathLst>
              </a:custGeom>
              <a:solidFill>
                <a:srgbClr val="FFFFFF"/>
              </a:solidFill>
              <a:ln w="0">
                <a:solidFill>
                  <a:srgbClr val="000000"/>
                </a:solidFill>
                <a:round/>
                <a:headEnd/>
                <a:tailEnd/>
              </a:ln>
            </p:spPr>
            <p:txBody>
              <a:bodyPr wrap="none" anchor="ctr"/>
              <a:lstStyle/>
              <a:p>
                <a:endParaRPr lang="en-US"/>
              </a:p>
            </p:txBody>
          </p:sp>
          <p:sp>
            <p:nvSpPr>
              <p:cNvPr id="125201" name="Freeform 66"/>
              <p:cNvSpPr>
                <a:spLocks/>
              </p:cNvSpPr>
              <p:nvPr/>
            </p:nvSpPr>
            <p:spPr bwMode="auto">
              <a:xfrm>
                <a:off x="2052" y="4197"/>
                <a:ext cx="65" cy="23"/>
              </a:xfrm>
              <a:custGeom>
                <a:avLst/>
                <a:gdLst>
                  <a:gd name="T0" fmla="*/ 65 w 65"/>
                  <a:gd name="T1" fmla="*/ 10 h 23"/>
                  <a:gd name="T2" fmla="*/ 59 w 65"/>
                  <a:gd name="T3" fmla="*/ 3 h 23"/>
                  <a:gd name="T4" fmla="*/ 43 w 65"/>
                  <a:gd name="T5" fmla="*/ 10 h 23"/>
                  <a:gd name="T6" fmla="*/ 5 w 65"/>
                  <a:gd name="T7" fmla="*/ 0 h 23"/>
                  <a:gd name="T8" fmla="*/ 0 w 65"/>
                  <a:gd name="T9" fmla="*/ 12 h 23"/>
                  <a:gd name="T10" fmla="*/ 0 w 65"/>
                  <a:gd name="T11" fmla="*/ 18 h 23"/>
                  <a:gd name="T12" fmla="*/ 18 w 65"/>
                  <a:gd name="T13" fmla="*/ 19 h 23"/>
                  <a:gd name="T14" fmla="*/ 27 w 65"/>
                  <a:gd name="T15" fmla="*/ 14 h 23"/>
                  <a:gd name="T16" fmla="*/ 35 w 65"/>
                  <a:gd name="T17" fmla="*/ 23 h 23"/>
                  <a:gd name="T18" fmla="*/ 50 w 65"/>
                  <a:gd name="T19" fmla="*/ 23 h 23"/>
                  <a:gd name="T20" fmla="*/ 59 w 65"/>
                  <a:gd name="T21" fmla="*/ 18 h 23"/>
                  <a:gd name="T22" fmla="*/ 65 w 65"/>
                  <a:gd name="T23" fmla="*/ 1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
                  <a:gd name="T37" fmla="*/ 0 h 23"/>
                  <a:gd name="T38" fmla="*/ 65 w 65"/>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 h="23">
                    <a:moveTo>
                      <a:pt x="65" y="10"/>
                    </a:moveTo>
                    <a:lnTo>
                      <a:pt x="59" y="3"/>
                    </a:lnTo>
                    <a:lnTo>
                      <a:pt x="43" y="10"/>
                    </a:lnTo>
                    <a:lnTo>
                      <a:pt x="5" y="0"/>
                    </a:lnTo>
                    <a:lnTo>
                      <a:pt x="0" y="12"/>
                    </a:lnTo>
                    <a:lnTo>
                      <a:pt x="0" y="18"/>
                    </a:lnTo>
                    <a:lnTo>
                      <a:pt x="18" y="19"/>
                    </a:lnTo>
                    <a:lnTo>
                      <a:pt x="27" y="14"/>
                    </a:lnTo>
                    <a:lnTo>
                      <a:pt x="35" y="23"/>
                    </a:lnTo>
                    <a:lnTo>
                      <a:pt x="50" y="23"/>
                    </a:lnTo>
                    <a:lnTo>
                      <a:pt x="59" y="18"/>
                    </a:lnTo>
                    <a:lnTo>
                      <a:pt x="65" y="10"/>
                    </a:lnTo>
                    <a:close/>
                  </a:path>
                </a:pathLst>
              </a:custGeom>
              <a:solidFill>
                <a:srgbClr val="FFFFFF"/>
              </a:solidFill>
              <a:ln w="0">
                <a:solidFill>
                  <a:srgbClr val="000000"/>
                </a:solidFill>
                <a:round/>
                <a:headEnd/>
                <a:tailEnd/>
              </a:ln>
            </p:spPr>
            <p:txBody>
              <a:bodyPr wrap="none" anchor="ctr"/>
              <a:lstStyle/>
              <a:p>
                <a:endParaRPr lang="en-US"/>
              </a:p>
            </p:txBody>
          </p:sp>
          <p:sp>
            <p:nvSpPr>
              <p:cNvPr id="125202" name="Freeform 67"/>
              <p:cNvSpPr>
                <a:spLocks/>
              </p:cNvSpPr>
              <p:nvPr/>
            </p:nvSpPr>
            <p:spPr bwMode="auto">
              <a:xfrm>
                <a:off x="1943" y="4140"/>
                <a:ext cx="70" cy="56"/>
              </a:xfrm>
              <a:custGeom>
                <a:avLst/>
                <a:gdLst>
                  <a:gd name="T0" fmla="*/ 69 w 70"/>
                  <a:gd name="T1" fmla="*/ 50 h 56"/>
                  <a:gd name="T2" fmla="*/ 70 w 70"/>
                  <a:gd name="T3" fmla="*/ 44 h 56"/>
                  <a:gd name="T4" fmla="*/ 62 w 70"/>
                  <a:gd name="T5" fmla="*/ 42 h 56"/>
                  <a:gd name="T6" fmla="*/ 62 w 70"/>
                  <a:gd name="T7" fmla="*/ 28 h 56"/>
                  <a:gd name="T8" fmla="*/ 55 w 70"/>
                  <a:gd name="T9" fmla="*/ 34 h 56"/>
                  <a:gd name="T10" fmla="*/ 48 w 70"/>
                  <a:gd name="T11" fmla="*/ 20 h 56"/>
                  <a:gd name="T12" fmla="*/ 53 w 70"/>
                  <a:gd name="T13" fmla="*/ 20 h 56"/>
                  <a:gd name="T14" fmla="*/ 39 w 70"/>
                  <a:gd name="T15" fmla="*/ 0 h 56"/>
                  <a:gd name="T16" fmla="*/ 30 w 70"/>
                  <a:gd name="T17" fmla="*/ 0 h 56"/>
                  <a:gd name="T18" fmla="*/ 21 w 70"/>
                  <a:gd name="T19" fmla="*/ 16 h 56"/>
                  <a:gd name="T20" fmla="*/ 0 w 70"/>
                  <a:gd name="T21" fmla="*/ 16 h 56"/>
                  <a:gd name="T22" fmla="*/ 8 w 70"/>
                  <a:gd name="T23" fmla="*/ 36 h 56"/>
                  <a:gd name="T24" fmla="*/ 16 w 70"/>
                  <a:gd name="T25" fmla="*/ 52 h 56"/>
                  <a:gd name="T26" fmla="*/ 35 w 70"/>
                  <a:gd name="T27" fmla="*/ 52 h 56"/>
                  <a:gd name="T28" fmla="*/ 32 w 70"/>
                  <a:gd name="T29" fmla="*/ 44 h 56"/>
                  <a:gd name="T30" fmla="*/ 41 w 70"/>
                  <a:gd name="T31" fmla="*/ 44 h 56"/>
                  <a:gd name="T32" fmla="*/ 46 w 70"/>
                  <a:gd name="T33" fmla="*/ 47 h 56"/>
                  <a:gd name="T34" fmla="*/ 52 w 70"/>
                  <a:gd name="T35" fmla="*/ 56 h 56"/>
                  <a:gd name="T36" fmla="*/ 69 w 70"/>
                  <a:gd name="T37" fmla="*/ 5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
                  <a:gd name="T58" fmla="*/ 0 h 56"/>
                  <a:gd name="T59" fmla="*/ 70 w 7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 h="56">
                    <a:moveTo>
                      <a:pt x="69" y="50"/>
                    </a:moveTo>
                    <a:lnTo>
                      <a:pt x="70" y="44"/>
                    </a:lnTo>
                    <a:lnTo>
                      <a:pt x="62" y="42"/>
                    </a:lnTo>
                    <a:lnTo>
                      <a:pt x="62" y="28"/>
                    </a:lnTo>
                    <a:lnTo>
                      <a:pt x="55" y="34"/>
                    </a:lnTo>
                    <a:lnTo>
                      <a:pt x="48" y="20"/>
                    </a:lnTo>
                    <a:lnTo>
                      <a:pt x="53" y="20"/>
                    </a:lnTo>
                    <a:lnTo>
                      <a:pt x="39" y="0"/>
                    </a:lnTo>
                    <a:lnTo>
                      <a:pt x="30" y="0"/>
                    </a:lnTo>
                    <a:lnTo>
                      <a:pt x="21" y="16"/>
                    </a:lnTo>
                    <a:lnTo>
                      <a:pt x="0" y="16"/>
                    </a:lnTo>
                    <a:lnTo>
                      <a:pt x="8" y="36"/>
                    </a:lnTo>
                    <a:lnTo>
                      <a:pt x="16" y="52"/>
                    </a:lnTo>
                    <a:lnTo>
                      <a:pt x="35" y="52"/>
                    </a:lnTo>
                    <a:lnTo>
                      <a:pt x="32" y="44"/>
                    </a:lnTo>
                    <a:lnTo>
                      <a:pt x="41" y="44"/>
                    </a:lnTo>
                    <a:lnTo>
                      <a:pt x="46" y="47"/>
                    </a:lnTo>
                    <a:lnTo>
                      <a:pt x="52" y="56"/>
                    </a:lnTo>
                    <a:lnTo>
                      <a:pt x="69" y="50"/>
                    </a:lnTo>
                    <a:close/>
                  </a:path>
                </a:pathLst>
              </a:custGeom>
              <a:solidFill>
                <a:srgbClr val="FFFFFF"/>
              </a:solidFill>
              <a:ln w="0">
                <a:solidFill>
                  <a:srgbClr val="000000"/>
                </a:solidFill>
                <a:round/>
                <a:headEnd/>
                <a:tailEnd/>
              </a:ln>
            </p:spPr>
            <p:txBody>
              <a:bodyPr wrap="none" anchor="ctr"/>
              <a:lstStyle/>
              <a:p>
                <a:endParaRPr lang="en-US"/>
              </a:p>
            </p:txBody>
          </p:sp>
          <p:sp>
            <p:nvSpPr>
              <p:cNvPr id="125203" name="Freeform 68"/>
              <p:cNvSpPr>
                <a:spLocks/>
              </p:cNvSpPr>
              <p:nvPr/>
            </p:nvSpPr>
            <p:spPr bwMode="auto">
              <a:xfrm>
                <a:off x="1826" y="4079"/>
                <a:ext cx="56" cy="50"/>
              </a:xfrm>
              <a:custGeom>
                <a:avLst/>
                <a:gdLst>
                  <a:gd name="T0" fmla="*/ 38 w 56"/>
                  <a:gd name="T1" fmla="*/ 44 h 50"/>
                  <a:gd name="T2" fmla="*/ 43 w 56"/>
                  <a:gd name="T3" fmla="*/ 38 h 50"/>
                  <a:gd name="T4" fmla="*/ 45 w 56"/>
                  <a:gd name="T5" fmla="*/ 34 h 50"/>
                  <a:gd name="T6" fmla="*/ 45 w 56"/>
                  <a:gd name="T7" fmla="*/ 24 h 50"/>
                  <a:gd name="T8" fmla="*/ 56 w 56"/>
                  <a:gd name="T9" fmla="*/ 18 h 50"/>
                  <a:gd name="T10" fmla="*/ 56 w 56"/>
                  <a:gd name="T11" fmla="*/ 8 h 50"/>
                  <a:gd name="T12" fmla="*/ 50 w 56"/>
                  <a:gd name="T13" fmla="*/ 0 h 50"/>
                  <a:gd name="T14" fmla="*/ 33 w 56"/>
                  <a:gd name="T15" fmla="*/ 0 h 50"/>
                  <a:gd name="T16" fmla="*/ 26 w 56"/>
                  <a:gd name="T17" fmla="*/ 2 h 50"/>
                  <a:gd name="T18" fmla="*/ 7 w 56"/>
                  <a:gd name="T19" fmla="*/ 10 h 50"/>
                  <a:gd name="T20" fmla="*/ 0 w 56"/>
                  <a:gd name="T21" fmla="*/ 22 h 50"/>
                  <a:gd name="T22" fmla="*/ 0 w 56"/>
                  <a:gd name="T23" fmla="*/ 36 h 50"/>
                  <a:gd name="T24" fmla="*/ 19 w 56"/>
                  <a:gd name="T25" fmla="*/ 38 h 50"/>
                  <a:gd name="T26" fmla="*/ 25 w 56"/>
                  <a:gd name="T27" fmla="*/ 50 h 50"/>
                  <a:gd name="T28" fmla="*/ 33 w 56"/>
                  <a:gd name="T29" fmla="*/ 46 h 50"/>
                  <a:gd name="T30" fmla="*/ 38 w 56"/>
                  <a:gd name="T31" fmla="*/ 44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50"/>
                  <a:gd name="T50" fmla="*/ 56 w 56"/>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50">
                    <a:moveTo>
                      <a:pt x="38" y="44"/>
                    </a:moveTo>
                    <a:lnTo>
                      <a:pt x="43" y="38"/>
                    </a:lnTo>
                    <a:lnTo>
                      <a:pt x="45" y="34"/>
                    </a:lnTo>
                    <a:lnTo>
                      <a:pt x="45" y="24"/>
                    </a:lnTo>
                    <a:lnTo>
                      <a:pt x="56" y="18"/>
                    </a:lnTo>
                    <a:lnTo>
                      <a:pt x="56" y="8"/>
                    </a:lnTo>
                    <a:lnTo>
                      <a:pt x="50" y="0"/>
                    </a:lnTo>
                    <a:lnTo>
                      <a:pt x="33" y="0"/>
                    </a:lnTo>
                    <a:lnTo>
                      <a:pt x="26" y="2"/>
                    </a:lnTo>
                    <a:lnTo>
                      <a:pt x="7" y="10"/>
                    </a:lnTo>
                    <a:lnTo>
                      <a:pt x="0" y="22"/>
                    </a:lnTo>
                    <a:lnTo>
                      <a:pt x="0" y="36"/>
                    </a:lnTo>
                    <a:lnTo>
                      <a:pt x="19" y="38"/>
                    </a:lnTo>
                    <a:lnTo>
                      <a:pt x="25" y="50"/>
                    </a:lnTo>
                    <a:lnTo>
                      <a:pt x="33" y="46"/>
                    </a:lnTo>
                    <a:lnTo>
                      <a:pt x="38" y="44"/>
                    </a:lnTo>
                    <a:close/>
                  </a:path>
                </a:pathLst>
              </a:custGeom>
              <a:solidFill>
                <a:srgbClr val="FFFFFF"/>
              </a:solidFill>
              <a:ln w="0">
                <a:solidFill>
                  <a:srgbClr val="000000"/>
                </a:solidFill>
                <a:round/>
                <a:headEnd/>
                <a:tailEnd/>
              </a:ln>
            </p:spPr>
            <p:txBody>
              <a:bodyPr wrap="none" anchor="ctr"/>
              <a:lstStyle/>
              <a:p>
                <a:endParaRPr lang="en-US"/>
              </a:p>
            </p:txBody>
          </p:sp>
          <p:sp>
            <p:nvSpPr>
              <p:cNvPr id="125204" name="Freeform 69"/>
              <p:cNvSpPr>
                <a:spLocks/>
              </p:cNvSpPr>
              <p:nvPr/>
            </p:nvSpPr>
            <p:spPr bwMode="auto">
              <a:xfrm>
                <a:off x="1777" y="4110"/>
                <a:ext cx="24" cy="30"/>
              </a:xfrm>
              <a:custGeom>
                <a:avLst/>
                <a:gdLst>
                  <a:gd name="T0" fmla="*/ 2 w 24"/>
                  <a:gd name="T1" fmla="*/ 30 h 30"/>
                  <a:gd name="T2" fmla="*/ 7 w 24"/>
                  <a:gd name="T3" fmla="*/ 18 h 30"/>
                  <a:gd name="T4" fmla="*/ 18 w 24"/>
                  <a:gd name="T5" fmla="*/ 12 h 30"/>
                  <a:gd name="T6" fmla="*/ 18 w 24"/>
                  <a:gd name="T7" fmla="*/ 8 h 30"/>
                  <a:gd name="T8" fmla="*/ 24 w 24"/>
                  <a:gd name="T9" fmla="*/ 0 h 30"/>
                  <a:gd name="T10" fmla="*/ 15 w 24"/>
                  <a:gd name="T11" fmla="*/ 0 h 30"/>
                  <a:gd name="T12" fmla="*/ 10 w 24"/>
                  <a:gd name="T13" fmla="*/ 10 h 30"/>
                  <a:gd name="T14" fmla="*/ 0 w 24"/>
                  <a:gd name="T15" fmla="*/ 12 h 30"/>
                  <a:gd name="T16" fmla="*/ 0 w 24"/>
                  <a:gd name="T17" fmla="*/ 30 h 30"/>
                  <a:gd name="T18" fmla="*/ 2 w 24"/>
                  <a:gd name="T19" fmla="*/ 3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0"/>
                  <a:gd name="T32" fmla="*/ 24 w 24"/>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0">
                    <a:moveTo>
                      <a:pt x="2" y="30"/>
                    </a:moveTo>
                    <a:lnTo>
                      <a:pt x="7" y="18"/>
                    </a:lnTo>
                    <a:lnTo>
                      <a:pt x="18" y="12"/>
                    </a:lnTo>
                    <a:lnTo>
                      <a:pt x="18" y="8"/>
                    </a:lnTo>
                    <a:lnTo>
                      <a:pt x="24" y="0"/>
                    </a:lnTo>
                    <a:lnTo>
                      <a:pt x="15" y="0"/>
                    </a:lnTo>
                    <a:lnTo>
                      <a:pt x="10" y="10"/>
                    </a:lnTo>
                    <a:lnTo>
                      <a:pt x="0" y="12"/>
                    </a:lnTo>
                    <a:lnTo>
                      <a:pt x="0" y="30"/>
                    </a:lnTo>
                    <a:lnTo>
                      <a:pt x="2" y="30"/>
                    </a:lnTo>
                    <a:close/>
                  </a:path>
                </a:pathLst>
              </a:custGeom>
              <a:solidFill>
                <a:srgbClr val="FFFFFF"/>
              </a:solidFill>
              <a:ln w="0">
                <a:solidFill>
                  <a:srgbClr val="000000"/>
                </a:solidFill>
                <a:round/>
                <a:headEnd/>
                <a:tailEnd/>
              </a:ln>
            </p:spPr>
            <p:txBody>
              <a:bodyPr wrap="none" anchor="ctr"/>
              <a:lstStyle/>
              <a:p>
                <a:endParaRPr lang="en-US"/>
              </a:p>
            </p:txBody>
          </p:sp>
        </p:grpSp>
        <p:pic>
          <p:nvPicPr>
            <p:cNvPr id="124942" name="Picture 70" descr="HGX2A"/>
            <p:cNvPicPr>
              <a:picLocks noChangeAspect="1" noEditPoints="1" noChangeArrowheads="1"/>
            </p:cNvPicPr>
            <p:nvPr/>
          </p:nvPicPr>
          <p:blipFill>
            <a:blip r:embed="rId3"/>
            <a:srcRect/>
            <a:stretch>
              <a:fillRect/>
            </a:stretch>
          </p:blipFill>
          <p:spPr bwMode="auto">
            <a:xfrm>
              <a:off x="2331" y="3663"/>
              <a:ext cx="937" cy="677"/>
            </a:xfrm>
            <a:prstGeom prst="rect">
              <a:avLst/>
            </a:prstGeom>
            <a:noFill/>
            <a:ln w="9525">
              <a:noFill/>
              <a:miter lim="800000"/>
              <a:headEnd/>
              <a:tailEnd/>
            </a:ln>
          </p:spPr>
        </p:pic>
        <p:sp>
          <p:nvSpPr>
            <p:cNvPr id="124943" name="Freeform 71"/>
            <p:cNvSpPr>
              <a:spLocks/>
            </p:cNvSpPr>
            <p:nvPr/>
          </p:nvSpPr>
          <p:spPr bwMode="auto">
            <a:xfrm>
              <a:off x="409" y="3816"/>
              <a:ext cx="365" cy="473"/>
            </a:xfrm>
            <a:custGeom>
              <a:avLst/>
              <a:gdLst>
                <a:gd name="T0" fmla="*/ 42 w 342"/>
                <a:gd name="T1" fmla="*/ 1037 h 443"/>
                <a:gd name="T2" fmla="*/ 85 w 342"/>
                <a:gd name="T3" fmla="*/ 1037 h 443"/>
                <a:gd name="T4" fmla="*/ 180 w 342"/>
                <a:gd name="T5" fmla="*/ 1304 h 443"/>
                <a:gd name="T6" fmla="*/ 360 w 342"/>
                <a:gd name="T7" fmla="*/ 1350 h 443"/>
                <a:gd name="T8" fmla="*/ 404 w 342"/>
                <a:gd name="T9" fmla="*/ 1268 h 443"/>
                <a:gd name="T10" fmla="*/ 477 w 342"/>
                <a:gd name="T11" fmla="*/ 1164 h 443"/>
                <a:gd name="T12" fmla="*/ 481 w 342"/>
                <a:gd name="T13" fmla="*/ 851 h 443"/>
                <a:gd name="T14" fmla="*/ 520 w 342"/>
                <a:gd name="T15" fmla="*/ 752 h 443"/>
                <a:gd name="T16" fmla="*/ 591 w 342"/>
                <a:gd name="T17" fmla="*/ 738 h 443"/>
                <a:gd name="T18" fmla="*/ 829 w 342"/>
                <a:gd name="T19" fmla="*/ 524 h 443"/>
                <a:gd name="T20" fmla="*/ 845 w 342"/>
                <a:gd name="T21" fmla="*/ 474 h 443"/>
                <a:gd name="T22" fmla="*/ 945 w 342"/>
                <a:gd name="T23" fmla="*/ 407 h 443"/>
                <a:gd name="T24" fmla="*/ 1034 w 342"/>
                <a:gd name="T25" fmla="*/ 162 h 443"/>
                <a:gd name="T26" fmla="*/ 893 w 342"/>
                <a:gd name="T27" fmla="*/ 155 h 443"/>
                <a:gd name="T28" fmla="*/ 761 w 342"/>
                <a:gd name="T29" fmla="*/ 0 h 443"/>
                <a:gd name="T30" fmla="*/ 718 w 342"/>
                <a:gd name="T31" fmla="*/ 0 h 443"/>
                <a:gd name="T32" fmla="*/ 634 w 342"/>
                <a:gd name="T33" fmla="*/ 119 h 443"/>
                <a:gd name="T34" fmla="*/ 634 w 342"/>
                <a:gd name="T35" fmla="*/ 215 h 443"/>
                <a:gd name="T36" fmla="*/ 554 w 342"/>
                <a:gd name="T37" fmla="*/ 392 h 443"/>
                <a:gd name="T38" fmla="*/ 561 w 342"/>
                <a:gd name="T39" fmla="*/ 456 h 443"/>
                <a:gd name="T40" fmla="*/ 526 w 342"/>
                <a:gd name="T41" fmla="*/ 485 h 443"/>
                <a:gd name="T42" fmla="*/ 486 w 342"/>
                <a:gd name="T43" fmla="*/ 485 h 443"/>
                <a:gd name="T44" fmla="*/ 460 w 342"/>
                <a:gd name="T45" fmla="*/ 520 h 443"/>
                <a:gd name="T46" fmla="*/ 460 w 342"/>
                <a:gd name="T47" fmla="*/ 550 h 443"/>
                <a:gd name="T48" fmla="*/ 426 w 342"/>
                <a:gd name="T49" fmla="*/ 580 h 443"/>
                <a:gd name="T50" fmla="*/ 205 w 342"/>
                <a:gd name="T51" fmla="*/ 625 h 443"/>
                <a:gd name="T52" fmla="*/ 170 w 342"/>
                <a:gd name="T53" fmla="*/ 694 h 443"/>
                <a:gd name="T54" fmla="*/ 163 w 342"/>
                <a:gd name="T55" fmla="*/ 762 h 443"/>
                <a:gd name="T56" fmla="*/ 132 w 342"/>
                <a:gd name="T57" fmla="*/ 738 h 443"/>
                <a:gd name="T58" fmla="*/ 126 w 342"/>
                <a:gd name="T59" fmla="*/ 703 h 443"/>
                <a:gd name="T60" fmla="*/ 0 w 342"/>
                <a:gd name="T61" fmla="*/ 703 h 443"/>
                <a:gd name="T62" fmla="*/ 31 w 342"/>
                <a:gd name="T63" fmla="*/ 738 h 443"/>
                <a:gd name="T64" fmla="*/ 132 w 342"/>
                <a:gd name="T65" fmla="*/ 845 h 443"/>
                <a:gd name="T66" fmla="*/ 42 w 342"/>
                <a:gd name="T67" fmla="*/ 1037 h 4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2"/>
                <a:gd name="T103" fmla="*/ 0 h 443"/>
                <a:gd name="T104" fmla="*/ 342 w 342"/>
                <a:gd name="T105" fmla="*/ 443 h 4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2" h="443">
                  <a:moveTo>
                    <a:pt x="15" y="340"/>
                  </a:moveTo>
                  <a:lnTo>
                    <a:pt x="29" y="340"/>
                  </a:lnTo>
                  <a:lnTo>
                    <a:pt x="59" y="427"/>
                  </a:lnTo>
                  <a:lnTo>
                    <a:pt x="119" y="443"/>
                  </a:lnTo>
                  <a:lnTo>
                    <a:pt x="134" y="416"/>
                  </a:lnTo>
                  <a:lnTo>
                    <a:pt x="157" y="381"/>
                  </a:lnTo>
                  <a:lnTo>
                    <a:pt x="159" y="279"/>
                  </a:lnTo>
                  <a:lnTo>
                    <a:pt x="172" y="247"/>
                  </a:lnTo>
                  <a:lnTo>
                    <a:pt x="195" y="242"/>
                  </a:lnTo>
                  <a:lnTo>
                    <a:pt x="275" y="173"/>
                  </a:lnTo>
                  <a:lnTo>
                    <a:pt x="279" y="155"/>
                  </a:lnTo>
                  <a:lnTo>
                    <a:pt x="313" y="134"/>
                  </a:lnTo>
                  <a:lnTo>
                    <a:pt x="342" y="53"/>
                  </a:lnTo>
                  <a:lnTo>
                    <a:pt x="296" y="51"/>
                  </a:lnTo>
                  <a:lnTo>
                    <a:pt x="252" y="0"/>
                  </a:lnTo>
                  <a:lnTo>
                    <a:pt x="237" y="0"/>
                  </a:lnTo>
                  <a:lnTo>
                    <a:pt x="210" y="39"/>
                  </a:lnTo>
                  <a:lnTo>
                    <a:pt x="210" y="70"/>
                  </a:lnTo>
                  <a:lnTo>
                    <a:pt x="183" y="128"/>
                  </a:lnTo>
                  <a:lnTo>
                    <a:pt x="187" y="150"/>
                  </a:lnTo>
                  <a:lnTo>
                    <a:pt x="175" y="159"/>
                  </a:lnTo>
                  <a:lnTo>
                    <a:pt x="160" y="159"/>
                  </a:lnTo>
                  <a:lnTo>
                    <a:pt x="153" y="171"/>
                  </a:lnTo>
                  <a:lnTo>
                    <a:pt x="153" y="180"/>
                  </a:lnTo>
                  <a:lnTo>
                    <a:pt x="141" y="190"/>
                  </a:lnTo>
                  <a:lnTo>
                    <a:pt x="67" y="204"/>
                  </a:lnTo>
                  <a:lnTo>
                    <a:pt x="56" y="228"/>
                  </a:lnTo>
                  <a:lnTo>
                    <a:pt x="54" y="250"/>
                  </a:lnTo>
                  <a:lnTo>
                    <a:pt x="44" y="242"/>
                  </a:lnTo>
                  <a:lnTo>
                    <a:pt x="42" y="230"/>
                  </a:lnTo>
                  <a:lnTo>
                    <a:pt x="0" y="230"/>
                  </a:lnTo>
                  <a:lnTo>
                    <a:pt x="10" y="242"/>
                  </a:lnTo>
                  <a:lnTo>
                    <a:pt x="44" y="277"/>
                  </a:lnTo>
                  <a:lnTo>
                    <a:pt x="15" y="340"/>
                  </a:lnTo>
                  <a:close/>
                </a:path>
              </a:pathLst>
            </a:custGeom>
            <a:solidFill>
              <a:srgbClr val="FFFFFF"/>
            </a:solidFill>
            <a:ln w="0">
              <a:solidFill>
                <a:srgbClr val="000000"/>
              </a:solidFill>
              <a:round/>
              <a:headEnd/>
              <a:tailEnd/>
            </a:ln>
          </p:spPr>
          <p:txBody>
            <a:bodyPr wrap="none" anchor="ctr"/>
            <a:lstStyle/>
            <a:p>
              <a:endParaRPr lang="en-US"/>
            </a:p>
          </p:txBody>
        </p:sp>
        <p:sp>
          <p:nvSpPr>
            <p:cNvPr id="124944" name="Freeform 72"/>
            <p:cNvSpPr>
              <a:spLocks/>
            </p:cNvSpPr>
            <p:nvPr/>
          </p:nvSpPr>
          <p:spPr bwMode="auto">
            <a:xfrm>
              <a:off x="3565" y="4089"/>
              <a:ext cx="581" cy="188"/>
            </a:xfrm>
            <a:custGeom>
              <a:avLst/>
              <a:gdLst>
                <a:gd name="T0" fmla="*/ 131 w 544"/>
                <a:gd name="T1" fmla="*/ 542 h 176"/>
                <a:gd name="T2" fmla="*/ 449 w 544"/>
                <a:gd name="T3" fmla="*/ 538 h 176"/>
                <a:gd name="T4" fmla="*/ 527 w 544"/>
                <a:gd name="T5" fmla="*/ 496 h 176"/>
                <a:gd name="T6" fmla="*/ 974 w 544"/>
                <a:gd name="T7" fmla="*/ 514 h 176"/>
                <a:gd name="T8" fmla="*/ 1312 w 544"/>
                <a:gd name="T9" fmla="*/ 519 h 176"/>
                <a:gd name="T10" fmla="*/ 1476 w 544"/>
                <a:gd name="T11" fmla="*/ 488 h 176"/>
                <a:gd name="T12" fmla="*/ 1664 w 544"/>
                <a:gd name="T13" fmla="*/ 266 h 176"/>
                <a:gd name="T14" fmla="*/ 1659 w 544"/>
                <a:gd name="T15" fmla="*/ 90 h 176"/>
                <a:gd name="T16" fmla="*/ 1489 w 544"/>
                <a:gd name="T17" fmla="*/ 36 h 176"/>
                <a:gd name="T18" fmla="*/ 1357 w 544"/>
                <a:gd name="T19" fmla="*/ 6 h 176"/>
                <a:gd name="T20" fmla="*/ 1275 w 544"/>
                <a:gd name="T21" fmla="*/ 47 h 176"/>
                <a:gd name="T22" fmla="*/ 1224 w 544"/>
                <a:gd name="T23" fmla="*/ 36 h 176"/>
                <a:gd name="T24" fmla="*/ 1213 w 544"/>
                <a:gd name="T25" fmla="*/ 6 h 176"/>
                <a:gd name="T26" fmla="*/ 1112 w 544"/>
                <a:gd name="T27" fmla="*/ 0 h 176"/>
                <a:gd name="T28" fmla="*/ 973 w 544"/>
                <a:gd name="T29" fmla="*/ 1 h 176"/>
                <a:gd name="T30" fmla="*/ 554 w 544"/>
                <a:gd name="T31" fmla="*/ 1 h 176"/>
                <a:gd name="T32" fmla="*/ 446 w 544"/>
                <a:gd name="T33" fmla="*/ 1 h 176"/>
                <a:gd name="T34" fmla="*/ 303 w 544"/>
                <a:gd name="T35" fmla="*/ 1 h 176"/>
                <a:gd name="T36" fmla="*/ 195 w 544"/>
                <a:gd name="T37" fmla="*/ 1 h 176"/>
                <a:gd name="T38" fmla="*/ 84 w 544"/>
                <a:gd name="T39" fmla="*/ 7 h 176"/>
                <a:gd name="T40" fmla="*/ 103 w 544"/>
                <a:gd name="T41" fmla="*/ 134 h 176"/>
                <a:gd name="T42" fmla="*/ 0 w 544"/>
                <a:gd name="T43" fmla="*/ 140 h 176"/>
                <a:gd name="T44" fmla="*/ 0 w 544"/>
                <a:gd name="T45" fmla="*/ 183 h 176"/>
                <a:gd name="T46" fmla="*/ 78 w 544"/>
                <a:gd name="T47" fmla="*/ 266 h 176"/>
                <a:gd name="T48" fmla="*/ 37 w 544"/>
                <a:gd name="T49" fmla="*/ 514 h 176"/>
                <a:gd name="T50" fmla="*/ 131 w 544"/>
                <a:gd name="T51" fmla="*/ 542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4"/>
                <a:gd name="T79" fmla="*/ 0 h 176"/>
                <a:gd name="T80" fmla="*/ 544 w 54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4" h="176">
                  <a:moveTo>
                    <a:pt x="43" y="176"/>
                  </a:moveTo>
                  <a:lnTo>
                    <a:pt x="146" y="174"/>
                  </a:lnTo>
                  <a:lnTo>
                    <a:pt x="172" y="162"/>
                  </a:lnTo>
                  <a:lnTo>
                    <a:pt x="318" y="167"/>
                  </a:lnTo>
                  <a:lnTo>
                    <a:pt x="429" y="170"/>
                  </a:lnTo>
                  <a:lnTo>
                    <a:pt x="482" y="160"/>
                  </a:lnTo>
                  <a:lnTo>
                    <a:pt x="544" y="87"/>
                  </a:lnTo>
                  <a:lnTo>
                    <a:pt x="542" y="30"/>
                  </a:lnTo>
                  <a:lnTo>
                    <a:pt x="487" y="12"/>
                  </a:lnTo>
                  <a:lnTo>
                    <a:pt x="444" y="6"/>
                  </a:lnTo>
                  <a:lnTo>
                    <a:pt x="418" y="16"/>
                  </a:lnTo>
                  <a:lnTo>
                    <a:pt x="401" y="12"/>
                  </a:lnTo>
                  <a:lnTo>
                    <a:pt x="396" y="6"/>
                  </a:lnTo>
                  <a:lnTo>
                    <a:pt x="364" y="0"/>
                  </a:lnTo>
                  <a:lnTo>
                    <a:pt x="317" y="1"/>
                  </a:lnTo>
                  <a:lnTo>
                    <a:pt x="182" y="1"/>
                  </a:lnTo>
                  <a:lnTo>
                    <a:pt x="145" y="1"/>
                  </a:lnTo>
                  <a:lnTo>
                    <a:pt x="99" y="1"/>
                  </a:lnTo>
                  <a:lnTo>
                    <a:pt x="64" y="1"/>
                  </a:lnTo>
                  <a:lnTo>
                    <a:pt x="28" y="7"/>
                  </a:lnTo>
                  <a:lnTo>
                    <a:pt x="34" y="44"/>
                  </a:lnTo>
                  <a:lnTo>
                    <a:pt x="0" y="46"/>
                  </a:lnTo>
                  <a:lnTo>
                    <a:pt x="0" y="60"/>
                  </a:lnTo>
                  <a:lnTo>
                    <a:pt x="25" y="87"/>
                  </a:lnTo>
                  <a:lnTo>
                    <a:pt x="13" y="167"/>
                  </a:lnTo>
                  <a:lnTo>
                    <a:pt x="43" y="176"/>
                  </a:lnTo>
                  <a:close/>
                </a:path>
              </a:pathLst>
            </a:custGeom>
            <a:solidFill>
              <a:srgbClr val="FFFFFF"/>
            </a:solidFill>
            <a:ln w="0">
              <a:solidFill>
                <a:srgbClr val="000000"/>
              </a:solidFill>
              <a:round/>
              <a:headEnd/>
              <a:tailEnd/>
            </a:ln>
          </p:spPr>
          <p:txBody>
            <a:bodyPr wrap="none" anchor="ctr"/>
            <a:lstStyle/>
            <a:p>
              <a:endParaRPr lang="en-US"/>
            </a:p>
          </p:txBody>
        </p:sp>
        <p:sp>
          <p:nvSpPr>
            <p:cNvPr id="124945" name="Text Box 73"/>
            <p:cNvSpPr txBox="1">
              <a:spLocks noChangeArrowheads="1"/>
            </p:cNvSpPr>
            <p:nvPr/>
          </p:nvSpPr>
          <p:spPr bwMode="auto">
            <a:xfrm>
              <a:off x="4979" y="2054"/>
              <a:ext cx="355" cy="73"/>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Baltimore, MD</a:t>
              </a:r>
            </a:p>
          </p:txBody>
        </p:sp>
        <p:sp>
          <p:nvSpPr>
            <p:cNvPr id="124946" name="Text Box 74"/>
            <p:cNvSpPr txBox="1">
              <a:spLocks noChangeArrowheads="1"/>
            </p:cNvSpPr>
            <p:nvPr/>
          </p:nvSpPr>
          <p:spPr bwMode="auto">
            <a:xfrm>
              <a:off x="5237" y="902"/>
              <a:ext cx="665" cy="64"/>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8000"/>
                  </a:solidFill>
                  <a:latin typeface="Century Gothic" pitchFamily="34" charset="0"/>
                </a:rPr>
                <a:t>Passamaquoddy Tribe, ME</a:t>
              </a:r>
            </a:p>
          </p:txBody>
        </p:sp>
        <p:sp>
          <p:nvSpPr>
            <p:cNvPr id="10315" name="AutoShape 75"/>
            <p:cNvSpPr>
              <a:spLocks noChangeArrowheads="1"/>
            </p:cNvSpPr>
            <p:nvPr/>
          </p:nvSpPr>
          <p:spPr bwMode="auto">
            <a:xfrm>
              <a:off x="2377" y="2208"/>
              <a:ext cx="62" cy="61"/>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16" name="AutoShape 76"/>
            <p:cNvSpPr>
              <a:spLocks noChangeArrowheads="1"/>
            </p:cNvSpPr>
            <p:nvPr/>
          </p:nvSpPr>
          <p:spPr bwMode="auto">
            <a:xfrm>
              <a:off x="2295" y="2992"/>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17" name="AutoShape 77"/>
            <p:cNvSpPr>
              <a:spLocks noChangeArrowheads="1"/>
            </p:cNvSpPr>
            <p:nvPr/>
          </p:nvSpPr>
          <p:spPr bwMode="auto">
            <a:xfrm>
              <a:off x="1996" y="1329"/>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18" name="AutoShape 78"/>
            <p:cNvSpPr>
              <a:spLocks noChangeArrowheads="1"/>
            </p:cNvSpPr>
            <p:nvPr/>
          </p:nvSpPr>
          <p:spPr bwMode="auto">
            <a:xfrm>
              <a:off x="1280" y="1337"/>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19" name="AutoShape 79"/>
            <p:cNvSpPr>
              <a:spLocks noChangeArrowheads="1"/>
            </p:cNvSpPr>
            <p:nvPr/>
          </p:nvSpPr>
          <p:spPr bwMode="auto">
            <a:xfrm>
              <a:off x="1561" y="1593"/>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0" name="AutoShape 80"/>
            <p:cNvSpPr>
              <a:spLocks noChangeArrowheads="1"/>
            </p:cNvSpPr>
            <p:nvPr/>
          </p:nvSpPr>
          <p:spPr bwMode="auto">
            <a:xfrm>
              <a:off x="1100" y="2118"/>
              <a:ext cx="63"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1" name="AutoShape 81"/>
            <p:cNvSpPr>
              <a:spLocks noChangeArrowheads="1"/>
            </p:cNvSpPr>
            <p:nvPr/>
          </p:nvSpPr>
          <p:spPr bwMode="auto">
            <a:xfrm>
              <a:off x="1032" y="1935"/>
              <a:ext cx="62" cy="61"/>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2" name="AutoShape 82"/>
            <p:cNvSpPr>
              <a:spLocks noChangeArrowheads="1"/>
            </p:cNvSpPr>
            <p:nvPr/>
          </p:nvSpPr>
          <p:spPr bwMode="auto">
            <a:xfrm>
              <a:off x="988" y="2280"/>
              <a:ext cx="62" cy="61"/>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3" name="AutoShape 83"/>
            <p:cNvSpPr>
              <a:spLocks noChangeArrowheads="1"/>
            </p:cNvSpPr>
            <p:nvPr/>
          </p:nvSpPr>
          <p:spPr bwMode="auto">
            <a:xfrm>
              <a:off x="1036" y="2272"/>
              <a:ext cx="62" cy="61"/>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4" name="AutoShape 84"/>
            <p:cNvSpPr>
              <a:spLocks noChangeArrowheads="1"/>
            </p:cNvSpPr>
            <p:nvPr/>
          </p:nvSpPr>
          <p:spPr bwMode="auto">
            <a:xfrm>
              <a:off x="1071" y="2387"/>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5" name="AutoShape 85"/>
            <p:cNvSpPr>
              <a:spLocks noChangeArrowheads="1"/>
            </p:cNvSpPr>
            <p:nvPr/>
          </p:nvSpPr>
          <p:spPr bwMode="auto">
            <a:xfrm>
              <a:off x="3091" y="2570"/>
              <a:ext cx="62" cy="64"/>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6" name="AutoShape 86"/>
            <p:cNvSpPr>
              <a:spLocks noChangeArrowheads="1"/>
            </p:cNvSpPr>
            <p:nvPr/>
          </p:nvSpPr>
          <p:spPr bwMode="auto">
            <a:xfrm>
              <a:off x="3159" y="2885"/>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7" name="AutoShape 87"/>
            <p:cNvSpPr>
              <a:spLocks noChangeArrowheads="1"/>
            </p:cNvSpPr>
            <p:nvPr/>
          </p:nvSpPr>
          <p:spPr bwMode="auto">
            <a:xfrm>
              <a:off x="3309" y="2676"/>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8" name="AutoShape 88"/>
            <p:cNvSpPr>
              <a:spLocks noChangeArrowheads="1"/>
            </p:cNvSpPr>
            <p:nvPr/>
          </p:nvSpPr>
          <p:spPr bwMode="auto">
            <a:xfrm>
              <a:off x="3447" y="2353"/>
              <a:ext cx="61"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29" name="AutoShape 89"/>
            <p:cNvSpPr>
              <a:spLocks noChangeArrowheads="1"/>
            </p:cNvSpPr>
            <p:nvPr/>
          </p:nvSpPr>
          <p:spPr bwMode="auto">
            <a:xfrm>
              <a:off x="3643" y="2169"/>
              <a:ext cx="62" cy="64"/>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0" name="AutoShape 90"/>
            <p:cNvSpPr>
              <a:spLocks noChangeArrowheads="1"/>
            </p:cNvSpPr>
            <p:nvPr/>
          </p:nvSpPr>
          <p:spPr bwMode="auto">
            <a:xfrm>
              <a:off x="3841" y="1811"/>
              <a:ext cx="63" cy="61"/>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1" name="AutoShape 91"/>
            <p:cNvSpPr>
              <a:spLocks noChangeArrowheads="1"/>
            </p:cNvSpPr>
            <p:nvPr/>
          </p:nvSpPr>
          <p:spPr bwMode="auto">
            <a:xfrm>
              <a:off x="4147" y="2080"/>
              <a:ext cx="63" cy="61"/>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2" name="AutoShape 92"/>
            <p:cNvSpPr>
              <a:spLocks noChangeArrowheads="1"/>
            </p:cNvSpPr>
            <p:nvPr/>
          </p:nvSpPr>
          <p:spPr bwMode="auto">
            <a:xfrm>
              <a:off x="4547" y="2429"/>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3" name="AutoShape 93"/>
            <p:cNvSpPr>
              <a:spLocks noChangeArrowheads="1"/>
            </p:cNvSpPr>
            <p:nvPr/>
          </p:nvSpPr>
          <p:spPr bwMode="auto">
            <a:xfrm>
              <a:off x="3878" y="3129"/>
              <a:ext cx="63"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4" name="AutoShape 94"/>
            <p:cNvSpPr>
              <a:spLocks noChangeArrowheads="1"/>
            </p:cNvSpPr>
            <p:nvPr/>
          </p:nvSpPr>
          <p:spPr bwMode="auto">
            <a:xfrm>
              <a:off x="4306" y="1755"/>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5" name="AutoShape 95"/>
            <p:cNvSpPr>
              <a:spLocks noChangeArrowheads="1"/>
            </p:cNvSpPr>
            <p:nvPr/>
          </p:nvSpPr>
          <p:spPr bwMode="auto">
            <a:xfrm>
              <a:off x="4512" y="1555"/>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6" name="AutoShape 96"/>
            <p:cNvSpPr>
              <a:spLocks noChangeArrowheads="1"/>
            </p:cNvSpPr>
            <p:nvPr/>
          </p:nvSpPr>
          <p:spPr bwMode="auto">
            <a:xfrm>
              <a:off x="4868" y="1435"/>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7" name="AutoShape 97"/>
            <p:cNvSpPr>
              <a:spLocks noChangeArrowheads="1"/>
            </p:cNvSpPr>
            <p:nvPr/>
          </p:nvSpPr>
          <p:spPr bwMode="auto">
            <a:xfrm>
              <a:off x="4799" y="1952"/>
              <a:ext cx="63" cy="61"/>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8" name="AutoShape 98"/>
            <p:cNvSpPr>
              <a:spLocks noChangeArrowheads="1"/>
            </p:cNvSpPr>
            <p:nvPr/>
          </p:nvSpPr>
          <p:spPr bwMode="auto">
            <a:xfrm>
              <a:off x="4998" y="1593"/>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39" name="AutoShape 99"/>
            <p:cNvSpPr>
              <a:spLocks noChangeArrowheads="1"/>
            </p:cNvSpPr>
            <p:nvPr/>
          </p:nvSpPr>
          <p:spPr bwMode="auto">
            <a:xfrm>
              <a:off x="5008" y="1544"/>
              <a:ext cx="62" cy="63"/>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40" name="AutoShape 100"/>
            <p:cNvSpPr>
              <a:spLocks noChangeArrowheads="1"/>
            </p:cNvSpPr>
            <p:nvPr/>
          </p:nvSpPr>
          <p:spPr bwMode="auto">
            <a:xfrm>
              <a:off x="4838" y="3352"/>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41" name="AutoShape 101"/>
            <p:cNvSpPr>
              <a:spLocks noChangeArrowheads="1"/>
            </p:cNvSpPr>
            <p:nvPr/>
          </p:nvSpPr>
          <p:spPr bwMode="auto">
            <a:xfrm>
              <a:off x="2820" y="3898"/>
              <a:ext cx="62"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42" name="AutoShape 102"/>
            <p:cNvSpPr>
              <a:spLocks noChangeArrowheads="1"/>
            </p:cNvSpPr>
            <p:nvPr/>
          </p:nvSpPr>
          <p:spPr bwMode="auto">
            <a:xfrm>
              <a:off x="541" y="3994"/>
              <a:ext cx="63"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0343" name="AutoShape 103"/>
            <p:cNvSpPr>
              <a:spLocks noChangeArrowheads="1"/>
            </p:cNvSpPr>
            <p:nvPr/>
          </p:nvSpPr>
          <p:spPr bwMode="auto">
            <a:xfrm>
              <a:off x="3932" y="4101"/>
              <a:ext cx="63" cy="62"/>
            </a:xfrm>
            <a:prstGeom prst="star5">
              <a:avLst/>
            </a:prstGeom>
            <a:solidFill>
              <a:srgbClr val="FF9900"/>
            </a:solidFill>
            <a:ln w="9525">
              <a:solidFill>
                <a:srgbClr val="FF9900"/>
              </a:solidFill>
              <a:miter lim="800000"/>
              <a:headEnd/>
              <a:tailEnd/>
            </a:ln>
            <a:effectLst/>
          </p:spPr>
          <p:txBody>
            <a:bodyPr wrap="none" anchor="ctr"/>
            <a:lstStyle/>
            <a:p>
              <a:pPr>
                <a:defRPr/>
              </a:pPr>
              <a:endParaRPr lang="en-US"/>
            </a:p>
          </p:txBody>
        </p:sp>
        <p:sp>
          <p:nvSpPr>
            <p:cNvPr id="124976" name="Text Box 104"/>
            <p:cNvSpPr txBox="1">
              <a:spLocks noChangeArrowheads="1"/>
            </p:cNvSpPr>
            <p:nvPr/>
          </p:nvSpPr>
          <p:spPr bwMode="auto">
            <a:xfrm>
              <a:off x="4677" y="1323"/>
              <a:ext cx="304" cy="130"/>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Albany County, NY</a:t>
              </a:r>
            </a:p>
          </p:txBody>
        </p:sp>
        <p:sp>
          <p:nvSpPr>
            <p:cNvPr id="124977" name="Text Box 105"/>
            <p:cNvSpPr txBox="1">
              <a:spLocks noChangeArrowheads="1"/>
            </p:cNvSpPr>
            <p:nvPr/>
          </p:nvSpPr>
          <p:spPr bwMode="auto">
            <a:xfrm>
              <a:off x="4994" y="1952"/>
              <a:ext cx="525" cy="67"/>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Delaware (statewide)</a:t>
              </a:r>
            </a:p>
          </p:txBody>
        </p:sp>
        <p:sp>
          <p:nvSpPr>
            <p:cNvPr id="124978" name="Text Box 106"/>
            <p:cNvSpPr txBox="1">
              <a:spLocks noChangeArrowheads="1"/>
            </p:cNvSpPr>
            <p:nvPr/>
          </p:nvSpPr>
          <p:spPr bwMode="auto">
            <a:xfrm>
              <a:off x="5286" y="1467"/>
              <a:ext cx="662" cy="59"/>
            </a:xfrm>
            <a:prstGeom prst="rect">
              <a:avLst/>
            </a:prstGeom>
            <a:noFill/>
            <a:ln w="9525">
              <a:noFill/>
              <a:miter lim="800000"/>
              <a:headEnd/>
              <a:tailEnd/>
            </a:ln>
          </p:spPr>
          <p:txBody>
            <a:bodyPr lIns="0" tIns="0" rIns="0" bIns="0"/>
            <a:lstStyle/>
            <a:p>
              <a:pPr marL="107950" indent="-107950" defTabSz="865188" eaLnBrk="0" hangingPunct="0"/>
              <a:r>
                <a:rPr lang="en-US" sz="600" b="1">
                  <a:solidFill>
                    <a:srgbClr val="800080"/>
                  </a:solidFill>
                  <a:latin typeface="Century Gothic" pitchFamily="34" charset="0"/>
                </a:rPr>
                <a:t>Southeastern Connecticut</a:t>
              </a:r>
            </a:p>
          </p:txBody>
        </p:sp>
        <p:sp>
          <p:nvSpPr>
            <p:cNvPr id="124979" name="Text Box 107"/>
            <p:cNvSpPr txBox="1">
              <a:spLocks noChangeArrowheads="1"/>
            </p:cNvSpPr>
            <p:nvPr/>
          </p:nvSpPr>
          <p:spPr bwMode="auto">
            <a:xfrm>
              <a:off x="5232" y="1183"/>
              <a:ext cx="389" cy="64"/>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Worcester, MA</a:t>
              </a:r>
            </a:p>
          </p:txBody>
        </p:sp>
        <p:sp>
          <p:nvSpPr>
            <p:cNvPr id="124980" name="Text Box 108"/>
            <p:cNvSpPr txBox="1">
              <a:spLocks noChangeArrowheads="1"/>
            </p:cNvSpPr>
            <p:nvPr/>
          </p:nvSpPr>
          <p:spPr bwMode="auto">
            <a:xfrm>
              <a:off x="5173" y="1525"/>
              <a:ext cx="611" cy="67"/>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Westchester County, NY</a:t>
              </a:r>
            </a:p>
          </p:txBody>
        </p:sp>
        <p:sp>
          <p:nvSpPr>
            <p:cNvPr id="124981" name="Text Box 109"/>
            <p:cNvSpPr txBox="1">
              <a:spLocks noChangeArrowheads="1"/>
            </p:cNvSpPr>
            <p:nvPr/>
          </p:nvSpPr>
          <p:spPr bwMode="auto">
            <a:xfrm>
              <a:off x="2676" y="1201"/>
              <a:ext cx="403" cy="125"/>
            </a:xfrm>
            <a:prstGeom prst="rect">
              <a:avLst/>
            </a:prstGeom>
            <a:noFill/>
            <a:ln w="9525">
              <a:noFill/>
              <a:miter lim="800000"/>
              <a:headEnd/>
              <a:tailEnd/>
            </a:ln>
          </p:spPr>
          <p:txBody>
            <a:bodyPr lIns="0" tIns="0" rIns="0" bIns="0"/>
            <a:lstStyle/>
            <a:p>
              <a:pPr algn="ctr" defTabSz="865188" eaLnBrk="0" hangingPunct="0"/>
              <a:r>
                <a:rPr lang="en-US" sz="600" b="1">
                  <a:solidFill>
                    <a:srgbClr val="0000FF"/>
                  </a:solidFill>
                  <a:latin typeface="Century Gothic" pitchFamily="34" charset="0"/>
                </a:rPr>
                <a:t>Bismarck, Fargo, &amp; Minot, ND</a:t>
              </a:r>
            </a:p>
          </p:txBody>
        </p:sp>
        <p:sp>
          <p:nvSpPr>
            <p:cNvPr id="124982" name="Text Box 110"/>
            <p:cNvSpPr txBox="1">
              <a:spLocks noChangeArrowheads="1"/>
            </p:cNvSpPr>
            <p:nvPr/>
          </p:nvSpPr>
          <p:spPr bwMode="auto">
            <a:xfrm>
              <a:off x="1990" y="1656"/>
              <a:ext cx="450" cy="121"/>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Northern Arapaho Tribe, WY</a:t>
              </a:r>
            </a:p>
          </p:txBody>
        </p:sp>
        <p:sp>
          <p:nvSpPr>
            <p:cNvPr id="124983" name="Text Box 111"/>
            <p:cNvSpPr txBox="1">
              <a:spLocks noChangeArrowheads="1"/>
            </p:cNvSpPr>
            <p:nvPr/>
          </p:nvSpPr>
          <p:spPr bwMode="auto">
            <a:xfrm>
              <a:off x="3442" y="1380"/>
              <a:ext cx="306" cy="124"/>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Wisconsin</a:t>
              </a:r>
            </a:p>
            <a:p>
              <a:pPr algn="ctr" defTabSz="865188" eaLnBrk="0" hangingPunct="0"/>
              <a:r>
                <a:rPr lang="en-US" sz="600" b="1">
                  <a:solidFill>
                    <a:srgbClr val="008000"/>
                  </a:solidFill>
                  <a:latin typeface="Century Gothic" pitchFamily="34" charset="0"/>
                </a:rPr>
                <a:t>(6 counties)</a:t>
              </a:r>
            </a:p>
          </p:txBody>
        </p:sp>
        <p:sp>
          <p:nvSpPr>
            <p:cNvPr id="124984" name="Text Box 112"/>
            <p:cNvSpPr txBox="1">
              <a:spLocks noChangeArrowheads="1"/>
            </p:cNvSpPr>
            <p:nvPr/>
          </p:nvSpPr>
          <p:spPr bwMode="auto">
            <a:xfrm>
              <a:off x="2492" y="1420"/>
              <a:ext cx="652" cy="68"/>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Sacred Child Project, ND</a:t>
              </a:r>
            </a:p>
          </p:txBody>
        </p:sp>
        <p:sp>
          <p:nvSpPr>
            <p:cNvPr id="124985" name="Text Box 113"/>
            <p:cNvSpPr txBox="1">
              <a:spLocks noChangeArrowheads="1"/>
            </p:cNvSpPr>
            <p:nvPr/>
          </p:nvSpPr>
          <p:spPr bwMode="auto">
            <a:xfrm>
              <a:off x="3134" y="1578"/>
              <a:ext cx="329" cy="64"/>
            </a:xfrm>
            <a:prstGeom prst="rect">
              <a:avLst/>
            </a:prstGeom>
            <a:noFill/>
            <a:ln w="9525">
              <a:noFill/>
              <a:miter lim="800000"/>
              <a:headEnd/>
              <a:tailEnd/>
            </a:ln>
          </p:spPr>
          <p:txBody>
            <a:bodyPr lIns="0" tIns="0" rIns="0" bIns="0"/>
            <a:lstStyle/>
            <a:p>
              <a:pPr algn="ctr" defTabSz="865188" eaLnBrk="0" hangingPunct="0"/>
              <a:r>
                <a:rPr lang="en-US" sz="600" b="1">
                  <a:solidFill>
                    <a:srgbClr val="FF0000"/>
                  </a:solidFill>
                  <a:latin typeface="Century Gothic" pitchFamily="34" charset="0"/>
                </a:rPr>
                <a:t>Willmar, MN</a:t>
              </a:r>
            </a:p>
          </p:txBody>
        </p:sp>
        <p:sp>
          <p:nvSpPr>
            <p:cNvPr id="124986" name="Text Box 114"/>
            <p:cNvSpPr txBox="1">
              <a:spLocks noChangeArrowheads="1"/>
            </p:cNvSpPr>
            <p:nvPr/>
          </p:nvSpPr>
          <p:spPr bwMode="auto">
            <a:xfrm>
              <a:off x="2691" y="1874"/>
              <a:ext cx="340" cy="131"/>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Nebraska</a:t>
              </a:r>
            </a:p>
            <a:p>
              <a:pPr algn="ctr" defTabSz="865188" eaLnBrk="0" hangingPunct="0"/>
              <a:r>
                <a:rPr lang="en-US" sz="600" b="1">
                  <a:solidFill>
                    <a:srgbClr val="008000"/>
                  </a:solidFill>
                  <a:latin typeface="Century Gothic" pitchFamily="34" charset="0"/>
                </a:rPr>
                <a:t>(22 counties)</a:t>
              </a:r>
            </a:p>
          </p:txBody>
        </p:sp>
        <p:sp>
          <p:nvSpPr>
            <p:cNvPr id="124987" name="Text Box 115"/>
            <p:cNvSpPr txBox="1">
              <a:spLocks noChangeArrowheads="1"/>
            </p:cNvSpPr>
            <p:nvPr/>
          </p:nvSpPr>
          <p:spPr bwMode="auto">
            <a:xfrm>
              <a:off x="3797" y="2639"/>
              <a:ext cx="437" cy="70"/>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Birmingham, AL</a:t>
              </a:r>
            </a:p>
          </p:txBody>
        </p:sp>
        <p:sp>
          <p:nvSpPr>
            <p:cNvPr id="124988" name="Text Box 116"/>
            <p:cNvSpPr txBox="1">
              <a:spLocks noChangeArrowheads="1"/>
            </p:cNvSpPr>
            <p:nvPr/>
          </p:nvSpPr>
          <p:spPr bwMode="auto">
            <a:xfrm>
              <a:off x="3956" y="3187"/>
              <a:ext cx="617" cy="64"/>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Hillsborough County, FL</a:t>
              </a:r>
            </a:p>
          </p:txBody>
        </p:sp>
        <p:sp>
          <p:nvSpPr>
            <p:cNvPr id="124989" name="Text Box 117"/>
            <p:cNvSpPr txBox="1">
              <a:spLocks noChangeArrowheads="1"/>
            </p:cNvSpPr>
            <p:nvPr/>
          </p:nvSpPr>
          <p:spPr bwMode="auto">
            <a:xfrm>
              <a:off x="4895" y="3288"/>
              <a:ext cx="566" cy="65"/>
            </a:xfrm>
            <a:prstGeom prst="rect">
              <a:avLst/>
            </a:prstGeom>
            <a:noFill/>
            <a:ln w="9525">
              <a:noFill/>
              <a:miter lim="800000"/>
              <a:headEnd/>
              <a:tailEnd/>
            </a:ln>
          </p:spPr>
          <p:txBody>
            <a:bodyPr lIns="0" tIns="0" rIns="0" bIns="0"/>
            <a:lstStyle/>
            <a:p>
              <a:pPr algn="ctr" defTabSz="865188" eaLnBrk="0" hangingPunct="0"/>
              <a:r>
                <a:rPr lang="en-US" sz="600" b="1">
                  <a:solidFill>
                    <a:srgbClr val="FF0000"/>
                  </a:solidFill>
                  <a:latin typeface="Century Gothic" pitchFamily="34" charset="0"/>
                </a:rPr>
                <a:t>West Palm Beach, FL</a:t>
              </a:r>
            </a:p>
          </p:txBody>
        </p:sp>
        <p:sp>
          <p:nvSpPr>
            <p:cNvPr id="124990" name="Text Box 118"/>
            <p:cNvSpPr txBox="1">
              <a:spLocks noChangeArrowheads="1"/>
            </p:cNvSpPr>
            <p:nvPr/>
          </p:nvSpPr>
          <p:spPr bwMode="auto">
            <a:xfrm>
              <a:off x="1309" y="2356"/>
              <a:ext cx="462" cy="62"/>
            </a:xfrm>
            <a:prstGeom prst="rect">
              <a:avLst/>
            </a:prstGeom>
            <a:noFill/>
            <a:ln w="9525">
              <a:noFill/>
              <a:miter lim="800000"/>
              <a:headEnd/>
              <a:tailEnd/>
            </a:ln>
          </p:spPr>
          <p:txBody>
            <a:bodyPr lIns="0" tIns="0" rIns="0" bIns="0">
              <a:spAutoFit/>
            </a:bodyPr>
            <a:lstStyle/>
            <a:p>
              <a:pPr algn="ctr" defTabSz="865188" eaLnBrk="0" hangingPunct="0"/>
              <a:r>
                <a:rPr lang="en-US" sz="600" b="1">
                  <a:solidFill>
                    <a:srgbClr val="008000"/>
                  </a:solidFill>
                  <a:latin typeface="Century Gothic" pitchFamily="34" charset="0"/>
                </a:rPr>
                <a:t>Clark County, NV</a:t>
              </a:r>
            </a:p>
          </p:txBody>
        </p:sp>
        <p:sp>
          <p:nvSpPr>
            <p:cNvPr id="124991" name="Text Box 119"/>
            <p:cNvSpPr txBox="1">
              <a:spLocks noChangeArrowheads="1"/>
            </p:cNvSpPr>
            <p:nvPr/>
          </p:nvSpPr>
          <p:spPr bwMode="auto">
            <a:xfrm>
              <a:off x="2079" y="2467"/>
              <a:ext cx="360" cy="71"/>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Navajo Nation</a:t>
              </a:r>
            </a:p>
          </p:txBody>
        </p:sp>
        <p:sp>
          <p:nvSpPr>
            <p:cNvPr id="124992" name="Text Box 120"/>
            <p:cNvSpPr txBox="1">
              <a:spLocks noChangeArrowheads="1"/>
            </p:cNvSpPr>
            <p:nvPr/>
          </p:nvSpPr>
          <p:spPr bwMode="auto">
            <a:xfrm>
              <a:off x="2080" y="2845"/>
              <a:ext cx="420" cy="67"/>
            </a:xfrm>
            <a:prstGeom prst="rect">
              <a:avLst/>
            </a:prstGeom>
            <a:noFill/>
            <a:ln w="9525">
              <a:noFill/>
              <a:miter lim="800000"/>
              <a:headEnd/>
              <a:tailEnd/>
            </a:ln>
          </p:spPr>
          <p:txBody>
            <a:bodyPr lIns="0" tIns="0" rIns="0" bIns="0"/>
            <a:lstStyle/>
            <a:p>
              <a:pPr algn="ctr" defTabSz="865188" eaLnBrk="0" hangingPunct="0"/>
              <a:r>
                <a:rPr lang="en-US" sz="600" b="1">
                  <a:solidFill>
                    <a:srgbClr val="0000FF"/>
                  </a:solidFill>
                  <a:latin typeface="Century Gothic" pitchFamily="34" charset="0"/>
                </a:rPr>
                <a:t>Las Cruces, NM</a:t>
              </a:r>
            </a:p>
          </p:txBody>
        </p:sp>
        <p:sp>
          <p:nvSpPr>
            <p:cNvPr id="124993" name="Text Box 121"/>
            <p:cNvSpPr txBox="1">
              <a:spLocks noChangeArrowheads="1"/>
            </p:cNvSpPr>
            <p:nvPr/>
          </p:nvSpPr>
          <p:spPr bwMode="auto">
            <a:xfrm>
              <a:off x="1143" y="1020"/>
              <a:ext cx="418" cy="64"/>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King County, WA</a:t>
              </a:r>
            </a:p>
          </p:txBody>
        </p:sp>
        <p:sp>
          <p:nvSpPr>
            <p:cNvPr id="124994" name="Text Box 122"/>
            <p:cNvSpPr txBox="1">
              <a:spLocks noChangeArrowheads="1"/>
            </p:cNvSpPr>
            <p:nvPr/>
          </p:nvSpPr>
          <p:spPr bwMode="auto">
            <a:xfrm>
              <a:off x="1178" y="1187"/>
              <a:ext cx="437" cy="70"/>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Clark County, WA</a:t>
              </a:r>
            </a:p>
          </p:txBody>
        </p:sp>
        <p:sp>
          <p:nvSpPr>
            <p:cNvPr id="124995" name="Text Box 123"/>
            <p:cNvSpPr txBox="1">
              <a:spLocks noChangeArrowheads="1"/>
            </p:cNvSpPr>
            <p:nvPr/>
          </p:nvSpPr>
          <p:spPr bwMode="auto">
            <a:xfrm>
              <a:off x="1081" y="1458"/>
              <a:ext cx="610" cy="71"/>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Clackamas County, OR</a:t>
              </a:r>
            </a:p>
          </p:txBody>
        </p:sp>
        <p:sp>
          <p:nvSpPr>
            <p:cNvPr id="124996" name="Text Box 124"/>
            <p:cNvSpPr txBox="1">
              <a:spLocks noChangeArrowheads="1"/>
            </p:cNvSpPr>
            <p:nvPr/>
          </p:nvSpPr>
          <p:spPr bwMode="auto">
            <a:xfrm>
              <a:off x="972" y="1553"/>
              <a:ext cx="438" cy="63"/>
            </a:xfrm>
            <a:prstGeom prst="rect">
              <a:avLst/>
            </a:prstGeom>
            <a:noFill/>
            <a:ln w="9525">
              <a:noFill/>
              <a:miter lim="800000"/>
              <a:headEnd/>
              <a:tailEnd/>
            </a:ln>
          </p:spPr>
          <p:txBody>
            <a:bodyPr lIns="0" tIns="0" rIns="0" bIns="0"/>
            <a:lstStyle/>
            <a:p>
              <a:pPr algn="ctr" defTabSz="865188" eaLnBrk="0" hangingPunct="0"/>
              <a:r>
                <a:rPr lang="en-US" sz="600" b="1">
                  <a:solidFill>
                    <a:srgbClr val="0000FF"/>
                  </a:solidFill>
                  <a:latin typeface="Century Gothic" pitchFamily="34" charset="0"/>
                </a:rPr>
                <a:t>Lane County, OR</a:t>
              </a:r>
            </a:p>
          </p:txBody>
        </p:sp>
        <p:sp>
          <p:nvSpPr>
            <p:cNvPr id="124997" name="Text Box 125"/>
            <p:cNvSpPr txBox="1">
              <a:spLocks noChangeArrowheads="1"/>
            </p:cNvSpPr>
            <p:nvPr/>
          </p:nvSpPr>
          <p:spPr bwMode="auto">
            <a:xfrm>
              <a:off x="1297" y="3828"/>
              <a:ext cx="309" cy="132"/>
            </a:xfrm>
            <a:prstGeom prst="rect">
              <a:avLst/>
            </a:prstGeom>
            <a:noFill/>
            <a:ln w="9525">
              <a:noFill/>
              <a:miter lim="800000"/>
              <a:headEnd/>
              <a:tailEnd/>
            </a:ln>
          </p:spPr>
          <p:txBody>
            <a:bodyPr lIns="0" tIns="0" rIns="0" bIns="0" anchorCtr="1"/>
            <a:lstStyle/>
            <a:p>
              <a:pPr algn="ctr" defTabSz="865188" eaLnBrk="0" hangingPunct="0"/>
              <a:r>
                <a:rPr lang="en-US" sz="600" b="1">
                  <a:solidFill>
                    <a:srgbClr val="0000FF"/>
                  </a:solidFill>
                  <a:latin typeface="Century Gothic" pitchFamily="34" charset="0"/>
                </a:rPr>
                <a:t>Wai'anae &amp; Leeward, HI</a:t>
              </a:r>
            </a:p>
          </p:txBody>
        </p:sp>
        <p:sp>
          <p:nvSpPr>
            <p:cNvPr id="124998" name="Text Box 126"/>
            <p:cNvSpPr txBox="1">
              <a:spLocks noChangeArrowheads="1"/>
            </p:cNvSpPr>
            <p:nvPr/>
          </p:nvSpPr>
          <p:spPr bwMode="auto">
            <a:xfrm>
              <a:off x="220" y="2090"/>
              <a:ext cx="742" cy="64"/>
            </a:xfrm>
            <a:prstGeom prst="rect">
              <a:avLst/>
            </a:prstGeom>
            <a:noFill/>
            <a:ln w="9525">
              <a:noFill/>
              <a:miter lim="800000"/>
              <a:headEnd/>
              <a:tailEnd/>
            </a:ln>
          </p:spPr>
          <p:txBody>
            <a:bodyPr lIns="0" tIns="0" rIns="0" bIns="0"/>
            <a:lstStyle/>
            <a:p>
              <a:pPr algn="ctr" defTabSz="865188" eaLnBrk="0" hangingPunct="0"/>
              <a:r>
                <a:rPr lang="en-US" sz="600" b="1">
                  <a:solidFill>
                    <a:srgbClr val="0000FF"/>
                  </a:solidFill>
                  <a:latin typeface="Century Gothic" pitchFamily="34" charset="0"/>
                </a:rPr>
                <a:t>Napa &amp; Sonoma Counties, CA</a:t>
              </a:r>
            </a:p>
          </p:txBody>
        </p:sp>
        <p:sp>
          <p:nvSpPr>
            <p:cNvPr id="124999" name="Text Box 127"/>
            <p:cNvSpPr txBox="1">
              <a:spLocks noChangeArrowheads="1"/>
            </p:cNvSpPr>
            <p:nvPr/>
          </p:nvSpPr>
          <p:spPr bwMode="auto">
            <a:xfrm>
              <a:off x="48" y="2464"/>
              <a:ext cx="1014" cy="115"/>
            </a:xfrm>
            <a:prstGeom prst="rect">
              <a:avLst/>
            </a:prstGeom>
            <a:noFill/>
            <a:ln w="9525">
              <a:noFill/>
              <a:miter lim="800000"/>
              <a:headEnd/>
              <a:tailEnd/>
            </a:ln>
          </p:spPr>
          <p:txBody>
            <a:bodyPr lIns="0" tIns="0" rIns="0" bIns="0" anchorCtr="1"/>
            <a:lstStyle/>
            <a:p>
              <a:pPr algn="ctr" defTabSz="865188" eaLnBrk="0" hangingPunct="0"/>
              <a:r>
                <a:rPr lang="en-US" sz="600" b="1">
                  <a:solidFill>
                    <a:srgbClr val="0000FF"/>
                  </a:solidFill>
                  <a:latin typeface="Century Gothic" pitchFamily="34" charset="0"/>
                </a:rPr>
                <a:t>California 5 (Riverside, San Mateo, Santa Cruz, Solano, &amp; Ventura Counties)</a:t>
              </a:r>
            </a:p>
          </p:txBody>
        </p:sp>
        <p:sp>
          <p:nvSpPr>
            <p:cNvPr id="125000" name="Text Box 128"/>
            <p:cNvSpPr txBox="1">
              <a:spLocks noChangeArrowheads="1"/>
            </p:cNvSpPr>
            <p:nvPr/>
          </p:nvSpPr>
          <p:spPr bwMode="auto">
            <a:xfrm>
              <a:off x="482" y="2595"/>
              <a:ext cx="683" cy="64"/>
            </a:xfrm>
            <a:prstGeom prst="rect">
              <a:avLst/>
            </a:prstGeom>
            <a:noFill/>
            <a:ln w="9525">
              <a:noFill/>
              <a:miter lim="800000"/>
              <a:headEnd/>
              <a:tailEnd/>
            </a:ln>
          </p:spPr>
          <p:txBody>
            <a:bodyPr lIns="0" tIns="0" rIns="0" bIns="0"/>
            <a:lstStyle/>
            <a:p>
              <a:pPr algn="ctr" defTabSz="865188" eaLnBrk="0" hangingPunct="0"/>
              <a:r>
                <a:rPr lang="en-US" sz="600" b="1">
                  <a:solidFill>
                    <a:srgbClr val="0000FF"/>
                  </a:solidFill>
                  <a:latin typeface="Century Gothic" pitchFamily="34" charset="0"/>
                </a:rPr>
                <a:t>Santa Barbara County, CA</a:t>
              </a:r>
            </a:p>
          </p:txBody>
        </p:sp>
        <p:sp>
          <p:nvSpPr>
            <p:cNvPr id="125001" name="Text Box 129"/>
            <p:cNvSpPr txBox="1">
              <a:spLocks noChangeArrowheads="1"/>
            </p:cNvSpPr>
            <p:nvPr/>
          </p:nvSpPr>
          <p:spPr bwMode="auto">
            <a:xfrm>
              <a:off x="2767" y="2301"/>
              <a:ext cx="295" cy="121"/>
            </a:xfrm>
            <a:prstGeom prst="rect">
              <a:avLst/>
            </a:prstGeom>
            <a:noFill/>
            <a:ln w="9525">
              <a:noFill/>
              <a:miter lim="800000"/>
              <a:headEnd/>
              <a:tailEnd/>
            </a:ln>
          </p:spPr>
          <p:txBody>
            <a:bodyPr lIns="0" tIns="0" rIns="0" bIns="0"/>
            <a:lstStyle/>
            <a:p>
              <a:pPr algn="ctr" defTabSz="865188" eaLnBrk="0" hangingPunct="0"/>
              <a:r>
                <a:rPr lang="en-US" sz="600" b="1">
                  <a:solidFill>
                    <a:srgbClr val="0000FF"/>
                  </a:solidFill>
                  <a:latin typeface="Century Gothic" pitchFamily="34" charset="0"/>
                </a:rPr>
                <a:t>Sedgwick County, KS</a:t>
              </a:r>
            </a:p>
          </p:txBody>
        </p:sp>
        <p:sp>
          <p:nvSpPr>
            <p:cNvPr id="125002" name="Text Box 130"/>
            <p:cNvSpPr txBox="1">
              <a:spLocks noChangeArrowheads="1"/>
            </p:cNvSpPr>
            <p:nvPr/>
          </p:nvSpPr>
          <p:spPr bwMode="auto">
            <a:xfrm>
              <a:off x="3002" y="2199"/>
              <a:ext cx="343" cy="123"/>
            </a:xfrm>
            <a:prstGeom prst="rect">
              <a:avLst/>
            </a:prstGeom>
            <a:noFill/>
            <a:ln w="9525">
              <a:noFill/>
              <a:miter lim="800000"/>
              <a:headEnd/>
              <a:tailEnd/>
            </a:ln>
          </p:spPr>
          <p:txBody>
            <a:bodyPr lIns="0" tIns="0" rIns="0" bIns="0"/>
            <a:lstStyle/>
            <a:p>
              <a:pPr algn="ctr" defTabSz="865188" eaLnBrk="0" hangingPunct="0"/>
              <a:r>
                <a:rPr lang="en-US" sz="600" b="1">
                  <a:solidFill>
                    <a:srgbClr val="0000FF"/>
                  </a:solidFill>
                  <a:latin typeface="Century Gothic" pitchFamily="34" charset="0"/>
                </a:rPr>
                <a:t>Southeastern Kansas</a:t>
              </a:r>
            </a:p>
          </p:txBody>
        </p:sp>
        <p:sp>
          <p:nvSpPr>
            <p:cNvPr id="125003" name="Text Box 131"/>
            <p:cNvSpPr txBox="1">
              <a:spLocks noChangeArrowheads="1"/>
            </p:cNvSpPr>
            <p:nvPr/>
          </p:nvSpPr>
          <p:spPr bwMode="auto">
            <a:xfrm>
              <a:off x="763" y="2784"/>
              <a:ext cx="558" cy="51"/>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San Diego County, CA</a:t>
              </a:r>
            </a:p>
          </p:txBody>
        </p:sp>
        <p:sp>
          <p:nvSpPr>
            <p:cNvPr id="125004" name="Text Box 132"/>
            <p:cNvSpPr txBox="1">
              <a:spLocks noChangeArrowheads="1"/>
            </p:cNvSpPr>
            <p:nvPr/>
          </p:nvSpPr>
          <p:spPr bwMode="auto">
            <a:xfrm>
              <a:off x="4117" y="2226"/>
              <a:ext cx="441" cy="67"/>
            </a:xfrm>
            <a:prstGeom prst="rect">
              <a:avLst/>
            </a:prstGeom>
            <a:noFill/>
            <a:ln w="9525">
              <a:noFill/>
              <a:miter lim="800000"/>
              <a:headEnd/>
              <a:tailEnd/>
            </a:ln>
          </p:spPr>
          <p:txBody>
            <a:bodyPr lIns="0" tIns="0" rIns="0" bIns="0" anchorCtr="1"/>
            <a:lstStyle/>
            <a:p>
              <a:pPr algn="ctr" defTabSz="865188" eaLnBrk="0" hangingPunct="0"/>
              <a:r>
                <a:rPr lang="en-US" sz="600" b="1">
                  <a:solidFill>
                    <a:srgbClr val="008000"/>
                  </a:solidFill>
                  <a:latin typeface="Century Gothic" pitchFamily="34" charset="0"/>
                </a:rPr>
                <a:t>Eastern Kentucky</a:t>
              </a:r>
            </a:p>
          </p:txBody>
        </p:sp>
        <p:sp>
          <p:nvSpPr>
            <p:cNvPr id="125005" name="Text Box 133"/>
            <p:cNvSpPr txBox="1">
              <a:spLocks noChangeArrowheads="1"/>
            </p:cNvSpPr>
            <p:nvPr/>
          </p:nvSpPr>
          <p:spPr bwMode="auto">
            <a:xfrm>
              <a:off x="3299" y="2241"/>
              <a:ext cx="616" cy="71"/>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St. Charles County, MO</a:t>
              </a:r>
            </a:p>
          </p:txBody>
        </p:sp>
        <p:sp>
          <p:nvSpPr>
            <p:cNvPr id="125006" name="Text Box 134"/>
            <p:cNvSpPr txBox="1">
              <a:spLocks noChangeArrowheads="1"/>
            </p:cNvSpPr>
            <p:nvPr/>
          </p:nvSpPr>
          <p:spPr bwMode="auto">
            <a:xfrm>
              <a:off x="1662" y="2152"/>
              <a:ext cx="446" cy="50"/>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Rural Frontier, UT</a:t>
              </a:r>
            </a:p>
          </p:txBody>
        </p:sp>
        <p:sp>
          <p:nvSpPr>
            <p:cNvPr id="125007" name="Text Box 135"/>
            <p:cNvSpPr txBox="1">
              <a:spLocks noChangeArrowheads="1"/>
            </p:cNvSpPr>
            <p:nvPr/>
          </p:nvSpPr>
          <p:spPr bwMode="auto">
            <a:xfrm>
              <a:off x="2773" y="3101"/>
              <a:ext cx="484" cy="71"/>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Travis County, TX</a:t>
              </a:r>
            </a:p>
          </p:txBody>
        </p:sp>
        <p:sp>
          <p:nvSpPr>
            <p:cNvPr id="125008" name="Text Box 136"/>
            <p:cNvSpPr txBox="1">
              <a:spLocks noChangeArrowheads="1"/>
            </p:cNvSpPr>
            <p:nvPr/>
          </p:nvSpPr>
          <p:spPr bwMode="auto">
            <a:xfrm>
              <a:off x="3606" y="1150"/>
              <a:ext cx="625" cy="62"/>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Sault Ste. Marie Tribe, MI</a:t>
              </a:r>
            </a:p>
          </p:txBody>
        </p:sp>
        <p:sp>
          <p:nvSpPr>
            <p:cNvPr id="125009" name="Text Box 137"/>
            <p:cNvSpPr txBox="1">
              <a:spLocks noChangeArrowheads="1"/>
            </p:cNvSpPr>
            <p:nvPr/>
          </p:nvSpPr>
          <p:spPr bwMode="auto">
            <a:xfrm>
              <a:off x="4123" y="1601"/>
              <a:ext cx="289" cy="64"/>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Detroit, MI</a:t>
              </a:r>
            </a:p>
          </p:txBody>
        </p:sp>
        <p:sp>
          <p:nvSpPr>
            <p:cNvPr id="125010" name="Text Box 138"/>
            <p:cNvSpPr txBox="1">
              <a:spLocks noChangeArrowheads="1"/>
            </p:cNvSpPr>
            <p:nvPr/>
          </p:nvSpPr>
          <p:spPr bwMode="auto">
            <a:xfrm>
              <a:off x="4962" y="1798"/>
              <a:ext cx="616" cy="64"/>
            </a:xfrm>
            <a:prstGeom prst="rect">
              <a:avLst/>
            </a:prstGeom>
            <a:noFill/>
            <a:ln w="9525">
              <a:noFill/>
              <a:miter lim="800000"/>
              <a:headEnd/>
              <a:tailEnd/>
            </a:ln>
          </p:spPr>
          <p:txBody>
            <a:bodyPr lIns="0" tIns="0" rIns="0" bIns="0" anchorCtr="1"/>
            <a:lstStyle/>
            <a:p>
              <a:pPr algn="ctr" defTabSz="865188" eaLnBrk="0" hangingPunct="0"/>
              <a:r>
                <a:rPr lang="en-US" sz="600" b="1">
                  <a:solidFill>
                    <a:srgbClr val="008000"/>
                  </a:solidFill>
                  <a:latin typeface="Century Gothic" pitchFamily="34" charset="0"/>
                </a:rPr>
                <a:t>Allegheny County 1, PA</a:t>
              </a:r>
            </a:p>
          </p:txBody>
        </p:sp>
        <p:sp>
          <p:nvSpPr>
            <p:cNvPr id="125011" name="Text Box 139"/>
            <p:cNvSpPr txBox="1">
              <a:spLocks noChangeArrowheads="1"/>
            </p:cNvSpPr>
            <p:nvPr/>
          </p:nvSpPr>
          <p:spPr bwMode="auto">
            <a:xfrm>
              <a:off x="4100" y="1912"/>
              <a:ext cx="543" cy="129"/>
            </a:xfrm>
            <a:prstGeom prst="rect">
              <a:avLst/>
            </a:prstGeom>
            <a:noFill/>
            <a:ln w="9525">
              <a:noFill/>
              <a:miter lim="800000"/>
              <a:headEnd/>
              <a:tailEnd/>
            </a:ln>
          </p:spPr>
          <p:txBody>
            <a:bodyPr lIns="0" tIns="0" rIns="0" bIns="0" anchorCtr="1"/>
            <a:lstStyle/>
            <a:p>
              <a:pPr algn="ctr" defTabSz="865188" eaLnBrk="0" hangingPunct="0"/>
              <a:r>
                <a:rPr lang="en-US" sz="600" b="1">
                  <a:solidFill>
                    <a:srgbClr val="0000FF"/>
                  </a:solidFill>
                  <a:latin typeface="Century Gothic" pitchFamily="34" charset="0"/>
                </a:rPr>
                <a:t>Southern Consortium</a:t>
              </a:r>
            </a:p>
            <a:p>
              <a:pPr algn="ctr" defTabSz="865188" eaLnBrk="0" hangingPunct="0"/>
              <a:r>
                <a:rPr lang="en-US" sz="600" b="1">
                  <a:solidFill>
                    <a:srgbClr val="0000FF"/>
                  </a:solidFill>
                  <a:latin typeface="Century Gothic" pitchFamily="34" charset="0"/>
                </a:rPr>
                <a:t>&amp; Stark County, OH </a:t>
              </a:r>
            </a:p>
          </p:txBody>
        </p:sp>
        <p:sp>
          <p:nvSpPr>
            <p:cNvPr id="125012" name="Text Box 140"/>
            <p:cNvSpPr txBox="1">
              <a:spLocks noChangeArrowheads="1"/>
            </p:cNvSpPr>
            <p:nvPr/>
          </p:nvSpPr>
          <p:spPr bwMode="auto">
            <a:xfrm>
              <a:off x="1602" y="2853"/>
              <a:ext cx="417" cy="67"/>
            </a:xfrm>
            <a:prstGeom prst="rect">
              <a:avLst/>
            </a:prstGeom>
            <a:noFill/>
            <a:ln w="9525">
              <a:noFill/>
              <a:miter lim="800000"/>
              <a:headEnd/>
              <a:tailEnd/>
            </a:ln>
          </p:spPr>
          <p:txBody>
            <a:bodyPr lIns="0" tIns="0" rIns="0" bIns="0"/>
            <a:lstStyle/>
            <a:p>
              <a:pPr algn="ctr" defTabSz="865188" eaLnBrk="0" hangingPunct="0"/>
              <a:r>
                <a:rPr lang="en-US" sz="600" b="1">
                  <a:solidFill>
                    <a:srgbClr val="FF0000"/>
                  </a:solidFill>
                  <a:latin typeface="Century Gothic" pitchFamily="34" charset="0"/>
                </a:rPr>
                <a:t>Pima County, AZ</a:t>
              </a:r>
            </a:p>
          </p:txBody>
        </p:sp>
        <p:sp>
          <p:nvSpPr>
            <p:cNvPr id="125013" name="Text Box 141"/>
            <p:cNvSpPr txBox="1">
              <a:spLocks noChangeArrowheads="1"/>
            </p:cNvSpPr>
            <p:nvPr/>
          </p:nvSpPr>
          <p:spPr bwMode="auto">
            <a:xfrm>
              <a:off x="2049" y="4001"/>
              <a:ext cx="476" cy="128"/>
            </a:xfrm>
            <a:prstGeom prst="rect">
              <a:avLst/>
            </a:prstGeom>
            <a:noFill/>
            <a:ln w="9525">
              <a:noFill/>
              <a:miter lim="800000"/>
              <a:headEnd/>
              <a:tailEnd/>
            </a:ln>
          </p:spPr>
          <p:txBody>
            <a:bodyPr lIns="0" tIns="0" rIns="0" bIns="0" anchorCtr="1"/>
            <a:lstStyle/>
            <a:p>
              <a:pPr algn="ctr" defTabSz="865188" eaLnBrk="0" hangingPunct="0"/>
              <a:r>
                <a:rPr lang="en-US" sz="600" b="1">
                  <a:solidFill>
                    <a:srgbClr val="FF0000"/>
                  </a:solidFill>
                  <a:latin typeface="Century Gothic" pitchFamily="34" charset="0"/>
                </a:rPr>
                <a:t>Yukon Kuskokwim Delta Region, AK</a:t>
              </a:r>
            </a:p>
          </p:txBody>
        </p:sp>
        <p:sp>
          <p:nvSpPr>
            <p:cNvPr id="125014" name="Text Box 142"/>
            <p:cNvSpPr txBox="1">
              <a:spLocks noChangeArrowheads="1"/>
            </p:cNvSpPr>
            <p:nvPr/>
          </p:nvSpPr>
          <p:spPr bwMode="auto">
            <a:xfrm>
              <a:off x="1119" y="2208"/>
              <a:ext cx="655" cy="68"/>
            </a:xfrm>
            <a:prstGeom prst="rect">
              <a:avLst/>
            </a:prstGeom>
            <a:noFill/>
            <a:ln w="9525">
              <a:noFill/>
              <a:miter lim="800000"/>
              <a:headEnd/>
              <a:tailEnd/>
            </a:ln>
          </p:spPr>
          <p:txBody>
            <a:bodyPr lIns="0" tIns="0" rIns="0" bIns="0"/>
            <a:lstStyle/>
            <a:p>
              <a:pPr algn="ctr" defTabSz="865188" eaLnBrk="0" hangingPunct="0"/>
              <a:r>
                <a:rPr lang="en-US" sz="600" b="1">
                  <a:solidFill>
                    <a:srgbClr val="FF0000"/>
                  </a:solidFill>
                  <a:latin typeface="Century Gothic" pitchFamily="34" charset="0"/>
                </a:rPr>
                <a:t>Contra Costa County, CA</a:t>
              </a:r>
            </a:p>
          </p:txBody>
        </p:sp>
        <p:sp>
          <p:nvSpPr>
            <p:cNvPr id="125015" name="Text Box 143"/>
            <p:cNvSpPr txBox="1">
              <a:spLocks noChangeArrowheads="1"/>
            </p:cNvSpPr>
            <p:nvPr/>
          </p:nvSpPr>
          <p:spPr bwMode="auto">
            <a:xfrm>
              <a:off x="98" y="1768"/>
              <a:ext cx="806" cy="66"/>
            </a:xfrm>
            <a:prstGeom prst="rect">
              <a:avLst/>
            </a:prstGeom>
            <a:noFill/>
            <a:ln w="9525">
              <a:noFill/>
              <a:miter lim="800000"/>
              <a:headEnd/>
              <a:tailEnd/>
            </a:ln>
          </p:spPr>
          <p:txBody>
            <a:bodyPr lIns="0" tIns="0" rIns="0" bIns="0" anchorCtr="1"/>
            <a:lstStyle/>
            <a:p>
              <a:pPr algn="ctr" defTabSz="865188" eaLnBrk="0" hangingPunct="0"/>
              <a:r>
                <a:rPr lang="en-US" sz="600" b="1">
                  <a:solidFill>
                    <a:srgbClr val="FF0000"/>
                  </a:solidFill>
                  <a:latin typeface="Century Gothic" pitchFamily="34" charset="0"/>
                </a:rPr>
                <a:t>United Indian Health Service, CA</a:t>
              </a:r>
            </a:p>
          </p:txBody>
        </p:sp>
        <p:sp>
          <p:nvSpPr>
            <p:cNvPr id="125016" name="Text Box 144"/>
            <p:cNvSpPr txBox="1">
              <a:spLocks noChangeArrowheads="1"/>
            </p:cNvSpPr>
            <p:nvPr/>
          </p:nvSpPr>
          <p:spPr bwMode="auto">
            <a:xfrm>
              <a:off x="2233" y="2092"/>
              <a:ext cx="408" cy="58"/>
            </a:xfrm>
            <a:prstGeom prst="rect">
              <a:avLst/>
            </a:prstGeom>
            <a:noFill/>
            <a:ln w="9525">
              <a:noFill/>
              <a:miter lim="800000"/>
              <a:headEnd/>
              <a:tailEnd/>
            </a:ln>
          </p:spPr>
          <p:txBody>
            <a:bodyPr lIns="0" tIns="0" rIns="0" bIns="0"/>
            <a:lstStyle/>
            <a:p>
              <a:pPr algn="ctr" defTabSz="865188" eaLnBrk="0" hangingPunct="0"/>
              <a:r>
                <a:rPr lang="en-US" sz="600" b="1">
                  <a:solidFill>
                    <a:srgbClr val="FF0000"/>
                  </a:solidFill>
                  <a:latin typeface="Century Gothic" pitchFamily="34" charset="0"/>
                </a:rPr>
                <a:t>Denver area, CO</a:t>
              </a:r>
            </a:p>
          </p:txBody>
        </p:sp>
        <p:sp>
          <p:nvSpPr>
            <p:cNvPr id="125017" name="Text Box 145"/>
            <p:cNvSpPr txBox="1">
              <a:spLocks noChangeArrowheads="1"/>
            </p:cNvSpPr>
            <p:nvPr/>
          </p:nvSpPr>
          <p:spPr bwMode="auto">
            <a:xfrm>
              <a:off x="4182" y="2684"/>
              <a:ext cx="515" cy="131"/>
            </a:xfrm>
            <a:prstGeom prst="rect">
              <a:avLst/>
            </a:prstGeom>
            <a:noFill/>
            <a:ln w="9525">
              <a:noFill/>
              <a:miter lim="800000"/>
              <a:headEnd/>
              <a:tailEnd/>
            </a:ln>
          </p:spPr>
          <p:txBody>
            <a:bodyPr lIns="0" tIns="0" rIns="0" bIns="0"/>
            <a:lstStyle/>
            <a:p>
              <a:pPr algn="ctr" defTabSz="865188" eaLnBrk="0" hangingPunct="0"/>
              <a:r>
                <a:rPr lang="en-US" sz="600" b="1">
                  <a:solidFill>
                    <a:srgbClr val="FF0000"/>
                  </a:solidFill>
                  <a:latin typeface="Century Gothic" pitchFamily="34" charset="0"/>
                </a:rPr>
                <a:t>Gwinnett &amp; Rockdale Counties, GA</a:t>
              </a:r>
            </a:p>
          </p:txBody>
        </p:sp>
        <p:sp>
          <p:nvSpPr>
            <p:cNvPr id="125018" name="Text Box 146"/>
            <p:cNvSpPr txBox="1">
              <a:spLocks noChangeArrowheads="1"/>
            </p:cNvSpPr>
            <p:nvPr/>
          </p:nvSpPr>
          <p:spPr bwMode="auto">
            <a:xfrm>
              <a:off x="3953" y="1852"/>
              <a:ext cx="398" cy="69"/>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Lake County, IN</a:t>
              </a:r>
            </a:p>
          </p:txBody>
        </p:sp>
        <p:sp>
          <p:nvSpPr>
            <p:cNvPr id="125019" name="Text Box 147"/>
            <p:cNvSpPr txBox="1">
              <a:spLocks noChangeArrowheads="1"/>
            </p:cNvSpPr>
            <p:nvPr/>
          </p:nvSpPr>
          <p:spPr bwMode="auto">
            <a:xfrm>
              <a:off x="4041" y="2361"/>
              <a:ext cx="335" cy="64"/>
            </a:xfrm>
            <a:prstGeom prst="rect">
              <a:avLst/>
            </a:prstGeom>
            <a:noFill/>
            <a:ln w="9525">
              <a:noFill/>
              <a:miter lim="800000"/>
              <a:headEnd/>
              <a:tailEnd/>
            </a:ln>
          </p:spPr>
          <p:txBody>
            <a:bodyPr lIns="0" tIns="0" rIns="0" bIns="0"/>
            <a:lstStyle/>
            <a:p>
              <a:pPr algn="ctr" defTabSz="865188" eaLnBrk="0" hangingPunct="0"/>
              <a:r>
                <a:rPr lang="en-US" sz="600" b="1">
                  <a:solidFill>
                    <a:srgbClr val="FF0000"/>
                  </a:solidFill>
                  <a:latin typeface="Century Gothic" pitchFamily="34" charset="0"/>
                </a:rPr>
                <a:t>Nashville, TN</a:t>
              </a:r>
            </a:p>
          </p:txBody>
        </p:sp>
        <p:sp>
          <p:nvSpPr>
            <p:cNvPr id="125020" name="Text Box 148"/>
            <p:cNvSpPr txBox="1">
              <a:spLocks noChangeArrowheads="1"/>
            </p:cNvSpPr>
            <p:nvPr/>
          </p:nvSpPr>
          <p:spPr bwMode="auto">
            <a:xfrm>
              <a:off x="375" y="3944"/>
              <a:ext cx="206" cy="65"/>
            </a:xfrm>
            <a:prstGeom prst="rect">
              <a:avLst/>
            </a:prstGeom>
            <a:noFill/>
            <a:ln w="9525">
              <a:noFill/>
              <a:miter lim="800000"/>
              <a:headEnd/>
              <a:tailEnd/>
            </a:ln>
          </p:spPr>
          <p:txBody>
            <a:bodyPr lIns="0" tIns="0" rIns="0" bIns="0" anchorCtr="1"/>
            <a:lstStyle/>
            <a:p>
              <a:pPr algn="ctr" defTabSz="865188" eaLnBrk="0" hangingPunct="0"/>
              <a:r>
                <a:rPr lang="en-US" sz="600" b="1">
                  <a:solidFill>
                    <a:srgbClr val="FF9900"/>
                  </a:solidFill>
                  <a:latin typeface="Century Gothic" pitchFamily="34" charset="0"/>
                </a:rPr>
                <a:t>Guam </a:t>
              </a:r>
            </a:p>
          </p:txBody>
        </p:sp>
        <p:sp>
          <p:nvSpPr>
            <p:cNvPr id="125021" name="Text Box 149"/>
            <p:cNvSpPr txBox="1">
              <a:spLocks noChangeArrowheads="1"/>
            </p:cNvSpPr>
            <p:nvPr/>
          </p:nvSpPr>
          <p:spPr bwMode="auto">
            <a:xfrm>
              <a:off x="3792" y="4012"/>
              <a:ext cx="308" cy="71"/>
            </a:xfrm>
            <a:prstGeom prst="rect">
              <a:avLst/>
            </a:prstGeom>
            <a:noFill/>
            <a:ln w="9525">
              <a:noFill/>
              <a:miter lim="800000"/>
              <a:headEnd/>
              <a:tailEnd/>
            </a:ln>
          </p:spPr>
          <p:txBody>
            <a:bodyPr lIns="0" tIns="0" rIns="0" bIns="0" anchorCtr="1"/>
            <a:lstStyle/>
            <a:p>
              <a:pPr algn="ctr" defTabSz="865188" eaLnBrk="0" hangingPunct="0"/>
              <a:r>
                <a:rPr lang="en-US" sz="600" b="1">
                  <a:solidFill>
                    <a:srgbClr val="FF9900"/>
                  </a:solidFill>
                  <a:latin typeface="Century Gothic" pitchFamily="34" charset="0"/>
                </a:rPr>
                <a:t>Puerto Rico</a:t>
              </a:r>
            </a:p>
          </p:txBody>
        </p:sp>
        <p:sp>
          <p:nvSpPr>
            <p:cNvPr id="125022" name="Text Box 150"/>
            <p:cNvSpPr txBox="1">
              <a:spLocks noChangeArrowheads="1"/>
            </p:cNvSpPr>
            <p:nvPr/>
          </p:nvSpPr>
          <p:spPr bwMode="auto">
            <a:xfrm>
              <a:off x="3797" y="2156"/>
              <a:ext cx="494" cy="70"/>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Northern Kentucky</a:t>
              </a:r>
            </a:p>
          </p:txBody>
        </p:sp>
        <p:sp>
          <p:nvSpPr>
            <p:cNvPr id="125023" name="Text Box 151"/>
            <p:cNvSpPr txBox="1">
              <a:spLocks noChangeArrowheads="1"/>
            </p:cNvSpPr>
            <p:nvPr/>
          </p:nvSpPr>
          <p:spPr bwMode="auto">
            <a:xfrm>
              <a:off x="2626" y="3767"/>
              <a:ext cx="449" cy="132"/>
            </a:xfrm>
            <a:prstGeom prst="rect">
              <a:avLst/>
            </a:prstGeom>
            <a:noFill/>
            <a:ln w="9525">
              <a:noFill/>
              <a:miter lim="800000"/>
              <a:headEnd/>
              <a:tailEnd/>
            </a:ln>
          </p:spPr>
          <p:txBody>
            <a:bodyPr lIns="0" tIns="0" rIns="0" bIns="0" anchorCtr="1"/>
            <a:lstStyle/>
            <a:p>
              <a:pPr algn="ctr" defTabSz="865188" eaLnBrk="0" hangingPunct="0"/>
              <a:r>
                <a:rPr lang="en-US" sz="600" b="1">
                  <a:solidFill>
                    <a:srgbClr val="FF9900"/>
                  </a:solidFill>
                  <a:latin typeface="Century Gothic" pitchFamily="34" charset="0"/>
                </a:rPr>
                <a:t>Fairbanks Native Association, AK</a:t>
              </a:r>
            </a:p>
          </p:txBody>
        </p:sp>
        <p:sp>
          <p:nvSpPr>
            <p:cNvPr id="125024" name="Text Box 152"/>
            <p:cNvSpPr txBox="1">
              <a:spLocks noChangeArrowheads="1"/>
            </p:cNvSpPr>
            <p:nvPr/>
          </p:nvSpPr>
          <p:spPr bwMode="auto">
            <a:xfrm>
              <a:off x="2798" y="2693"/>
              <a:ext cx="525" cy="65"/>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Choctaw Nation, OK</a:t>
              </a:r>
            </a:p>
          </p:txBody>
        </p:sp>
        <p:sp>
          <p:nvSpPr>
            <p:cNvPr id="125025" name="Text Box 153"/>
            <p:cNvSpPr txBox="1">
              <a:spLocks noChangeArrowheads="1"/>
            </p:cNvSpPr>
            <p:nvPr/>
          </p:nvSpPr>
          <p:spPr bwMode="auto">
            <a:xfrm>
              <a:off x="3343" y="2412"/>
              <a:ext cx="529" cy="65"/>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Southwest Missouri</a:t>
              </a:r>
            </a:p>
          </p:txBody>
        </p:sp>
        <p:sp>
          <p:nvSpPr>
            <p:cNvPr id="125026" name="Text Box 154"/>
            <p:cNvSpPr txBox="1">
              <a:spLocks noChangeArrowheads="1"/>
            </p:cNvSpPr>
            <p:nvPr/>
          </p:nvSpPr>
          <p:spPr bwMode="auto">
            <a:xfrm>
              <a:off x="3614" y="3244"/>
              <a:ext cx="652" cy="58"/>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Southeastern Louisiana</a:t>
              </a:r>
            </a:p>
          </p:txBody>
        </p:sp>
        <p:sp>
          <p:nvSpPr>
            <p:cNvPr id="125027" name="Text Box 155"/>
            <p:cNvSpPr txBox="1">
              <a:spLocks noChangeArrowheads="1"/>
            </p:cNvSpPr>
            <p:nvPr/>
          </p:nvSpPr>
          <p:spPr bwMode="auto">
            <a:xfrm>
              <a:off x="2083" y="2283"/>
              <a:ext cx="559" cy="65"/>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Colorado (4 counties)</a:t>
              </a:r>
            </a:p>
          </p:txBody>
        </p:sp>
        <p:sp>
          <p:nvSpPr>
            <p:cNvPr id="125028" name="Text Box 156"/>
            <p:cNvSpPr txBox="1">
              <a:spLocks noChangeArrowheads="1"/>
            </p:cNvSpPr>
            <p:nvPr/>
          </p:nvSpPr>
          <p:spPr bwMode="auto">
            <a:xfrm>
              <a:off x="2347" y="3008"/>
              <a:ext cx="510" cy="78"/>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El Paso County, TX</a:t>
              </a:r>
            </a:p>
          </p:txBody>
        </p:sp>
        <p:sp>
          <p:nvSpPr>
            <p:cNvPr id="125029" name="Text Box 157"/>
            <p:cNvSpPr txBox="1">
              <a:spLocks noChangeArrowheads="1"/>
            </p:cNvSpPr>
            <p:nvPr/>
          </p:nvSpPr>
          <p:spPr bwMode="auto">
            <a:xfrm>
              <a:off x="2681" y="2512"/>
              <a:ext cx="573" cy="64"/>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Oklahoma (5 counties) </a:t>
              </a:r>
            </a:p>
          </p:txBody>
        </p:sp>
        <p:sp>
          <p:nvSpPr>
            <p:cNvPr id="125030" name="Text Box 158"/>
            <p:cNvSpPr txBox="1">
              <a:spLocks noChangeArrowheads="1"/>
            </p:cNvSpPr>
            <p:nvPr/>
          </p:nvSpPr>
          <p:spPr bwMode="auto">
            <a:xfrm>
              <a:off x="2788" y="2889"/>
              <a:ext cx="382" cy="62"/>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Ft. Worth, TX</a:t>
              </a:r>
            </a:p>
          </p:txBody>
        </p:sp>
        <p:sp>
          <p:nvSpPr>
            <p:cNvPr id="125031" name="Text Box 159"/>
            <p:cNvSpPr txBox="1">
              <a:spLocks noChangeArrowheads="1"/>
            </p:cNvSpPr>
            <p:nvPr/>
          </p:nvSpPr>
          <p:spPr bwMode="auto">
            <a:xfrm>
              <a:off x="484" y="2275"/>
              <a:ext cx="519" cy="72"/>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San Francisco, CA</a:t>
              </a:r>
            </a:p>
          </p:txBody>
        </p:sp>
        <p:sp>
          <p:nvSpPr>
            <p:cNvPr id="125032" name="Text Box 160"/>
            <p:cNvSpPr txBox="1">
              <a:spLocks noChangeArrowheads="1"/>
            </p:cNvSpPr>
            <p:nvPr/>
          </p:nvSpPr>
          <p:spPr bwMode="auto">
            <a:xfrm>
              <a:off x="374" y="2162"/>
              <a:ext cx="637" cy="70"/>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Sacramento County, CA</a:t>
              </a:r>
            </a:p>
          </p:txBody>
        </p:sp>
        <p:sp>
          <p:nvSpPr>
            <p:cNvPr id="125033" name="Text Box 161"/>
            <p:cNvSpPr txBox="1">
              <a:spLocks noChangeArrowheads="1"/>
            </p:cNvSpPr>
            <p:nvPr/>
          </p:nvSpPr>
          <p:spPr bwMode="auto">
            <a:xfrm>
              <a:off x="438" y="1942"/>
              <a:ext cx="506" cy="74"/>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Glenn County, CA</a:t>
              </a:r>
            </a:p>
          </p:txBody>
        </p:sp>
        <p:sp>
          <p:nvSpPr>
            <p:cNvPr id="125034" name="Text Box 162"/>
            <p:cNvSpPr txBox="1">
              <a:spLocks noChangeArrowheads="1"/>
            </p:cNvSpPr>
            <p:nvPr/>
          </p:nvSpPr>
          <p:spPr bwMode="auto">
            <a:xfrm>
              <a:off x="1638" y="1596"/>
              <a:ext cx="160" cy="64"/>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Idaho</a:t>
              </a:r>
            </a:p>
          </p:txBody>
        </p:sp>
        <p:sp>
          <p:nvSpPr>
            <p:cNvPr id="125035" name="Text Box 163"/>
            <p:cNvSpPr txBox="1">
              <a:spLocks noChangeArrowheads="1"/>
            </p:cNvSpPr>
            <p:nvPr/>
          </p:nvSpPr>
          <p:spPr bwMode="auto">
            <a:xfrm>
              <a:off x="1092" y="2284"/>
              <a:ext cx="660" cy="69"/>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Urban Trails, Oakland, CA</a:t>
              </a:r>
            </a:p>
          </p:txBody>
        </p:sp>
        <p:sp>
          <p:nvSpPr>
            <p:cNvPr id="125036" name="Text Box 164"/>
            <p:cNvSpPr txBox="1">
              <a:spLocks noChangeArrowheads="1"/>
            </p:cNvSpPr>
            <p:nvPr/>
          </p:nvSpPr>
          <p:spPr bwMode="auto">
            <a:xfrm>
              <a:off x="674" y="2397"/>
              <a:ext cx="362" cy="71"/>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Monterey, CA</a:t>
              </a:r>
            </a:p>
          </p:txBody>
        </p:sp>
        <p:sp>
          <p:nvSpPr>
            <p:cNvPr id="125037" name="Text Box 165"/>
            <p:cNvSpPr txBox="1">
              <a:spLocks noChangeArrowheads="1"/>
            </p:cNvSpPr>
            <p:nvPr/>
          </p:nvSpPr>
          <p:spPr bwMode="auto">
            <a:xfrm>
              <a:off x="1868" y="1264"/>
              <a:ext cx="621" cy="64"/>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Montana &amp; Crow Nation</a:t>
              </a:r>
            </a:p>
          </p:txBody>
        </p:sp>
        <p:sp>
          <p:nvSpPr>
            <p:cNvPr id="125038" name="Text Box 166"/>
            <p:cNvSpPr txBox="1">
              <a:spLocks noChangeArrowheads="1"/>
            </p:cNvSpPr>
            <p:nvPr/>
          </p:nvSpPr>
          <p:spPr bwMode="auto">
            <a:xfrm>
              <a:off x="1328" y="1334"/>
              <a:ext cx="547" cy="131"/>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Mid-Columbia Region (4 counties), OR</a:t>
              </a:r>
            </a:p>
          </p:txBody>
        </p:sp>
        <p:sp>
          <p:nvSpPr>
            <p:cNvPr id="125039" name="Text Box 167"/>
            <p:cNvSpPr txBox="1">
              <a:spLocks noChangeArrowheads="1"/>
            </p:cNvSpPr>
            <p:nvPr/>
          </p:nvSpPr>
          <p:spPr bwMode="auto">
            <a:xfrm>
              <a:off x="584" y="2677"/>
              <a:ext cx="661" cy="68"/>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Los Angeles County, CA</a:t>
              </a:r>
            </a:p>
          </p:txBody>
        </p:sp>
        <p:sp>
          <p:nvSpPr>
            <p:cNvPr id="125040" name="Text Box 168"/>
            <p:cNvSpPr txBox="1">
              <a:spLocks noChangeArrowheads="1"/>
            </p:cNvSpPr>
            <p:nvPr/>
          </p:nvSpPr>
          <p:spPr bwMode="auto">
            <a:xfrm>
              <a:off x="1124" y="1955"/>
              <a:ext cx="457" cy="73"/>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Butte County, CA</a:t>
              </a:r>
            </a:p>
          </p:txBody>
        </p:sp>
        <p:sp>
          <p:nvSpPr>
            <p:cNvPr id="125041" name="Text Box 169"/>
            <p:cNvSpPr txBox="1">
              <a:spLocks noChangeArrowheads="1"/>
            </p:cNvSpPr>
            <p:nvPr/>
          </p:nvSpPr>
          <p:spPr bwMode="auto">
            <a:xfrm>
              <a:off x="1213" y="2044"/>
              <a:ext cx="464" cy="71"/>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Placer County, CA</a:t>
              </a:r>
            </a:p>
          </p:txBody>
        </p:sp>
        <p:sp>
          <p:nvSpPr>
            <p:cNvPr id="125042" name="Text Box 170"/>
            <p:cNvSpPr txBox="1">
              <a:spLocks noChangeArrowheads="1"/>
            </p:cNvSpPr>
            <p:nvPr/>
          </p:nvSpPr>
          <p:spPr bwMode="auto">
            <a:xfrm>
              <a:off x="433" y="1315"/>
              <a:ext cx="597" cy="70"/>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Multnomah County, OR</a:t>
              </a:r>
            </a:p>
          </p:txBody>
        </p:sp>
        <p:sp>
          <p:nvSpPr>
            <p:cNvPr id="125043" name="Text Box 171"/>
            <p:cNvSpPr txBox="1">
              <a:spLocks noChangeArrowheads="1"/>
            </p:cNvSpPr>
            <p:nvPr/>
          </p:nvSpPr>
          <p:spPr bwMode="auto">
            <a:xfrm>
              <a:off x="1756" y="1179"/>
              <a:ext cx="523" cy="64"/>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Blackfeet Tribe, MT</a:t>
              </a:r>
            </a:p>
          </p:txBody>
        </p:sp>
        <p:sp>
          <p:nvSpPr>
            <p:cNvPr id="125044" name="Text Box 172"/>
            <p:cNvSpPr txBox="1">
              <a:spLocks noChangeArrowheads="1"/>
            </p:cNvSpPr>
            <p:nvPr/>
          </p:nvSpPr>
          <p:spPr bwMode="auto">
            <a:xfrm>
              <a:off x="2015" y="1905"/>
              <a:ext cx="566" cy="67"/>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Wyoming (statewide)</a:t>
              </a:r>
            </a:p>
          </p:txBody>
        </p:sp>
        <p:sp>
          <p:nvSpPr>
            <p:cNvPr id="125045" name="Text Box 173"/>
            <p:cNvSpPr txBox="1">
              <a:spLocks noChangeArrowheads="1"/>
            </p:cNvSpPr>
            <p:nvPr/>
          </p:nvSpPr>
          <p:spPr bwMode="auto">
            <a:xfrm>
              <a:off x="3107" y="1335"/>
              <a:ext cx="311" cy="133"/>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Minnesota</a:t>
              </a:r>
            </a:p>
            <a:p>
              <a:pPr algn="ctr" defTabSz="865188" eaLnBrk="0" hangingPunct="0"/>
              <a:r>
                <a:rPr lang="en-US" sz="600" b="1">
                  <a:solidFill>
                    <a:srgbClr val="800080"/>
                  </a:solidFill>
                  <a:latin typeface="Century Gothic" pitchFamily="34" charset="0"/>
                </a:rPr>
                <a:t>(4 counties)</a:t>
              </a:r>
            </a:p>
          </p:txBody>
        </p:sp>
        <p:sp>
          <p:nvSpPr>
            <p:cNvPr id="125046" name="Text Box 174"/>
            <p:cNvSpPr txBox="1">
              <a:spLocks noChangeArrowheads="1"/>
            </p:cNvSpPr>
            <p:nvPr/>
          </p:nvSpPr>
          <p:spPr bwMode="auto">
            <a:xfrm>
              <a:off x="3505" y="1636"/>
              <a:ext cx="581" cy="70"/>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Kalamazoo County, MI</a:t>
              </a:r>
            </a:p>
          </p:txBody>
        </p:sp>
        <p:sp>
          <p:nvSpPr>
            <p:cNvPr id="125047" name="Text Box 175"/>
            <p:cNvSpPr txBox="1">
              <a:spLocks noChangeArrowheads="1"/>
            </p:cNvSpPr>
            <p:nvPr/>
          </p:nvSpPr>
          <p:spPr bwMode="auto">
            <a:xfrm>
              <a:off x="3859" y="1496"/>
              <a:ext cx="318" cy="119"/>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Ingham County, MI</a:t>
              </a:r>
            </a:p>
          </p:txBody>
        </p:sp>
        <p:sp>
          <p:nvSpPr>
            <p:cNvPr id="125048" name="Text Box 176"/>
            <p:cNvSpPr txBox="1">
              <a:spLocks noChangeArrowheads="1"/>
            </p:cNvSpPr>
            <p:nvPr/>
          </p:nvSpPr>
          <p:spPr bwMode="auto">
            <a:xfrm>
              <a:off x="4977" y="1907"/>
              <a:ext cx="490" cy="57"/>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Beaver County, PA</a:t>
              </a:r>
            </a:p>
          </p:txBody>
        </p:sp>
        <p:sp>
          <p:nvSpPr>
            <p:cNvPr id="125049" name="Text Box 177"/>
            <p:cNvSpPr txBox="1">
              <a:spLocks noChangeArrowheads="1"/>
            </p:cNvSpPr>
            <p:nvPr/>
          </p:nvSpPr>
          <p:spPr bwMode="auto">
            <a:xfrm>
              <a:off x="5004" y="1856"/>
              <a:ext cx="591" cy="66"/>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Allegheny County 2, PA</a:t>
              </a:r>
            </a:p>
          </p:txBody>
        </p:sp>
        <p:sp>
          <p:nvSpPr>
            <p:cNvPr id="125050" name="Text Box 178"/>
            <p:cNvSpPr txBox="1">
              <a:spLocks noChangeArrowheads="1"/>
            </p:cNvSpPr>
            <p:nvPr/>
          </p:nvSpPr>
          <p:spPr bwMode="auto">
            <a:xfrm>
              <a:off x="4281" y="1335"/>
              <a:ext cx="287" cy="128"/>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Monroe County, NY</a:t>
              </a:r>
            </a:p>
          </p:txBody>
        </p:sp>
        <p:sp>
          <p:nvSpPr>
            <p:cNvPr id="125051" name="Text Box 179"/>
            <p:cNvSpPr txBox="1">
              <a:spLocks noChangeArrowheads="1"/>
            </p:cNvSpPr>
            <p:nvPr/>
          </p:nvSpPr>
          <p:spPr bwMode="auto">
            <a:xfrm>
              <a:off x="3285" y="2528"/>
              <a:ext cx="462" cy="127"/>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Mississippi River Delta area, AR</a:t>
              </a:r>
            </a:p>
          </p:txBody>
        </p:sp>
        <p:sp>
          <p:nvSpPr>
            <p:cNvPr id="125052" name="Text Box 180"/>
            <p:cNvSpPr txBox="1">
              <a:spLocks noChangeArrowheads="1"/>
            </p:cNvSpPr>
            <p:nvPr/>
          </p:nvSpPr>
          <p:spPr bwMode="auto">
            <a:xfrm>
              <a:off x="2929" y="3225"/>
              <a:ext cx="443" cy="71"/>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Harris County, TX</a:t>
              </a:r>
            </a:p>
          </p:txBody>
        </p:sp>
        <p:sp>
          <p:nvSpPr>
            <p:cNvPr id="125053" name="Text Box 181"/>
            <p:cNvSpPr txBox="1">
              <a:spLocks noChangeArrowheads="1"/>
            </p:cNvSpPr>
            <p:nvPr/>
          </p:nvSpPr>
          <p:spPr bwMode="auto">
            <a:xfrm>
              <a:off x="1119" y="4020"/>
              <a:ext cx="356" cy="68"/>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Honolulu, HI</a:t>
              </a:r>
            </a:p>
          </p:txBody>
        </p:sp>
        <p:sp>
          <p:nvSpPr>
            <p:cNvPr id="125054" name="Text Box 182"/>
            <p:cNvSpPr txBox="1">
              <a:spLocks noChangeArrowheads="1"/>
            </p:cNvSpPr>
            <p:nvPr/>
          </p:nvSpPr>
          <p:spPr bwMode="auto">
            <a:xfrm>
              <a:off x="3900" y="2509"/>
              <a:ext cx="462" cy="68"/>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Maury County, TN</a:t>
              </a:r>
            </a:p>
          </p:txBody>
        </p:sp>
        <p:sp>
          <p:nvSpPr>
            <p:cNvPr id="125055" name="Text Box 183"/>
            <p:cNvSpPr txBox="1">
              <a:spLocks noChangeArrowheads="1"/>
            </p:cNvSpPr>
            <p:nvPr/>
          </p:nvSpPr>
          <p:spPr bwMode="auto">
            <a:xfrm>
              <a:off x="4874" y="2421"/>
              <a:ext cx="642" cy="75"/>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Mecklenburg County, NC</a:t>
              </a:r>
            </a:p>
          </p:txBody>
        </p:sp>
        <p:sp>
          <p:nvSpPr>
            <p:cNvPr id="125056" name="Text Box 184"/>
            <p:cNvSpPr txBox="1">
              <a:spLocks noChangeArrowheads="1"/>
            </p:cNvSpPr>
            <p:nvPr/>
          </p:nvSpPr>
          <p:spPr bwMode="auto">
            <a:xfrm>
              <a:off x="4117" y="3311"/>
              <a:ext cx="521" cy="68"/>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Sarasota County, FL</a:t>
              </a:r>
            </a:p>
          </p:txBody>
        </p:sp>
        <p:sp>
          <p:nvSpPr>
            <p:cNvPr id="125057" name="Text Box 185"/>
            <p:cNvSpPr txBox="1">
              <a:spLocks noChangeArrowheads="1"/>
            </p:cNvSpPr>
            <p:nvPr/>
          </p:nvSpPr>
          <p:spPr bwMode="auto">
            <a:xfrm>
              <a:off x="4925" y="3361"/>
              <a:ext cx="494" cy="71"/>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Broward County, FL</a:t>
              </a:r>
            </a:p>
          </p:txBody>
        </p:sp>
        <p:sp>
          <p:nvSpPr>
            <p:cNvPr id="125058" name="Text Box 186"/>
            <p:cNvSpPr txBox="1">
              <a:spLocks noChangeArrowheads="1"/>
            </p:cNvSpPr>
            <p:nvPr/>
          </p:nvSpPr>
          <p:spPr bwMode="auto">
            <a:xfrm>
              <a:off x="3078" y="1871"/>
              <a:ext cx="774" cy="67"/>
            </a:xfrm>
            <a:prstGeom prst="rect">
              <a:avLst/>
            </a:prstGeom>
            <a:noFill/>
            <a:ln w="9525">
              <a:noFill/>
              <a:miter lim="800000"/>
              <a:headEnd/>
              <a:tailEnd/>
            </a:ln>
          </p:spPr>
          <p:txBody>
            <a:bodyPr lIns="0" tIns="0" rIns="0" bIns="0"/>
            <a:lstStyle/>
            <a:p>
              <a:pPr algn="ctr" defTabSz="865188" eaLnBrk="0" hangingPunct="0"/>
              <a:r>
                <a:rPr lang="en-US" sz="600" b="1">
                  <a:solidFill>
                    <a:srgbClr val="0000FF"/>
                  </a:solidFill>
                  <a:latin typeface="Century Gothic" pitchFamily="34" charset="0"/>
                </a:rPr>
                <a:t>Lyons, Riverside, &amp; Proviso, IL</a:t>
              </a:r>
            </a:p>
          </p:txBody>
        </p:sp>
        <p:sp>
          <p:nvSpPr>
            <p:cNvPr id="125059" name="Text Box 187"/>
            <p:cNvSpPr txBox="1">
              <a:spLocks noChangeArrowheads="1"/>
            </p:cNvSpPr>
            <p:nvPr/>
          </p:nvSpPr>
          <p:spPr bwMode="auto">
            <a:xfrm>
              <a:off x="3934" y="1801"/>
              <a:ext cx="309" cy="71"/>
            </a:xfrm>
            <a:prstGeom prst="rect">
              <a:avLst/>
            </a:prstGeom>
            <a:noFill/>
            <a:ln w="9525">
              <a:noFill/>
              <a:miter lim="800000"/>
              <a:headEnd/>
              <a:tailEnd/>
            </a:ln>
          </p:spPr>
          <p:txBody>
            <a:bodyPr lIns="0" tIns="0" rIns="0" bIns="0"/>
            <a:lstStyle/>
            <a:p>
              <a:pPr marL="107950" indent="-107950" defTabSz="865188" eaLnBrk="0" hangingPunct="0"/>
              <a:r>
                <a:rPr lang="en-US" sz="600" b="1">
                  <a:solidFill>
                    <a:srgbClr val="FF9900"/>
                  </a:solidFill>
                  <a:latin typeface="Century Gothic" pitchFamily="34" charset="0"/>
                </a:rPr>
                <a:t>Chicago, IL</a:t>
              </a:r>
            </a:p>
          </p:txBody>
        </p:sp>
        <p:sp>
          <p:nvSpPr>
            <p:cNvPr id="125060" name="Text Box 188"/>
            <p:cNvSpPr txBox="1">
              <a:spLocks noChangeArrowheads="1"/>
            </p:cNvSpPr>
            <p:nvPr/>
          </p:nvSpPr>
          <p:spPr bwMode="auto">
            <a:xfrm>
              <a:off x="4368" y="1687"/>
              <a:ext cx="318" cy="131"/>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Cuyahoga County, OH</a:t>
              </a:r>
            </a:p>
          </p:txBody>
        </p:sp>
        <p:sp>
          <p:nvSpPr>
            <p:cNvPr id="125061" name="Text Box 189"/>
            <p:cNvSpPr txBox="1">
              <a:spLocks noChangeArrowheads="1"/>
            </p:cNvSpPr>
            <p:nvPr/>
          </p:nvSpPr>
          <p:spPr bwMode="auto">
            <a:xfrm>
              <a:off x="4337" y="2122"/>
              <a:ext cx="398" cy="58"/>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Charleston, WV</a:t>
              </a:r>
            </a:p>
          </p:txBody>
        </p:sp>
        <p:sp>
          <p:nvSpPr>
            <p:cNvPr id="125062" name="Text Box 190"/>
            <p:cNvSpPr txBox="1">
              <a:spLocks noChangeArrowheads="1"/>
            </p:cNvSpPr>
            <p:nvPr/>
          </p:nvSpPr>
          <p:spPr bwMode="auto">
            <a:xfrm>
              <a:off x="4806" y="2570"/>
              <a:ext cx="401" cy="70"/>
            </a:xfrm>
            <a:prstGeom prst="rect">
              <a:avLst/>
            </a:prstGeom>
            <a:noFill/>
            <a:ln w="9525">
              <a:noFill/>
              <a:miter lim="800000"/>
              <a:headEnd/>
              <a:tailEnd/>
            </a:ln>
          </p:spPr>
          <p:txBody>
            <a:bodyPr lIns="0" tIns="0" rIns="0" bIns="0"/>
            <a:lstStyle/>
            <a:p>
              <a:pPr marL="107950" indent="-107950" defTabSz="865188" eaLnBrk="0" hangingPunct="0"/>
              <a:r>
                <a:rPr lang="en-US" sz="600" b="1">
                  <a:solidFill>
                    <a:srgbClr val="FF0000"/>
                  </a:solidFill>
                  <a:latin typeface="Century Gothic" pitchFamily="34" charset="0"/>
                </a:rPr>
                <a:t>Greenwood, SC</a:t>
              </a:r>
            </a:p>
          </p:txBody>
        </p:sp>
        <p:sp>
          <p:nvSpPr>
            <p:cNvPr id="125063" name="Text Box 191"/>
            <p:cNvSpPr txBox="1">
              <a:spLocks noChangeArrowheads="1"/>
            </p:cNvSpPr>
            <p:nvPr/>
          </p:nvSpPr>
          <p:spPr bwMode="auto">
            <a:xfrm>
              <a:off x="5018" y="2294"/>
              <a:ext cx="690" cy="67"/>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North Carolina (11 counties)</a:t>
              </a:r>
            </a:p>
          </p:txBody>
        </p:sp>
        <p:sp>
          <p:nvSpPr>
            <p:cNvPr id="125064" name="Text Box 192"/>
            <p:cNvSpPr txBox="1">
              <a:spLocks noChangeArrowheads="1"/>
            </p:cNvSpPr>
            <p:nvPr/>
          </p:nvSpPr>
          <p:spPr bwMode="auto">
            <a:xfrm>
              <a:off x="5037" y="1678"/>
              <a:ext cx="564" cy="71"/>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Burlington County, NJ</a:t>
              </a:r>
            </a:p>
          </p:txBody>
        </p:sp>
        <p:sp>
          <p:nvSpPr>
            <p:cNvPr id="125065" name="Text Box 193"/>
            <p:cNvSpPr txBox="1">
              <a:spLocks noChangeArrowheads="1"/>
            </p:cNvSpPr>
            <p:nvPr/>
          </p:nvSpPr>
          <p:spPr bwMode="auto">
            <a:xfrm>
              <a:off x="4324" y="1045"/>
              <a:ext cx="668" cy="67"/>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New Hampshire (3 regions)</a:t>
              </a:r>
            </a:p>
          </p:txBody>
        </p:sp>
        <p:sp>
          <p:nvSpPr>
            <p:cNvPr id="125066" name="Text Box 194"/>
            <p:cNvSpPr txBox="1">
              <a:spLocks noChangeArrowheads="1"/>
            </p:cNvSpPr>
            <p:nvPr/>
          </p:nvSpPr>
          <p:spPr bwMode="auto">
            <a:xfrm>
              <a:off x="4979" y="2003"/>
              <a:ext cx="616" cy="67"/>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Montgomery County, MD</a:t>
              </a:r>
            </a:p>
          </p:txBody>
        </p:sp>
        <p:sp>
          <p:nvSpPr>
            <p:cNvPr id="125067" name="Text Box 195"/>
            <p:cNvSpPr txBox="1">
              <a:spLocks noChangeArrowheads="1"/>
            </p:cNvSpPr>
            <p:nvPr/>
          </p:nvSpPr>
          <p:spPr bwMode="auto">
            <a:xfrm>
              <a:off x="5245" y="1365"/>
              <a:ext cx="651" cy="67"/>
            </a:xfrm>
            <a:prstGeom prst="rect">
              <a:avLst/>
            </a:prstGeom>
            <a:noFill/>
            <a:ln w="9525">
              <a:noFill/>
              <a:miter lim="800000"/>
              <a:headEnd/>
              <a:tailEnd/>
            </a:ln>
          </p:spPr>
          <p:txBody>
            <a:bodyPr lIns="0" tIns="0" rIns="0" bIns="0"/>
            <a:lstStyle/>
            <a:p>
              <a:pPr marL="107950" indent="-107950" defTabSz="865188" eaLnBrk="0" hangingPunct="0"/>
              <a:r>
                <a:rPr lang="en-US" sz="600" b="1">
                  <a:solidFill>
                    <a:srgbClr val="800080"/>
                  </a:solidFill>
                  <a:latin typeface="Century Gothic" pitchFamily="34" charset="0"/>
                </a:rPr>
                <a:t>Rhode Island 3 (statewide)</a:t>
              </a:r>
            </a:p>
          </p:txBody>
        </p:sp>
        <p:sp>
          <p:nvSpPr>
            <p:cNvPr id="125068" name="Text Box 196"/>
            <p:cNvSpPr txBox="1">
              <a:spLocks noChangeArrowheads="1"/>
            </p:cNvSpPr>
            <p:nvPr/>
          </p:nvSpPr>
          <p:spPr bwMode="auto">
            <a:xfrm>
              <a:off x="5264" y="1125"/>
              <a:ext cx="561" cy="67"/>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800080"/>
                  </a:solidFill>
                  <a:latin typeface="Century Gothic" pitchFamily="34" charset="0"/>
                </a:rPr>
                <a:t>Worcester County, MA</a:t>
              </a:r>
            </a:p>
          </p:txBody>
        </p:sp>
        <p:sp>
          <p:nvSpPr>
            <p:cNvPr id="125069" name="Text Box 197"/>
            <p:cNvSpPr txBox="1">
              <a:spLocks noChangeArrowheads="1"/>
            </p:cNvSpPr>
            <p:nvPr/>
          </p:nvSpPr>
          <p:spPr bwMode="auto">
            <a:xfrm>
              <a:off x="4581" y="974"/>
              <a:ext cx="444" cy="67"/>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800080"/>
                  </a:solidFill>
                  <a:latin typeface="Century Gothic" pitchFamily="34" charset="0"/>
                </a:rPr>
                <a:t>Maine (3 counties)</a:t>
              </a:r>
            </a:p>
          </p:txBody>
        </p:sp>
        <p:sp>
          <p:nvSpPr>
            <p:cNvPr id="125070" name="Text Box 198"/>
            <p:cNvSpPr txBox="1">
              <a:spLocks noChangeArrowheads="1"/>
            </p:cNvSpPr>
            <p:nvPr/>
          </p:nvSpPr>
          <p:spPr bwMode="auto">
            <a:xfrm>
              <a:off x="4246" y="1154"/>
              <a:ext cx="543" cy="64"/>
            </a:xfrm>
            <a:prstGeom prst="rect">
              <a:avLst/>
            </a:prstGeom>
            <a:noFill/>
            <a:ln w="9525">
              <a:noFill/>
              <a:miter lim="800000"/>
              <a:headEnd/>
              <a:tailEnd/>
            </a:ln>
          </p:spPr>
          <p:txBody>
            <a:bodyPr lIns="0" tIns="0" rIns="0" bIns="0"/>
            <a:lstStyle/>
            <a:p>
              <a:pPr marL="107950" indent="-107950" defTabSz="865188" eaLnBrk="0" hangingPunct="0"/>
              <a:r>
                <a:rPr lang="en-US" sz="600" b="1">
                  <a:solidFill>
                    <a:srgbClr val="008000"/>
                  </a:solidFill>
                  <a:latin typeface="Century Gothic" pitchFamily="34" charset="0"/>
                </a:rPr>
                <a:t>Vermont 2 (statewide)</a:t>
              </a:r>
            </a:p>
          </p:txBody>
        </p:sp>
        <p:sp>
          <p:nvSpPr>
            <p:cNvPr id="125071" name="Text Box 199"/>
            <p:cNvSpPr txBox="1">
              <a:spLocks noChangeArrowheads="1"/>
            </p:cNvSpPr>
            <p:nvPr/>
          </p:nvSpPr>
          <p:spPr bwMode="auto">
            <a:xfrm>
              <a:off x="5205" y="1307"/>
              <a:ext cx="654" cy="64"/>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8000"/>
                  </a:solidFill>
                  <a:latin typeface="Century Gothic" pitchFamily="34" charset="0"/>
                </a:rPr>
                <a:t>Rhode Island 2 (statewide)</a:t>
              </a:r>
            </a:p>
          </p:txBody>
        </p:sp>
        <p:sp>
          <p:nvSpPr>
            <p:cNvPr id="125072" name="Text Box 200"/>
            <p:cNvSpPr txBox="1">
              <a:spLocks noChangeArrowheads="1"/>
            </p:cNvSpPr>
            <p:nvPr/>
          </p:nvSpPr>
          <p:spPr bwMode="auto">
            <a:xfrm>
              <a:off x="4983" y="2356"/>
              <a:ext cx="694" cy="70"/>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8000"/>
                  </a:solidFill>
                  <a:latin typeface="Century Gothic" pitchFamily="34" charset="0"/>
                </a:rPr>
                <a:t>North Carolina (11 counties)</a:t>
              </a:r>
            </a:p>
          </p:txBody>
        </p:sp>
        <p:sp>
          <p:nvSpPr>
            <p:cNvPr id="125073" name="Text Box 201"/>
            <p:cNvSpPr txBox="1">
              <a:spLocks noChangeArrowheads="1"/>
            </p:cNvSpPr>
            <p:nvPr/>
          </p:nvSpPr>
          <p:spPr bwMode="auto">
            <a:xfrm>
              <a:off x="5317" y="1041"/>
              <a:ext cx="462" cy="73"/>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Maine (4 counties)</a:t>
              </a:r>
            </a:p>
          </p:txBody>
        </p:sp>
        <p:sp>
          <p:nvSpPr>
            <p:cNvPr id="125074" name="Text Box 202"/>
            <p:cNvSpPr txBox="1">
              <a:spLocks noChangeArrowheads="1"/>
            </p:cNvSpPr>
            <p:nvPr/>
          </p:nvSpPr>
          <p:spPr bwMode="auto">
            <a:xfrm>
              <a:off x="4279" y="1100"/>
              <a:ext cx="548" cy="73"/>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Vermont 1 (statewide)</a:t>
              </a:r>
            </a:p>
          </p:txBody>
        </p:sp>
        <p:sp>
          <p:nvSpPr>
            <p:cNvPr id="125075" name="Text Box 203"/>
            <p:cNvSpPr txBox="1">
              <a:spLocks noChangeArrowheads="1"/>
            </p:cNvSpPr>
            <p:nvPr/>
          </p:nvSpPr>
          <p:spPr bwMode="auto">
            <a:xfrm>
              <a:off x="5019" y="2220"/>
              <a:ext cx="954" cy="69"/>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Edgecombe, Nash, &amp; Pitt Counties, NC</a:t>
              </a:r>
            </a:p>
          </p:txBody>
        </p:sp>
        <p:sp>
          <p:nvSpPr>
            <p:cNvPr id="125076" name="Text Box 204"/>
            <p:cNvSpPr txBox="1">
              <a:spLocks noChangeArrowheads="1"/>
            </p:cNvSpPr>
            <p:nvPr/>
          </p:nvSpPr>
          <p:spPr bwMode="auto">
            <a:xfrm>
              <a:off x="4572" y="2063"/>
              <a:ext cx="373" cy="68"/>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Alexandria, VA</a:t>
              </a:r>
            </a:p>
          </p:txBody>
        </p:sp>
        <p:sp>
          <p:nvSpPr>
            <p:cNvPr id="125077" name="Text Box 205"/>
            <p:cNvSpPr txBox="1">
              <a:spLocks noChangeArrowheads="1"/>
            </p:cNvSpPr>
            <p:nvPr/>
          </p:nvSpPr>
          <p:spPr bwMode="auto">
            <a:xfrm>
              <a:off x="5207" y="1247"/>
              <a:ext cx="654" cy="68"/>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Rhode Island 1 (statewide)</a:t>
              </a:r>
            </a:p>
          </p:txBody>
        </p:sp>
        <p:sp>
          <p:nvSpPr>
            <p:cNvPr id="125078" name="Text Box 206"/>
            <p:cNvSpPr txBox="1">
              <a:spLocks noChangeArrowheads="1"/>
            </p:cNvSpPr>
            <p:nvPr/>
          </p:nvSpPr>
          <p:spPr bwMode="auto">
            <a:xfrm>
              <a:off x="4761" y="2642"/>
              <a:ext cx="381" cy="77"/>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Charleston, SC</a:t>
              </a:r>
            </a:p>
          </p:txBody>
        </p:sp>
        <p:sp>
          <p:nvSpPr>
            <p:cNvPr id="125079" name="Text Box 207"/>
            <p:cNvSpPr txBox="1">
              <a:spLocks noChangeArrowheads="1"/>
            </p:cNvSpPr>
            <p:nvPr/>
          </p:nvSpPr>
          <p:spPr bwMode="auto">
            <a:xfrm>
              <a:off x="5017" y="1737"/>
              <a:ext cx="574" cy="68"/>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South Philadelphia, PA</a:t>
              </a:r>
            </a:p>
          </p:txBody>
        </p:sp>
        <p:sp>
          <p:nvSpPr>
            <p:cNvPr id="125080" name="Text Box 208"/>
            <p:cNvSpPr txBox="1">
              <a:spLocks noChangeArrowheads="1"/>
            </p:cNvSpPr>
            <p:nvPr/>
          </p:nvSpPr>
          <p:spPr bwMode="auto">
            <a:xfrm>
              <a:off x="5086" y="1630"/>
              <a:ext cx="389" cy="73"/>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0000FF"/>
                  </a:solidFill>
                  <a:latin typeface="Century Gothic" pitchFamily="34" charset="0"/>
                </a:rPr>
                <a:t>Mott Haven, NY</a:t>
              </a:r>
            </a:p>
          </p:txBody>
        </p:sp>
        <p:sp>
          <p:nvSpPr>
            <p:cNvPr id="125081" name="Text Box 209"/>
            <p:cNvSpPr txBox="1">
              <a:spLocks noChangeArrowheads="1"/>
            </p:cNvSpPr>
            <p:nvPr/>
          </p:nvSpPr>
          <p:spPr bwMode="auto">
            <a:xfrm>
              <a:off x="4777" y="2502"/>
              <a:ext cx="1151" cy="82"/>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South Carolina (3 counties &amp; Catawba Nation)</a:t>
              </a:r>
            </a:p>
          </p:txBody>
        </p:sp>
        <p:sp>
          <p:nvSpPr>
            <p:cNvPr id="125082" name="Text Box 210"/>
            <p:cNvSpPr txBox="1">
              <a:spLocks noChangeArrowheads="1"/>
            </p:cNvSpPr>
            <p:nvPr/>
          </p:nvSpPr>
          <p:spPr bwMode="auto">
            <a:xfrm>
              <a:off x="5031" y="2105"/>
              <a:ext cx="410" cy="68"/>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9900"/>
                  </a:solidFill>
                  <a:latin typeface="Century Gothic" pitchFamily="34" charset="0"/>
                </a:rPr>
                <a:t>Washington, DC</a:t>
              </a:r>
            </a:p>
          </p:txBody>
        </p:sp>
        <p:sp>
          <p:nvSpPr>
            <p:cNvPr id="125083" name="Text Box 211"/>
            <p:cNvSpPr txBox="1">
              <a:spLocks noChangeArrowheads="1"/>
            </p:cNvSpPr>
            <p:nvPr/>
          </p:nvSpPr>
          <p:spPr bwMode="auto">
            <a:xfrm>
              <a:off x="5289" y="1420"/>
              <a:ext cx="594" cy="73"/>
            </a:xfrm>
            <a:prstGeom prst="rect">
              <a:avLst/>
            </a:prstGeom>
            <a:noFill/>
            <a:ln w="9525">
              <a:noFill/>
              <a:miter lim="800000"/>
              <a:headEnd/>
              <a:tailEnd/>
            </a:ln>
          </p:spPr>
          <p:txBody>
            <a:bodyPr lIns="0" tIns="0" rIns="0" bIns="0"/>
            <a:lstStyle/>
            <a:p>
              <a:pPr marL="107950" indent="-107950" defTabSz="865188" eaLnBrk="0" hangingPunct="0"/>
              <a:r>
                <a:rPr lang="en-US" sz="600" b="1">
                  <a:solidFill>
                    <a:srgbClr val="FF9900"/>
                  </a:solidFill>
                  <a:latin typeface="Century Gothic" pitchFamily="34" charset="0"/>
                </a:rPr>
                <a:t>Bridgeport, CT</a:t>
              </a:r>
            </a:p>
          </p:txBody>
        </p:sp>
        <p:sp>
          <p:nvSpPr>
            <p:cNvPr id="125084" name="Text Box 212"/>
            <p:cNvSpPr txBox="1">
              <a:spLocks noChangeArrowheads="1"/>
            </p:cNvSpPr>
            <p:nvPr/>
          </p:nvSpPr>
          <p:spPr bwMode="auto">
            <a:xfrm>
              <a:off x="5150" y="1578"/>
              <a:ext cx="351" cy="69"/>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9900"/>
                  </a:solidFill>
                  <a:latin typeface="Century Gothic" pitchFamily="34" charset="0"/>
                </a:rPr>
                <a:t>New York, NY</a:t>
              </a:r>
            </a:p>
          </p:txBody>
        </p:sp>
        <p:sp>
          <p:nvSpPr>
            <p:cNvPr id="125085" name="Text Box 213"/>
            <p:cNvSpPr txBox="1">
              <a:spLocks noChangeArrowheads="1"/>
            </p:cNvSpPr>
            <p:nvPr/>
          </p:nvSpPr>
          <p:spPr bwMode="auto">
            <a:xfrm>
              <a:off x="4561" y="1525"/>
              <a:ext cx="309" cy="109"/>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Erie County, NY</a:t>
              </a:r>
            </a:p>
          </p:txBody>
        </p:sp>
        <p:sp>
          <p:nvSpPr>
            <p:cNvPr id="125086" name="Freeform 214"/>
            <p:cNvSpPr>
              <a:spLocks/>
            </p:cNvSpPr>
            <p:nvPr/>
          </p:nvSpPr>
          <p:spPr bwMode="auto">
            <a:xfrm>
              <a:off x="4700" y="2601"/>
              <a:ext cx="48" cy="46"/>
            </a:xfrm>
            <a:custGeom>
              <a:avLst/>
              <a:gdLst>
                <a:gd name="T0" fmla="*/ 0 w 48"/>
                <a:gd name="T1" fmla="*/ 4 h 52"/>
                <a:gd name="T2" fmla="*/ 24 w 48"/>
                <a:gd name="T3" fmla="*/ 0 h 52"/>
                <a:gd name="T4" fmla="*/ 48 w 48"/>
                <a:gd name="T5" fmla="*/ 4 h 52"/>
                <a:gd name="T6" fmla="*/ 48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87" name="Freeform 215"/>
            <p:cNvSpPr>
              <a:spLocks/>
            </p:cNvSpPr>
            <p:nvPr/>
          </p:nvSpPr>
          <p:spPr bwMode="auto">
            <a:xfrm>
              <a:off x="4810" y="2248"/>
              <a:ext cx="48" cy="46"/>
            </a:xfrm>
            <a:custGeom>
              <a:avLst/>
              <a:gdLst>
                <a:gd name="T0" fmla="*/ 0 w 48"/>
                <a:gd name="T1" fmla="*/ 4 h 52"/>
                <a:gd name="T2" fmla="*/ 24 w 48"/>
                <a:gd name="T3" fmla="*/ 0 h 52"/>
                <a:gd name="T4" fmla="*/ 48 w 48"/>
                <a:gd name="T5" fmla="*/ 4 h 52"/>
                <a:gd name="T6" fmla="*/ 48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88" name="Freeform 216"/>
            <p:cNvSpPr>
              <a:spLocks/>
            </p:cNvSpPr>
            <p:nvPr/>
          </p:nvSpPr>
          <p:spPr bwMode="auto">
            <a:xfrm>
              <a:off x="4800" y="2011"/>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89" name="Freeform 217"/>
            <p:cNvSpPr>
              <a:spLocks/>
            </p:cNvSpPr>
            <p:nvPr/>
          </p:nvSpPr>
          <p:spPr bwMode="auto">
            <a:xfrm>
              <a:off x="4865" y="1933"/>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0" name="Freeform 218"/>
            <p:cNvSpPr>
              <a:spLocks/>
            </p:cNvSpPr>
            <p:nvPr/>
          </p:nvSpPr>
          <p:spPr bwMode="auto">
            <a:xfrm>
              <a:off x="4837" y="1750"/>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1" name="Freeform 219"/>
            <p:cNvSpPr>
              <a:spLocks/>
            </p:cNvSpPr>
            <p:nvPr/>
          </p:nvSpPr>
          <p:spPr bwMode="auto">
            <a:xfrm>
              <a:off x="4353" y="1864"/>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2" name="Freeform 220"/>
            <p:cNvSpPr>
              <a:spLocks/>
            </p:cNvSpPr>
            <p:nvPr/>
          </p:nvSpPr>
          <p:spPr bwMode="auto">
            <a:xfrm>
              <a:off x="3834" y="1864"/>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3" name="Freeform 221"/>
            <p:cNvSpPr>
              <a:spLocks/>
            </p:cNvSpPr>
            <p:nvPr/>
          </p:nvSpPr>
          <p:spPr bwMode="auto">
            <a:xfrm>
              <a:off x="3766" y="1693"/>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4" name="Freeform 222"/>
            <p:cNvSpPr>
              <a:spLocks/>
            </p:cNvSpPr>
            <p:nvPr/>
          </p:nvSpPr>
          <p:spPr bwMode="auto">
            <a:xfrm>
              <a:off x="3241" y="2332"/>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5" name="Freeform 223"/>
            <p:cNvSpPr>
              <a:spLocks/>
            </p:cNvSpPr>
            <p:nvPr/>
          </p:nvSpPr>
          <p:spPr bwMode="auto">
            <a:xfrm>
              <a:off x="3063" y="2317"/>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6" name="Freeform 224"/>
            <p:cNvSpPr>
              <a:spLocks/>
            </p:cNvSpPr>
            <p:nvPr/>
          </p:nvSpPr>
          <p:spPr bwMode="auto">
            <a:xfrm>
              <a:off x="5047" y="1592"/>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7" name="Freeform 225"/>
            <p:cNvSpPr>
              <a:spLocks/>
            </p:cNvSpPr>
            <p:nvPr/>
          </p:nvSpPr>
          <p:spPr bwMode="auto">
            <a:xfrm>
              <a:off x="5161" y="1051"/>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8" name="Freeform 226"/>
            <p:cNvSpPr>
              <a:spLocks/>
            </p:cNvSpPr>
            <p:nvPr/>
          </p:nvSpPr>
          <p:spPr bwMode="auto">
            <a:xfrm>
              <a:off x="5082" y="1444"/>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099" name="Freeform 227"/>
            <p:cNvSpPr>
              <a:spLocks/>
            </p:cNvSpPr>
            <p:nvPr/>
          </p:nvSpPr>
          <p:spPr bwMode="auto">
            <a:xfrm>
              <a:off x="4927" y="1212"/>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100" name="Freeform 228"/>
            <p:cNvSpPr>
              <a:spLocks/>
            </p:cNvSpPr>
            <p:nvPr/>
          </p:nvSpPr>
          <p:spPr bwMode="auto">
            <a:xfrm>
              <a:off x="2865" y="1327"/>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101" name="Freeform 229"/>
            <p:cNvSpPr>
              <a:spLocks/>
            </p:cNvSpPr>
            <p:nvPr/>
          </p:nvSpPr>
          <p:spPr bwMode="auto">
            <a:xfrm>
              <a:off x="2046" y="2407"/>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102" name="Freeform 230"/>
            <p:cNvSpPr>
              <a:spLocks/>
            </p:cNvSpPr>
            <p:nvPr/>
          </p:nvSpPr>
          <p:spPr bwMode="auto">
            <a:xfrm>
              <a:off x="1070" y="1498"/>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103" name="Freeform 231"/>
            <p:cNvSpPr>
              <a:spLocks/>
            </p:cNvSpPr>
            <p:nvPr/>
          </p:nvSpPr>
          <p:spPr bwMode="auto">
            <a:xfrm>
              <a:off x="1030" y="2112"/>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104" name="Freeform 232"/>
            <p:cNvSpPr>
              <a:spLocks/>
            </p:cNvSpPr>
            <p:nvPr/>
          </p:nvSpPr>
          <p:spPr bwMode="auto">
            <a:xfrm>
              <a:off x="1140" y="2467"/>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105" name="Freeform 233"/>
            <p:cNvSpPr>
              <a:spLocks/>
            </p:cNvSpPr>
            <p:nvPr/>
          </p:nvSpPr>
          <p:spPr bwMode="auto">
            <a:xfrm>
              <a:off x="1171" y="2557"/>
              <a:ext cx="49" cy="45"/>
            </a:xfrm>
            <a:custGeom>
              <a:avLst/>
              <a:gdLst>
                <a:gd name="T0" fmla="*/ 0 w 48"/>
                <a:gd name="T1" fmla="*/ 3 h 52"/>
                <a:gd name="T2" fmla="*/ 31 w 48"/>
                <a:gd name="T3" fmla="*/ 0 h 52"/>
                <a:gd name="T4" fmla="*/ 65 w 48"/>
                <a:gd name="T5" fmla="*/ 3 h 52"/>
                <a:gd name="T6" fmla="*/ 65 w 48"/>
                <a:gd name="T7" fmla="*/ 4 h 52"/>
                <a:gd name="T8" fmla="*/ 0 w 48"/>
                <a:gd name="T9" fmla="*/ 4 h 52"/>
                <a:gd name="T10" fmla="*/ 0 w 48"/>
                <a:gd name="T11" fmla="*/ 4 h 52"/>
                <a:gd name="T12" fmla="*/ 0 w 48"/>
                <a:gd name="T13" fmla="*/ 3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106" name="Freeform 234"/>
            <p:cNvSpPr>
              <a:spLocks/>
            </p:cNvSpPr>
            <p:nvPr/>
          </p:nvSpPr>
          <p:spPr bwMode="auto">
            <a:xfrm>
              <a:off x="2263" y="2907"/>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107" name="Freeform 235"/>
            <p:cNvSpPr>
              <a:spLocks/>
            </p:cNvSpPr>
            <p:nvPr/>
          </p:nvSpPr>
          <p:spPr bwMode="auto">
            <a:xfrm>
              <a:off x="1336" y="3957"/>
              <a:ext cx="49" cy="46"/>
            </a:xfrm>
            <a:custGeom>
              <a:avLst/>
              <a:gdLst>
                <a:gd name="T0" fmla="*/ 0 w 48"/>
                <a:gd name="T1" fmla="*/ 4 h 52"/>
                <a:gd name="T2" fmla="*/ 31 w 48"/>
                <a:gd name="T3" fmla="*/ 0 h 52"/>
                <a:gd name="T4" fmla="*/ 65 w 48"/>
                <a:gd name="T5" fmla="*/ 4 h 52"/>
                <a:gd name="T6" fmla="*/ 65 w 48"/>
                <a:gd name="T7" fmla="*/ 7 h 52"/>
                <a:gd name="T8" fmla="*/ 0 w 48"/>
                <a:gd name="T9" fmla="*/ 7 h 52"/>
                <a:gd name="T10" fmla="*/ 0 w 48"/>
                <a:gd name="T11" fmla="*/ 7 h 52"/>
                <a:gd name="T12" fmla="*/ 0 w 48"/>
                <a:gd name="T13" fmla="*/ 4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22"/>
                  </a:moveTo>
                  <a:lnTo>
                    <a:pt x="24" y="0"/>
                  </a:lnTo>
                  <a:lnTo>
                    <a:pt x="48" y="23"/>
                  </a:lnTo>
                  <a:lnTo>
                    <a:pt x="48" y="52"/>
                  </a:lnTo>
                  <a:lnTo>
                    <a:pt x="0" y="52"/>
                  </a:lnTo>
                  <a:lnTo>
                    <a:pt x="0" y="51"/>
                  </a:lnTo>
                  <a:lnTo>
                    <a:pt x="0" y="22"/>
                  </a:lnTo>
                  <a:close/>
                </a:path>
              </a:pathLst>
            </a:custGeom>
            <a:solidFill>
              <a:srgbClr val="0000FF"/>
            </a:solidFill>
            <a:ln w="0">
              <a:solidFill>
                <a:srgbClr val="0000FF"/>
              </a:solidFill>
              <a:round/>
              <a:headEnd/>
              <a:tailEnd/>
            </a:ln>
          </p:spPr>
          <p:txBody>
            <a:bodyPr wrap="none" anchor="ctr"/>
            <a:lstStyle/>
            <a:p>
              <a:endParaRPr lang="en-US"/>
            </a:p>
          </p:txBody>
        </p:sp>
        <p:sp>
          <p:nvSpPr>
            <p:cNvPr id="125108" name="AutoShape 236"/>
            <p:cNvSpPr>
              <a:spLocks noChangeArrowheads="1"/>
            </p:cNvSpPr>
            <p:nvPr/>
          </p:nvSpPr>
          <p:spPr bwMode="auto">
            <a:xfrm>
              <a:off x="4580" y="3204"/>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09" name="AutoShape 237"/>
            <p:cNvSpPr>
              <a:spLocks noChangeArrowheads="1"/>
            </p:cNvSpPr>
            <p:nvPr/>
          </p:nvSpPr>
          <p:spPr bwMode="auto">
            <a:xfrm>
              <a:off x="4087" y="2718"/>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0" name="AutoShape 238"/>
            <p:cNvSpPr>
              <a:spLocks noChangeArrowheads="1"/>
            </p:cNvSpPr>
            <p:nvPr/>
          </p:nvSpPr>
          <p:spPr bwMode="auto">
            <a:xfrm>
              <a:off x="4283" y="2176"/>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1" name="AutoShape 239"/>
            <p:cNvSpPr>
              <a:spLocks noChangeArrowheads="1"/>
            </p:cNvSpPr>
            <p:nvPr/>
          </p:nvSpPr>
          <p:spPr bwMode="auto">
            <a:xfrm>
              <a:off x="4541" y="2344"/>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2" name="AutoShape 240"/>
            <p:cNvSpPr>
              <a:spLocks noChangeArrowheads="1"/>
            </p:cNvSpPr>
            <p:nvPr/>
          </p:nvSpPr>
          <p:spPr bwMode="auto">
            <a:xfrm>
              <a:off x="3607" y="2191"/>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3" name="AutoShape 241"/>
            <p:cNvSpPr>
              <a:spLocks noChangeArrowheads="1"/>
            </p:cNvSpPr>
            <p:nvPr/>
          </p:nvSpPr>
          <p:spPr bwMode="auto">
            <a:xfrm>
              <a:off x="4145" y="1660"/>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4" name="AutoShape 242"/>
            <p:cNvSpPr>
              <a:spLocks noChangeArrowheads="1"/>
            </p:cNvSpPr>
            <p:nvPr/>
          </p:nvSpPr>
          <p:spPr bwMode="auto">
            <a:xfrm>
              <a:off x="4507" y="1810"/>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5" name="AutoShape 243"/>
            <p:cNvSpPr>
              <a:spLocks noChangeArrowheads="1"/>
            </p:cNvSpPr>
            <p:nvPr/>
          </p:nvSpPr>
          <p:spPr bwMode="auto">
            <a:xfrm>
              <a:off x="5112" y="1510"/>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6" name="AutoShape 244"/>
            <p:cNvSpPr>
              <a:spLocks noChangeArrowheads="1"/>
            </p:cNvSpPr>
            <p:nvPr/>
          </p:nvSpPr>
          <p:spPr bwMode="auto">
            <a:xfrm>
              <a:off x="4935" y="1321"/>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7" name="AutoShape 245"/>
            <p:cNvSpPr>
              <a:spLocks noChangeArrowheads="1"/>
            </p:cNvSpPr>
            <p:nvPr/>
          </p:nvSpPr>
          <p:spPr bwMode="auto">
            <a:xfrm>
              <a:off x="5179" y="997"/>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8" name="AutoShape 246"/>
            <p:cNvSpPr>
              <a:spLocks noChangeArrowheads="1"/>
            </p:cNvSpPr>
            <p:nvPr/>
          </p:nvSpPr>
          <p:spPr bwMode="auto">
            <a:xfrm>
              <a:off x="3958" y="1261"/>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19" name="AutoShape 247"/>
            <p:cNvSpPr>
              <a:spLocks noChangeArrowheads="1"/>
            </p:cNvSpPr>
            <p:nvPr/>
          </p:nvSpPr>
          <p:spPr bwMode="auto">
            <a:xfrm>
              <a:off x="3598" y="1493"/>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0" name="AutoShape 248"/>
            <p:cNvSpPr>
              <a:spLocks noChangeArrowheads="1"/>
            </p:cNvSpPr>
            <p:nvPr/>
          </p:nvSpPr>
          <p:spPr bwMode="auto">
            <a:xfrm>
              <a:off x="3109" y="2014"/>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1" name="AutoShape 249"/>
            <p:cNvSpPr>
              <a:spLocks noChangeArrowheads="1"/>
            </p:cNvSpPr>
            <p:nvPr/>
          </p:nvSpPr>
          <p:spPr bwMode="auto">
            <a:xfrm>
              <a:off x="2898" y="2011"/>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2" name="AutoShape 250"/>
            <p:cNvSpPr>
              <a:spLocks noChangeArrowheads="1"/>
            </p:cNvSpPr>
            <p:nvPr/>
          </p:nvSpPr>
          <p:spPr bwMode="auto">
            <a:xfrm>
              <a:off x="2761" y="1366"/>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3" name="AutoShape 251"/>
            <p:cNvSpPr>
              <a:spLocks noChangeArrowheads="1"/>
            </p:cNvSpPr>
            <p:nvPr/>
          </p:nvSpPr>
          <p:spPr bwMode="auto">
            <a:xfrm>
              <a:off x="2156" y="1783"/>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4" name="AutoShape 252"/>
            <p:cNvSpPr>
              <a:spLocks noChangeArrowheads="1"/>
            </p:cNvSpPr>
            <p:nvPr/>
          </p:nvSpPr>
          <p:spPr bwMode="auto">
            <a:xfrm>
              <a:off x="1856" y="2236"/>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5" name="AutoShape 253"/>
            <p:cNvSpPr>
              <a:spLocks noChangeArrowheads="1"/>
            </p:cNvSpPr>
            <p:nvPr/>
          </p:nvSpPr>
          <p:spPr bwMode="auto">
            <a:xfrm>
              <a:off x="1201" y="1102"/>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6" name="AutoShape 254"/>
            <p:cNvSpPr>
              <a:spLocks noChangeArrowheads="1"/>
            </p:cNvSpPr>
            <p:nvPr/>
          </p:nvSpPr>
          <p:spPr bwMode="auto">
            <a:xfrm>
              <a:off x="1192" y="1264"/>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7" name="AutoShape 255"/>
            <p:cNvSpPr>
              <a:spLocks noChangeArrowheads="1"/>
            </p:cNvSpPr>
            <p:nvPr/>
          </p:nvSpPr>
          <p:spPr bwMode="auto">
            <a:xfrm>
              <a:off x="1186" y="1405"/>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8" name="AutoShape 256"/>
            <p:cNvSpPr>
              <a:spLocks noChangeArrowheads="1"/>
            </p:cNvSpPr>
            <p:nvPr/>
          </p:nvSpPr>
          <p:spPr bwMode="auto">
            <a:xfrm>
              <a:off x="1525" y="2434"/>
              <a:ext cx="48"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29" name="AutoShape 257"/>
            <p:cNvSpPr>
              <a:spLocks noChangeArrowheads="1"/>
            </p:cNvSpPr>
            <p:nvPr/>
          </p:nvSpPr>
          <p:spPr bwMode="auto">
            <a:xfrm>
              <a:off x="1339" y="2783"/>
              <a:ext cx="47"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30" name="AutoShape 258"/>
            <p:cNvSpPr>
              <a:spLocks noChangeArrowheads="1"/>
            </p:cNvSpPr>
            <p:nvPr/>
          </p:nvSpPr>
          <p:spPr bwMode="auto">
            <a:xfrm>
              <a:off x="3015" y="3168"/>
              <a:ext cx="46" cy="46"/>
            </a:xfrm>
            <a:prstGeom prst="diamond">
              <a:avLst/>
            </a:prstGeom>
            <a:solidFill>
              <a:srgbClr val="008000"/>
            </a:solidFill>
            <a:ln w="9525">
              <a:solidFill>
                <a:srgbClr val="008000"/>
              </a:solidFill>
              <a:miter lim="800000"/>
              <a:headEnd/>
              <a:tailEnd/>
            </a:ln>
          </p:spPr>
          <p:txBody>
            <a:bodyPr wrap="none" anchor="ctr"/>
            <a:lstStyle/>
            <a:p>
              <a:endParaRPr lang="en-US"/>
            </a:p>
          </p:txBody>
        </p:sp>
        <p:sp>
          <p:nvSpPr>
            <p:cNvPr id="125131" name="Oval 259"/>
            <p:cNvSpPr>
              <a:spLocks noChangeArrowheads="1"/>
            </p:cNvSpPr>
            <p:nvPr/>
          </p:nvSpPr>
          <p:spPr bwMode="auto">
            <a:xfrm>
              <a:off x="2571" y="4044"/>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32" name="Oval 260"/>
            <p:cNvSpPr>
              <a:spLocks noChangeArrowheads="1"/>
            </p:cNvSpPr>
            <p:nvPr/>
          </p:nvSpPr>
          <p:spPr bwMode="auto">
            <a:xfrm>
              <a:off x="3800" y="2868"/>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33" name="Oval 261"/>
            <p:cNvSpPr>
              <a:spLocks noChangeArrowheads="1"/>
            </p:cNvSpPr>
            <p:nvPr/>
          </p:nvSpPr>
          <p:spPr bwMode="auto">
            <a:xfrm>
              <a:off x="4846" y="3300"/>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34" name="Oval 262"/>
            <p:cNvSpPr>
              <a:spLocks noChangeArrowheads="1"/>
            </p:cNvSpPr>
            <p:nvPr/>
          </p:nvSpPr>
          <p:spPr bwMode="auto">
            <a:xfrm>
              <a:off x="4347" y="2628"/>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35" name="Oval 263"/>
            <p:cNvSpPr>
              <a:spLocks noChangeArrowheads="1"/>
            </p:cNvSpPr>
            <p:nvPr/>
          </p:nvSpPr>
          <p:spPr bwMode="auto">
            <a:xfrm>
              <a:off x="4060" y="2413"/>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36" name="Oval 264"/>
            <p:cNvSpPr>
              <a:spLocks noChangeArrowheads="1"/>
            </p:cNvSpPr>
            <p:nvPr/>
          </p:nvSpPr>
          <p:spPr bwMode="auto">
            <a:xfrm>
              <a:off x="4519" y="2569"/>
              <a:ext cx="45" cy="44"/>
            </a:xfrm>
            <a:prstGeom prst="ellipse">
              <a:avLst/>
            </a:prstGeom>
            <a:solidFill>
              <a:srgbClr val="FF0000"/>
            </a:solidFill>
            <a:ln w="0">
              <a:solidFill>
                <a:srgbClr val="FF0000"/>
              </a:solidFill>
              <a:round/>
              <a:headEnd/>
              <a:tailEnd/>
            </a:ln>
          </p:spPr>
          <p:txBody>
            <a:bodyPr anchor="ctr"/>
            <a:lstStyle/>
            <a:p>
              <a:endParaRPr lang="en-US"/>
            </a:p>
          </p:txBody>
        </p:sp>
        <p:sp>
          <p:nvSpPr>
            <p:cNvPr id="125137" name="Oval 265"/>
            <p:cNvSpPr>
              <a:spLocks noChangeArrowheads="1"/>
            </p:cNvSpPr>
            <p:nvPr/>
          </p:nvSpPr>
          <p:spPr bwMode="auto">
            <a:xfrm>
              <a:off x="4718" y="2314"/>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38" name="Oval 266"/>
            <p:cNvSpPr>
              <a:spLocks noChangeArrowheads="1"/>
            </p:cNvSpPr>
            <p:nvPr/>
          </p:nvSpPr>
          <p:spPr bwMode="auto">
            <a:xfrm>
              <a:off x="4460" y="2071"/>
              <a:ext cx="46" cy="45"/>
            </a:xfrm>
            <a:prstGeom prst="ellipse">
              <a:avLst/>
            </a:prstGeom>
            <a:solidFill>
              <a:srgbClr val="FF0000"/>
            </a:solidFill>
            <a:ln w="0">
              <a:solidFill>
                <a:srgbClr val="FF0000"/>
              </a:solidFill>
              <a:round/>
              <a:headEnd/>
              <a:tailEnd/>
            </a:ln>
          </p:spPr>
          <p:txBody>
            <a:bodyPr anchor="ctr"/>
            <a:lstStyle/>
            <a:p>
              <a:endParaRPr lang="en-US"/>
            </a:p>
          </p:txBody>
        </p:sp>
        <p:sp>
          <p:nvSpPr>
            <p:cNvPr id="125139" name="Oval 267"/>
            <p:cNvSpPr>
              <a:spLocks noChangeArrowheads="1"/>
            </p:cNvSpPr>
            <p:nvPr/>
          </p:nvSpPr>
          <p:spPr bwMode="auto">
            <a:xfrm>
              <a:off x="4011" y="2002"/>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40" name="Oval 268"/>
            <p:cNvSpPr>
              <a:spLocks noChangeArrowheads="1"/>
            </p:cNvSpPr>
            <p:nvPr/>
          </p:nvSpPr>
          <p:spPr bwMode="auto">
            <a:xfrm>
              <a:off x="3907" y="1849"/>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41" name="Oval 269"/>
            <p:cNvSpPr>
              <a:spLocks noChangeArrowheads="1"/>
            </p:cNvSpPr>
            <p:nvPr/>
          </p:nvSpPr>
          <p:spPr bwMode="auto">
            <a:xfrm>
              <a:off x="3210" y="1525"/>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42" name="Oval 270"/>
            <p:cNvSpPr>
              <a:spLocks noChangeArrowheads="1"/>
            </p:cNvSpPr>
            <p:nvPr/>
          </p:nvSpPr>
          <p:spPr bwMode="auto">
            <a:xfrm>
              <a:off x="4800" y="1915"/>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43" name="Oval 271"/>
            <p:cNvSpPr>
              <a:spLocks noChangeArrowheads="1"/>
            </p:cNvSpPr>
            <p:nvPr/>
          </p:nvSpPr>
          <p:spPr bwMode="auto">
            <a:xfrm>
              <a:off x="4880" y="1807"/>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44" name="Oval 272"/>
            <p:cNvSpPr>
              <a:spLocks noChangeArrowheads="1"/>
            </p:cNvSpPr>
            <p:nvPr/>
          </p:nvSpPr>
          <p:spPr bwMode="auto">
            <a:xfrm>
              <a:off x="4914" y="1741"/>
              <a:ext cx="44" cy="45"/>
            </a:xfrm>
            <a:prstGeom prst="ellipse">
              <a:avLst/>
            </a:prstGeom>
            <a:solidFill>
              <a:srgbClr val="FF0000"/>
            </a:solidFill>
            <a:ln w="0">
              <a:solidFill>
                <a:srgbClr val="FF0000"/>
              </a:solidFill>
              <a:round/>
              <a:headEnd/>
              <a:tailEnd/>
            </a:ln>
          </p:spPr>
          <p:txBody>
            <a:bodyPr anchor="ctr"/>
            <a:lstStyle/>
            <a:p>
              <a:endParaRPr lang="en-US"/>
            </a:p>
          </p:txBody>
        </p:sp>
        <p:sp>
          <p:nvSpPr>
            <p:cNvPr id="125145" name="Oval 273"/>
            <p:cNvSpPr>
              <a:spLocks noChangeArrowheads="1"/>
            </p:cNvSpPr>
            <p:nvPr/>
          </p:nvSpPr>
          <p:spPr bwMode="auto">
            <a:xfrm>
              <a:off x="4950" y="1600"/>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46" name="Oval 274"/>
            <p:cNvSpPr>
              <a:spLocks noChangeArrowheads="1"/>
            </p:cNvSpPr>
            <p:nvPr/>
          </p:nvSpPr>
          <p:spPr bwMode="auto">
            <a:xfrm>
              <a:off x="5164" y="1423"/>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47" name="Oval 275"/>
            <p:cNvSpPr>
              <a:spLocks noChangeArrowheads="1"/>
            </p:cNvSpPr>
            <p:nvPr/>
          </p:nvSpPr>
          <p:spPr bwMode="auto">
            <a:xfrm>
              <a:off x="5054" y="1321"/>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48" name="Oval 276"/>
            <p:cNvSpPr>
              <a:spLocks noChangeArrowheads="1"/>
            </p:cNvSpPr>
            <p:nvPr/>
          </p:nvSpPr>
          <p:spPr bwMode="auto">
            <a:xfrm>
              <a:off x="2678" y="1723"/>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49" name="Oval 277"/>
            <p:cNvSpPr>
              <a:spLocks noChangeArrowheads="1"/>
            </p:cNvSpPr>
            <p:nvPr/>
          </p:nvSpPr>
          <p:spPr bwMode="auto">
            <a:xfrm>
              <a:off x="2431" y="2170"/>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50" name="Oval 278"/>
            <p:cNvSpPr>
              <a:spLocks noChangeArrowheads="1"/>
            </p:cNvSpPr>
            <p:nvPr/>
          </p:nvSpPr>
          <p:spPr bwMode="auto">
            <a:xfrm>
              <a:off x="941" y="1777"/>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51" name="Oval 279"/>
            <p:cNvSpPr>
              <a:spLocks noChangeArrowheads="1"/>
            </p:cNvSpPr>
            <p:nvPr/>
          </p:nvSpPr>
          <p:spPr bwMode="auto">
            <a:xfrm>
              <a:off x="1082" y="2209"/>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52" name="Oval 280"/>
            <p:cNvSpPr>
              <a:spLocks noChangeArrowheads="1"/>
            </p:cNvSpPr>
            <p:nvPr/>
          </p:nvSpPr>
          <p:spPr bwMode="auto">
            <a:xfrm>
              <a:off x="1792" y="2934"/>
              <a:ext cx="45" cy="45"/>
            </a:xfrm>
            <a:prstGeom prst="ellipse">
              <a:avLst/>
            </a:prstGeom>
            <a:solidFill>
              <a:srgbClr val="FF0000"/>
            </a:solidFill>
            <a:ln w="0">
              <a:solidFill>
                <a:srgbClr val="FF0000"/>
              </a:solidFill>
              <a:round/>
              <a:headEnd/>
              <a:tailEnd/>
            </a:ln>
          </p:spPr>
          <p:txBody>
            <a:bodyPr anchor="ctr"/>
            <a:lstStyle/>
            <a:p>
              <a:endParaRPr lang="en-US"/>
            </a:p>
          </p:txBody>
        </p:sp>
        <p:sp>
          <p:nvSpPr>
            <p:cNvPr id="125153" name="Rectangle 281"/>
            <p:cNvSpPr>
              <a:spLocks noChangeArrowheads="1"/>
            </p:cNvSpPr>
            <p:nvPr/>
          </p:nvSpPr>
          <p:spPr bwMode="auto">
            <a:xfrm>
              <a:off x="3363" y="3186"/>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54" name="Rectangle 282"/>
            <p:cNvSpPr>
              <a:spLocks noChangeArrowheads="1"/>
            </p:cNvSpPr>
            <p:nvPr/>
          </p:nvSpPr>
          <p:spPr bwMode="auto">
            <a:xfrm>
              <a:off x="4638" y="3297"/>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55" name="Rectangle 283"/>
            <p:cNvSpPr>
              <a:spLocks noChangeArrowheads="1"/>
            </p:cNvSpPr>
            <p:nvPr/>
          </p:nvSpPr>
          <p:spPr bwMode="auto">
            <a:xfrm>
              <a:off x="3711" y="2572"/>
              <a:ext cx="40" cy="39"/>
            </a:xfrm>
            <a:prstGeom prst="rect">
              <a:avLst/>
            </a:prstGeom>
            <a:solidFill>
              <a:srgbClr val="800080"/>
            </a:solidFill>
            <a:ln w="0">
              <a:solidFill>
                <a:srgbClr val="800080"/>
              </a:solidFill>
              <a:miter lim="800000"/>
              <a:headEnd/>
              <a:tailEnd/>
            </a:ln>
          </p:spPr>
          <p:txBody>
            <a:bodyPr anchor="ctr"/>
            <a:lstStyle/>
            <a:p>
              <a:endParaRPr lang="en-US"/>
            </a:p>
          </p:txBody>
        </p:sp>
        <p:sp>
          <p:nvSpPr>
            <p:cNvPr id="125156" name="Rectangle 284"/>
            <p:cNvSpPr>
              <a:spLocks noChangeArrowheads="1"/>
            </p:cNvSpPr>
            <p:nvPr/>
          </p:nvSpPr>
          <p:spPr bwMode="auto">
            <a:xfrm>
              <a:off x="4081" y="2470"/>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57" name="Rectangle 285"/>
            <p:cNvSpPr>
              <a:spLocks noChangeArrowheads="1"/>
            </p:cNvSpPr>
            <p:nvPr/>
          </p:nvSpPr>
          <p:spPr bwMode="auto">
            <a:xfrm>
              <a:off x="4590" y="2392"/>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58" name="Rectangle 286"/>
            <p:cNvSpPr>
              <a:spLocks noChangeArrowheads="1"/>
            </p:cNvSpPr>
            <p:nvPr/>
          </p:nvSpPr>
          <p:spPr bwMode="auto">
            <a:xfrm>
              <a:off x="4460" y="1846"/>
              <a:ext cx="41"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59" name="Rectangle 287"/>
            <p:cNvSpPr>
              <a:spLocks noChangeArrowheads="1"/>
            </p:cNvSpPr>
            <p:nvPr/>
          </p:nvSpPr>
          <p:spPr bwMode="auto">
            <a:xfrm>
              <a:off x="4516" y="1852"/>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0" name="Rectangle 288"/>
            <p:cNvSpPr>
              <a:spLocks noChangeArrowheads="1"/>
            </p:cNvSpPr>
            <p:nvPr/>
          </p:nvSpPr>
          <p:spPr bwMode="auto">
            <a:xfrm>
              <a:off x="3806" y="1825"/>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1" name="Rectangle 289"/>
            <p:cNvSpPr>
              <a:spLocks noChangeArrowheads="1"/>
            </p:cNvSpPr>
            <p:nvPr/>
          </p:nvSpPr>
          <p:spPr bwMode="auto">
            <a:xfrm>
              <a:off x="4011" y="1705"/>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2" name="Rectangle 290"/>
            <p:cNvSpPr>
              <a:spLocks noChangeArrowheads="1"/>
            </p:cNvSpPr>
            <p:nvPr/>
          </p:nvSpPr>
          <p:spPr bwMode="auto">
            <a:xfrm>
              <a:off x="4084" y="1675"/>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3" name="Rectangle 291"/>
            <p:cNvSpPr>
              <a:spLocks noChangeArrowheads="1"/>
            </p:cNvSpPr>
            <p:nvPr/>
          </p:nvSpPr>
          <p:spPr bwMode="auto">
            <a:xfrm>
              <a:off x="3033" y="1756"/>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4" name="Rectangle 292"/>
            <p:cNvSpPr>
              <a:spLocks noChangeArrowheads="1"/>
            </p:cNvSpPr>
            <p:nvPr/>
          </p:nvSpPr>
          <p:spPr bwMode="auto">
            <a:xfrm>
              <a:off x="3287" y="1483"/>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5" name="Rectangle 293"/>
            <p:cNvSpPr>
              <a:spLocks noChangeArrowheads="1"/>
            </p:cNvSpPr>
            <p:nvPr/>
          </p:nvSpPr>
          <p:spPr bwMode="auto">
            <a:xfrm>
              <a:off x="4593" y="1465"/>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6" name="Rectangle 294"/>
            <p:cNvSpPr>
              <a:spLocks noChangeArrowheads="1"/>
            </p:cNvSpPr>
            <p:nvPr/>
          </p:nvSpPr>
          <p:spPr bwMode="auto">
            <a:xfrm>
              <a:off x="5082" y="1549"/>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7" name="Rectangle 295"/>
            <p:cNvSpPr>
              <a:spLocks noChangeArrowheads="1"/>
            </p:cNvSpPr>
            <p:nvPr/>
          </p:nvSpPr>
          <p:spPr bwMode="auto">
            <a:xfrm>
              <a:off x="5121" y="1462"/>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8" name="Rectangle 296"/>
            <p:cNvSpPr>
              <a:spLocks noChangeArrowheads="1"/>
            </p:cNvSpPr>
            <p:nvPr/>
          </p:nvSpPr>
          <p:spPr bwMode="auto">
            <a:xfrm>
              <a:off x="5054" y="1405"/>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69" name="Rectangle 297"/>
            <p:cNvSpPr>
              <a:spLocks noChangeArrowheads="1"/>
            </p:cNvSpPr>
            <p:nvPr/>
          </p:nvSpPr>
          <p:spPr bwMode="auto">
            <a:xfrm>
              <a:off x="5088" y="1117"/>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70" name="Rectangle 298"/>
            <p:cNvSpPr>
              <a:spLocks noChangeArrowheads="1"/>
            </p:cNvSpPr>
            <p:nvPr/>
          </p:nvSpPr>
          <p:spPr bwMode="auto">
            <a:xfrm>
              <a:off x="1914" y="1138"/>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71" name="Rectangle 299"/>
            <p:cNvSpPr>
              <a:spLocks noChangeArrowheads="1"/>
            </p:cNvSpPr>
            <p:nvPr/>
          </p:nvSpPr>
          <p:spPr bwMode="auto">
            <a:xfrm>
              <a:off x="1204" y="1330"/>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72" name="Rectangle 300"/>
            <p:cNvSpPr>
              <a:spLocks noChangeArrowheads="1"/>
            </p:cNvSpPr>
            <p:nvPr/>
          </p:nvSpPr>
          <p:spPr bwMode="auto">
            <a:xfrm>
              <a:off x="1086" y="1969"/>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73" name="Rectangle 301"/>
            <p:cNvSpPr>
              <a:spLocks noChangeArrowheads="1"/>
            </p:cNvSpPr>
            <p:nvPr/>
          </p:nvSpPr>
          <p:spPr bwMode="auto">
            <a:xfrm>
              <a:off x="2461" y="1975"/>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74" name="Rectangle 302"/>
            <p:cNvSpPr>
              <a:spLocks noChangeArrowheads="1"/>
            </p:cNvSpPr>
            <p:nvPr/>
          </p:nvSpPr>
          <p:spPr bwMode="auto">
            <a:xfrm>
              <a:off x="1165" y="2050"/>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75" name="Rectangle 303"/>
            <p:cNvSpPr>
              <a:spLocks noChangeArrowheads="1"/>
            </p:cNvSpPr>
            <p:nvPr/>
          </p:nvSpPr>
          <p:spPr bwMode="auto">
            <a:xfrm>
              <a:off x="1238" y="2670"/>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76" name="Rectangle 304"/>
            <p:cNvSpPr>
              <a:spLocks noChangeArrowheads="1"/>
            </p:cNvSpPr>
            <p:nvPr/>
          </p:nvSpPr>
          <p:spPr bwMode="auto">
            <a:xfrm>
              <a:off x="1284" y="2672"/>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77" name="Rectangle 305"/>
            <p:cNvSpPr>
              <a:spLocks noChangeArrowheads="1"/>
            </p:cNvSpPr>
            <p:nvPr/>
          </p:nvSpPr>
          <p:spPr bwMode="auto">
            <a:xfrm>
              <a:off x="1388" y="3969"/>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78" name="Text Box 306"/>
            <p:cNvSpPr txBox="1">
              <a:spLocks noChangeArrowheads="1"/>
            </p:cNvSpPr>
            <p:nvPr/>
          </p:nvSpPr>
          <p:spPr bwMode="auto">
            <a:xfrm>
              <a:off x="1317" y="2608"/>
              <a:ext cx="565" cy="131"/>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California Rural Indian Health Board, Inc., CA</a:t>
              </a:r>
            </a:p>
          </p:txBody>
        </p:sp>
        <p:sp>
          <p:nvSpPr>
            <p:cNvPr id="125179" name="Text Box 307"/>
            <p:cNvSpPr txBox="1">
              <a:spLocks noChangeArrowheads="1"/>
            </p:cNvSpPr>
            <p:nvPr/>
          </p:nvSpPr>
          <p:spPr bwMode="auto">
            <a:xfrm>
              <a:off x="1700" y="2740"/>
              <a:ext cx="565" cy="62"/>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Pascua Yaqui Tribe, AZ</a:t>
              </a:r>
            </a:p>
          </p:txBody>
        </p:sp>
        <p:sp>
          <p:nvSpPr>
            <p:cNvPr id="125180" name="Rectangle 308"/>
            <p:cNvSpPr>
              <a:spLocks noChangeArrowheads="1"/>
            </p:cNvSpPr>
            <p:nvPr/>
          </p:nvSpPr>
          <p:spPr bwMode="auto">
            <a:xfrm>
              <a:off x="1761" y="2805"/>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81" name="Text Box 309"/>
            <p:cNvSpPr txBox="1">
              <a:spLocks noChangeArrowheads="1"/>
            </p:cNvSpPr>
            <p:nvPr/>
          </p:nvSpPr>
          <p:spPr bwMode="auto">
            <a:xfrm>
              <a:off x="2687" y="2080"/>
              <a:ext cx="532" cy="71"/>
            </a:xfrm>
            <a:prstGeom prst="rect">
              <a:avLst/>
            </a:prstGeom>
            <a:noFill/>
            <a:ln w="9525">
              <a:noFill/>
              <a:miter lim="800000"/>
              <a:headEnd/>
              <a:tailEnd/>
            </a:ln>
          </p:spPr>
          <p:txBody>
            <a:bodyPr lIns="0" tIns="0" rIns="0" bIns="0"/>
            <a:lstStyle/>
            <a:p>
              <a:pPr algn="ctr" defTabSz="865188" eaLnBrk="0" hangingPunct="0"/>
              <a:r>
                <a:rPr lang="en-US" sz="600" b="1">
                  <a:solidFill>
                    <a:srgbClr val="008000"/>
                  </a:solidFill>
                  <a:latin typeface="Century Gothic" pitchFamily="34" charset="0"/>
                </a:rPr>
                <a:t>Lancaster County, NE</a:t>
              </a:r>
            </a:p>
          </p:txBody>
        </p:sp>
        <p:sp>
          <p:nvSpPr>
            <p:cNvPr id="125182" name="Text Box 310"/>
            <p:cNvSpPr txBox="1">
              <a:spLocks noChangeArrowheads="1"/>
            </p:cNvSpPr>
            <p:nvPr/>
          </p:nvSpPr>
          <p:spPr bwMode="auto">
            <a:xfrm>
              <a:off x="3270" y="2128"/>
              <a:ext cx="419" cy="77"/>
            </a:xfrm>
            <a:prstGeom prst="rect">
              <a:avLst/>
            </a:prstGeom>
            <a:noFill/>
            <a:ln w="9525">
              <a:noFill/>
              <a:miter lim="800000"/>
              <a:headEnd/>
              <a:tailEnd/>
            </a:ln>
          </p:spPr>
          <p:txBody>
            <a:bodyPr lIns="0" tIns="0" rIns="0" bIns="0"/>
            <a:lstStyle/>
            <a:p>
              <a:pPr algn="ctr" defTabSz="865188" eaLnBrk="0" hangingPunct="0"/>
              <a:r>
                <a:rPr lang="en-US" sz="600" b="1">
                  <a:solidFill>
                    <a:srgbClr val="FF9900"/>
                  </a:solidFill>
                  <a:latin typeface="Century Gothic" pitchFamily="34" charset="0"/>
                </a:rPr>
                <a:t>St. Louis, MO</a:t>
              </a:r>
            </a:p>
          </p:txBody>
        </p:sp>
        <p:sp>
          <p:nvSpPr>
            <p:cNvPr id="125183" name="Text Box 311"/>
            <p:cNvSpPr txBox="1">
              <a:spLocks noChangeArrowheads="1"/>
            </p:cNvSpPr>
            <p:nvPr/>
          </p:nvSpPr>
          <p:spPr bwMode="auto">
            <a:xfrm>
              <a:off x="3319" y="2067"/>
              <a:ext cx="424" cy="60"/>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St. Joseph, MO</a:t>
              </a:r>
            </a:p>
          </p:txBody>
        </p:sp>
        <p:sp>
          <p:nvSpPr>
            <p:cNvPr id="125184" name="Text Box 312"/>
            <p:cNvSpPr txBox="1">
              <a:spLocks noChangeArrowheads="1"/>
            </p:cNvSpPr>
            <p:nvPr/>
          </p:nvSpPr>
          <p:spPr bwMode="auto">
            <a:xfrm>
              <a:off x="3579" y="1962"/>
              <a:ext cx="456" cy="66"/>
            </a:xfrm>
            <a:prstGeom prst="rect">
              <a:avLst/>
            </a:prstGeom>
            <a:noFill/>
            <a:ln w="9525">
              <a:noFill/>
              <a:miter lim="800000"/>
              <a:headEnd/>
              <a:tailEnd/>
            </a:ln>
          </p:spPr>
          <p:txBody>
            <a:bodyPr lIns="0" tIns="0" rIns="0" bIns="0"/>
            <a:lstStyle/>
            <a:p>
              <a:pPr marL="107950" indent="-107950" algn="ctr" defTabSz="865188" eaLnBrk="0" hangingPunct="0"/>
              <a:r>
                <a:rPr lang="en-US" sz="600" b="1">
                  <a:solidFill>
                    <a:srgbClr val="FF0000"/>
                  </a:solidFill>
                  <a:latin typeface="Century Gothic" pitchFamily="34" charset="0"/>
                </a:rPr>
                <a:t>Marion County, IN</a:t>
              </a:r>
            </a:p>
          </p:txBody>
        </p:sp>
        <p:sp>
          <p:nvSpPr>
            <p:cNvPr id="125185" name="Rectangle 313"/>
            <p:cNvSpPr>
              <a:spLocks noChangeArrowheads="1"/>
            </p:cNvSpPr>
            <p:nvPr/>
          </p:nvSpPr>
          <p:spPr bwMode="auto">
            <a:xfrm>
              <a:off x="3295" y="2091"/>
              <a:ext cx="39"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86" name="Text Box 314"/>
            <p:cNvSpPr txBox="1">
              <a:spLocks noChangeArrowheads="1"/>
            </p:cNvSpPr>
            <p:nvPr/>
          </p:nvSpPr>
          <p:spPr bwMode="auto">
            <a:xfrm>
              <a:off x="3100" y="1170"/>
              <a:ext cx="308" cy="133"/>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Minnesota</a:t>
              </a:r>
            </a:p>
            <a:p>
              <a:pPr algn="ctr" defTabSz="865188" eaLnBrk="0" hangingPunct="0"/>
              <a:r>
                <a:rPr lang="en-US" sz="600" b="1">
                  <a:solidFill>
                    <a:srgbClr val="800080"/>
                  </a:solidFill>
                  <a:latin typeface="Century Gothic" pitchFamily="34" charset="0"/>
                </a:rPr>
                <a:t>(6 counties)</a:t>
              </a:r>
            </a:p>
          </p:txBody>
        </p:sp>
        <p:sp>
          <p:nvSpPr>
            <p:cNvPr id="125187" name="Rectangle 315"/>
            <p:cNvSpPr>
              <a:spLocks noChangeArrowheads="1"/>
            </p:cNvSpPr>
            <p:nvPr/>
          </p:nvSpPr>
          <p:spPr bwMode="auto">
            <a:xfrm>
              <a:off x="3081" y="1170"/>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88" name="Text Box 316"/>
            <p:cNvSpPr txBox="1">
              <a:spLocks noChangeArrowheads="1"/>
            </p:cNvSpPr>
            <p:nvPr/>
          </p:nvSpPr>
          <p:spPr bwMode="auto">
            <a:xfrm>
              <a:off x="2512" y="1588"/>
              <a:ext cx="358" cy="130"/>
            </a:xfrm>
            <a:prstGeom prst="rect">
              <a:avLst/>
            </a:prstGeom>
            <a:noFill/>
            <a:ln w="9525">
              <a:noFill/>
              <a:miter lim="800000"/>
              <a:headEnd/>
              <a:tailEnd/>
            </a:ln>
          </p:spPr>
          <p:txBody>
            <a:bodyPr lIns="0" tIns="0" rIns="0" bIns="0"/>
            <a:lstStyle/>
            <a:p>
              <a:pPr algn="ctr" defTabSz="865188" eaLnBrk="0" hangingPunct="0"/>
              <a:r>
                <a:rPr lang="en-US" sz="600" b="1">
                  <a:solidFill>
                    <a:srgbClr val="FF0000"/>
                  </a:solidFill>
                  <a:latin typeface="Century Gothic" pitchFamily="34" charset="0"/>
                </a:rPr>
                <a:t>Oglalla Sioux Tribe, SD</a:t>
              </a:r>
            </a:p>
          </p:txBody>
        </p:sp>
        <p:sp>
          <p:nvSpPr>
            <p:cNvPr id="125189" name="Text Box 317"/>
            <p:cNvSpPr txBox="1">
              <a:spLocks noChangeArrowheads="1"/>
            </p:cNvSpPr>
            <p:nvPr/>
          </p:nvSpPr>
          <p:spPr bwMode="auto">
            <a:xfrm>
              <a:off x="2860" y="1630"/>
              <a:ext cx="340" cy="110"/>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Yankton Sioux Tribe, SD</a:t>
              </a:r>
            </a:p>
          </p:txBody>
        </p:sp>
        <p:sp>
          <p:nvSpPr>
            <p:cNvPr id="125190" name="Text Box 318"/>
            <p:cNvSpPr txBox="1">
              <a:spLocks noChangeArrowheads="1"/>
            </p:cNvSpPr>
            <p:nvPr/>
          </p:nvSpPr>
          <p:spPr bwMode="auto">
            <a:xfrm>
              <a:off x="3308" y="1818"/>
              <a:ext cx="494" cy="68"/>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McHenry County, IL</a:t>
              </a:r>
            </a:p>
          </p:txBody>
        </p:sp>
        <p:sp>
          <p:nvSpPr>
            <p:cNvPr id="125191" name="Text Box 319"/>
            <p:cNvSpPr txBox="1">
              <a:spLocks noChangeArrowheads="1"/>
            </p:cNvSpPr>
            <p:nvPr/>
          </p:nvSpPr>
          <p:spPr bwMode="auto">
            <a:xfrm>
              <a:off x="3188" y="1693"/>
              <a:ext cx="359" cy="106"/>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Iowa</a:t>
              </a:r>
            </a:p>
            <a:p>
              <a:pPr algn="ctr" defTabSz="865188" eaLnBrk="0" hangingPunct="0"/>
              <a:r>
                <a:rPr lang="en-US" sz="600" b="1">
                  <a:solidFill>
                    <a:srgbClr val="800080"/>
                  </a:solidFill>
                  <a:latin typeface="Century Gothic" pitchFamily="34" charset="0"/>
                </a:rPr>
                <a:t>(10 counties)</a:t>
              </a:r>
            </a:p>
          </p:txBody>
        </p:sp>
        <p:sp>
          <p:nvSpPr>
            <p:cNvPr id="125192" name="Text Box 320"/>
            <p:cNvSpPr txBox="1">
              <a:spLocks noChangeArrowheads="1"/>
            </p:cNvSpPr>
            <p:nvPr/>
          </p:nvSpPr>
          <p:spPr bwMode="auto">
            <a:xfrm>
              <a:off x="3671" y="1745"/>
              <a:ext cx="359" cy="66"/>
            </a:xfrm>
            <a:prstGeom prst="rect">
              <a:avLst/>
            </a:prstGeom>
            <a:noFill/>
            <a:ln w="9525">
              <a:noFill/>
              <a:miter lim="800000"/>
              <a:headEnd/>
              <a:tailEnd/>
            </a:ln>
          </p:spPr>
          <p:txBody>
            <a:bodyPr lIns="0" tIns="0" rIns="0" bIns="0"/>
            <a:lstStyle/>
            <a:p>
              <a:pPr algn="ctr" defTabSz="865188" eaLnBrk="0" hangingPunct="0"/>
              <a:r>
                <a:rPr lang="en-US" sz="600" b="1">
                  <a:solidFill>
                    <a:srgbClr val="0000FF"/>
                  </a:solidFill>
                  <a:latin typeface="Century Gothic" pitchFamily="34" charset="0"/>
                </a:rPr>
                <a:t>Milwaukee, WI</a:t>
              </a:r>
            </a:p>
          </p:txBody>
        </p:sp>
        <p:sp>
          <p:nvSpPr>
            <p:cNvPr id="125193" name="Rectangle 321"/>
            <p:cNvSpPr>
              <a:spLocks noChangeArrowheads="1"/>
            </p:cNvSpPr>
            <p:nvPr/>
          </p:nvSpPr>
          <p:spPr bwMode="auto">
            <a:xfrm>
              <a:off x="3527" y="1749"/>
              <a:ext cx="40" cy="40"/>
            </a:xfrm>
            <a:prstGeom prst="rect">
              <a:avLst/>
            </a:prstGeom>
            <a:solidFill>
              <a:srgbClr val="800080"/>
            </a:solidFill>
            <a:ln w="0">
              <a:solidFill>
                <a:srgbClr val="800080"/>
              </a:solidFill>
              <a:miter lim="800000"/>
              <a:headEnd/>
              <a:tailEnd/>
            </a:ln>
          </p:spPr>
          <p:txBody>
            <a:bodyPr anchor="ctr"/>
            <a:lstStyle/>
            <a:p>
              <a:endParaRPr lang="en-US"/>
            </a:p>
          </p:txBody>
        </p:sp>
        <p:sp>
          <p:nvSpPr>
            <p:cNvPr id="125194" name="Text Box 322"/>
            <p:cNvSpPr txBox="1">
              <a:spLocks noChangeArrowheads="1"/>
            </p:cNvSpPr>
            <p:nvPr/>
          </p:nvSpPr>
          <p:spPr bwMode="auto">
            <a:xfrm>
              <a:off x="3603" y="2798"/>
              <a:ext cx="463" cy="70"/>
            </a:xfrm>
            <a:prstGeom prst="rect">
              <a:avLst/>
            </a:prstGeom>
            <a:noFill/>
            <a:ln w="9525">
              <a:noFill/>
              <a:miter lim="800000"/>
              <a:headEnd/>
              <a:tailEnd/>
            </a:ln>
          </p:spPr>
          <p:txBody>
            <a:bodyPr lIns="0" tIns="0" rIns="0" bIns="0"/>
            <a:lstStyle/>
            <a:p>
              <a:pPr algn="ctr" defTabSz="865188" eaLnBrk="0" hangingPunct="0"/>
              <a:r>
                <a:rPr lang="en-US" sz="600" b="1">
                  <a:solidFill>
                    <a:srgbClr val="FF0000"/>
                  </a:solidFill>
                  <a:latin typeface="Century Gothic" pitchFamily="34" charset="0"/>
                </a:rPr>
                <a:t>Hinds County, MS</a:t>
              </a:r>
            </a:p>
          </p:txBody>
        </p:sp>
        <p:sp>
          <p:nvSpPr>
            <p:cNvPr id="125195" name="Text Box 323"/>
            <p:cNvSpPr txBox="1">
              <a:spLocks noChangeArrowheads="1"/>
            </p:cNvSpPr>
            <p:nvPr/>
          </p:nvSpPr>
          <p:spPr bwMode="auto">
            <a:xfrm>
              <a:off x="3862" y="2904"/>
              <a:ext cx="351" cy="126"/>
            </a:xfrm>
            <a:prstGeom prst="rect">
              <a:avLst/>
            </a:prstGeom>
            <a:noFill/>
            <a:ln w="9525">
              <a:noFill/>
              <a:miter lim="800000"/>
              <a:headEnd/>
              <a:tailEnd/>
            </a:ln>
          </p:spPr>
          <p:txBody>
            <a:bodyPr lIns="0" tIns="0" rIns="0" bIns="0"/>
            <a:lstStyle/>
            <a:p>
              <a:pPr algn="ctr" defTabSz="865188" eaLnBrk="0" hangingPunct="0"/>
              <a:r>
                <a:rPr lang="en-US" sz="600" b="1">
                  <a:solidFill>
                    <a:srgbClr val="800080"/>
                  </a:solidFill>
                  <a:latin typeface="Century Gothic" pitchFamily="34" charset="0"/>
                </a:rPr>
                <a:t>Mississippi</a:t>
              </a:r>
            </a:p>
            <a:p>
              <a:pPr algn="ctr" defTabSz="865188" eaLnBrk="0" hangingPunct="0"/>
              <a:r>
                <a:rPr lang="en-US" sz="600" b="1">
                  <a:solidFill>
                    <a:srgbClr val="800080"/>
                  </a:solidFill>
                  <a:latin typeface="Century Gothic" pitchFamily="34" charset="0"/>
                </a:rPr>
                <a:t>(3 counties)</a:t>
              </a:r>
            </a:p>
          </p:txBody>
        </p:sp>
        <p:sp>
          <p:nvSpPr>
            <p:cNvPr id="125196" name="Rectangle 324"/>
            <p:cNvSpPr>
              <a:spLocks noChangeArrowheads="1"/>
            </p:cNvSpPr>
            <p:nvPr/>
          </p:nvSpPr>
          <p:spPr bwMode="auto">
            <a:xfrm>
              <a:off x="3848" y="2982"/>
              <a:ext cx="40" cy="39"/>
            </a:xfrm>
            <a:prstGeom prst="rect">
              <a:avLst/>
            </a:prstGeom>
            <a:solidFill>
              <a:srgbClr val="800080"/>
            </a:solidFill>
            <a:ln w="0">
              <a:solidFill>
                <a:srgbClr val="800080"/>
              </a:solidFill>
              <a:miter lim="800000"/>
              <a:headEnd/>
              <a:tailEnd/>
            </a:ln>
          </p:spPr>
          <p:txBody>
            <a:bodyPr anchor="ctr"/>
            <a:lstStyle/>
            <a:p>
              <a:endParaRPr lang="en-US"/>
            </a:p>
          </p:txBody>
        </p:sp>
      </p:grpSp>
      <p:sp>
        <p:nvSpPr>
          <p:cNvPr id="124930" name="Rectangle 325"/>
          <p:cNvSpPr>
            <a:spLocks noChangeArrowheads="1"/>
          </p:cNvSpPr>
          <p:nvPr/>
        </p:nvSpPr>
        <p:spPr bwMode="auto">
          <a:xfrm>
            <a:off x="65088" y="107950"/>
            <a:ext cx="9001125" cy="6643688"/>
          </a:xfrm>
          <a:prstGeom prst="rect">
            <a:avLst/>
          </a:prstGeom>
          <a:noFill/>
          <a:ln w="28575">
            <a:solidFill>
              <a:srgbClr val="0000FF"/>
            </a:solidFill>
            <a:miter lim="800000"/>
            <a:headEnd/>
            <a:tailEnd/>
          </a:ln>
        </p:spPr>
        <p:txBody>
          <a:bodyPr wrap="none" anchor="ctr"/>
          <a:lstStyle/>
          <a:p>
            <a:endParaRPr lang="en-US"/>
          </a:p>
        </p:txBody>
      </p:sp>
      <p:sp>
        <p:nvSpPr>
          <p:cNvPr id="124931" name="Text Box 326"/>
          <p:cNvSpPr txBox="1">
            <a:spLocks noChangeArrowheads="1"/>
          </p:cNvSpPr>
          <p:nvPr/>
        </p:nvSpPr>
        <p:spPr bwMode="auto">
          <a:xfrm>
            <a:off x="1687513" y="247650"/>
            <a:ext cx="5799137" cy="641350"/>
          </a:xfrm>
          <a:prstGeom prst="rect">
            <a:avLst/>
          </a:prstGeom>
          <a:noFill/>
          <a:ln w="9525" algn="ctr">
            <a:noFill/>
            <a:miter lim="800000"/>
            <a:headEnd/>
            <a:tailEnd/>
          </a:ln>
        </p:spPr>
        <p:txBody>
          <a:bodyPr wrap="none" lIns="91429" tIns="45714" rIns="91429" bIns="45714">
            <a:spAutoFit/>
          </a:bodyPr>
          <a:lstStyle/>
          <a:p>
            <a:pPr algn="ctr"/>
            <a:r>
              <a:rPr lang="en-US" sz="3600" b="1">
                <a:solidFill>
                  <a:schemeClr val="tx2"/>
                </a:solidFill>
                <a:latin typeface="Century Gothic" pitchFamily="34" charset="0"/>
              </a:rPr>
              <a:t>Systems of Care grantees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en-US" sz="4000"/>
              <a:t> Community Circle of Care is…</a:t>
            </a:r>
            <a:br>
              <a:rPr lang="en-US" sz="4000"/>
            </a:br>
            <a:endParaRPr lang="en-US" sz="4000"/>
          </a:p>
        </p:txBody>
      </p:sp>
      <p:pic>
        <p:nvPicPr>
          <p:cNvPr id="90118" name="Picture 3" descr="DHS logo, Iowans Working Together...Doing What Works "/>
          <p:cNvPicPr>
            <a:picLocks noChangeAspect="1" noChangeArrowheads="1"/>
          </p:cNvPicPr>
          <p:nvPr/>
        </p:nvPicPr>
        <p:blipFill>
          <a:blip r:embed="rId4"/>
          <a:srcRect/>
          <a:stretch>
            <a:fillRect/>
          </a:stretch>
        </p:blipFill>
        <p:spPr bwMode="auto">
          <a:xfrm>
            <a:off x="1066800" y="2438400"/>
            <a:ext cx="1905000" cy="1476375"/>
          </a:xfrm>
          <a:prstGeom prst="rect">
            <a:avLst/>
          </a:prstGeom>
          <a:noFill/>
          <a:ln w="9525">
            <a:noFill/>
            <a:miter lim="800000"/>
            <a:headEnd/>
            <a:tailEnd/>
          </a:ln>
        </p:spPr>
      </p:pic>
      <p:pic>
        <p:nvPicPr>
          <p:cNvPr id="90119" name="Picture 4" descr="CHSC : Child Health Specialty Clinics : Serving Diverse Needs">
            <a:hlinkClick r:id="rId5"/>
          </p:cNvPr>
          <p:cNvPicPr>
            <a:picLocks noChangeAspect="1" noChangeArrowheads="1"/>
          </p:cNvPicPr>
          <p:nvPr/>
        </p:nvPicPr>
        <p:blipFill>
          <a:blip r:embed="rId6"/>
          <a:srcRect/>
          <a:stretch>
            <a:fillRect/>
          </a:stretch>
        </p:blipFill>
        <p:spPr bwMode="auto">
          <a:xfrm>
            <a:off x="5867400" y="2438400"/>
            <a:ext cx="1752600" cy="1401763"/>
          </a:xfrm>
          <a:prstGeom prst="rect">
            <a:avLst/>
          </a:prstGeom>
          <a:noFill/>
          <a:ln w="9525">
            <a:noFill/>
            <a:miter lim="800000"/>
            <a:headEnd/>
            <a:tailEnd/>
          </a:ln>
        </p:spPr>
      </p:pic>
      <p:pic>
        <p:nvPicPr>
          <p:cNvPr id="90120" name="Picture 5" descr="University of Iowa Children's Hospital : University of Iowa Health Care">
            <a:hlinkClick r:id="rId7"/>
          </p:cNvPr>
          <p:cNvPicPr>
            <a:picLocks noChangeAspect="1" noChangeArrowheads="1"/>
          </p:cNvPicPr>
          <p:nvPr/>
        </p:nvPicPr>
        <p:blipFill>
          <a:blip r:embed="rId8"/>
          <a:srcRect/>
          <a:stretch>
            <a:fillRect/>
          </a:stretch>
        </p:blipFill>
        <p:spPr bwMode="auto">
          <a:xfrm>
            <a:off x="2667000" y="5181600"/>
            <a:ext cx="3657600" cy="1462088"/>
          </a:xfrm>
          <a:prstGeom prst="rect">
            <a:avLst/>
          </a:prstGeom>
          <a:noFill/>
          <a:ln w="9525">
            <a:noFill/>
            <a:miter lim="800000"/>
            <a:headEnd/>
            <a:tailEnd/>
          </a:ln>
        </p:spPr>
      </p:pic>
      <p:sp>
        <p:nvSpPr>
          <p:cNvPr id="90121" name="AutoShape 6"/>
          <p:cNvSpPr>
            <a:spLocks noChangeArrowheads="1"/>
          </p:cNvSpPr>
          <p:nvPr/>
        </p:nvSpPr>
        <p:spPr bwMode="auto">
          <a:xfrm rot="6163462">
            <a:off x="5356225" y="1211263"/>
            <a:ext cx="581025" cy="1066800"/>
          </a:xfrm>
          <a:prstGeom prst="curvedRightArrow">
            <a:avLst>
              <a:gd name="adj1" fmla="val 36721"/>
              <a:gd name="adj2" fmla="val 73443"/>
              <a:gd name="adj3" fmla="val 33333"/>
            </a:avLst>
          </a:prstGeom>
          <a:solidFill>
            <a:schemeClr val="accent1"/>
          </a:solidFill>
          <a:ln w="9525">
            <a:solidFill>
              <a:schemeClr val="tx1"/>
            </a:solidFill>
            <a:miter lim="800000"/>
            <a:headEnd/>
            <a:tailEnd/>
          </a:ln>
        </p:spPr>
        <p:txBody>
          <a:bodyPr rot="10800000" vert="eaVert" wrap="none" anchor="ctr"/>
          <a:lstStyle/>
          <a:p>
            <a:endParaRPr lang="en-US"/>
          </a:p>
        </p:txBody>
      </p:sp>
      <p:sp>
        <p:nvSpPr>
          <p:cNvPr id="90122" name="AutoShape 7"/>
          <p:cNvSpPr>
            <a:spLocks noChangeArrowheads="1"/>
          </p:cNvSpPr>
          <p:nvPr/>
        </p:nvSpPr>
        <p:spPr bwMode="auto">
          <a:xfrm rot="-1266291">
            <a:off x="2590800" y="1447800"/>
            <a:ext cx="1066800" cy="581025"/>
          </a:xfrm>
          <a:prstGeom prst="curvedDownArrow">
            <a:avLst>
              <a:gd name="adj1" fmla="val 36721"/>
              <a:gd name="adj2" fmla="val 73443"/>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90123" name="AutoShape 8"/>
          <p:cNvSpPr>
            <a:spLocks noChangeArrowheads="1"/>
          </p:cNvSpPr>
          <p:nvPr/>
        </p:nvSpPr>
        <p:spPr bwMode="auto">
          <a:xfrm>
            <a:off x="4343400" y="4343400"/>
            <a:ext cx="381000" cy="685800"/>
          </a:xfrm>
          <a:prstGeom prst="upArrow">
            <a:avLst>
              <a:gd name="adj1" fmla="val 50000"/>
              <a:gd name="adj2" fmla="val 45000"/>
            </a:avLst>
          </a:prstGeom>
          <a:solidFill>
            <a:schemeClr val="accent1"/>
          </a:solidFill>
          <a:ln w="9525">
            <a:solidFill>
              <a:schemeClr val="tx1"/>
            </a:solidFill>
            <a:miter lim="800000"/>
            <a:headEnd/>
            <a:tailEnd/>
          </a:ln>
        </p:spPr>
        <p:txBody>
          <a:bodyPr wrap="none" anchor="ctr"/>
          <a:lstStyle/>
          <a:p>
            <a:pPr algn="ctr" eaLnBrk="0" hangingPunct="0"/>
            <a:endParaRPr lang="en-US" sz="4800">
              <a:latin typeface="Vladimir Script" pitchFamily="66" charset="0"/>
            </a:endParaRPr>
          </a:p>
        </p:txBody>
      </p:sp>
      <p:sp>
        <p:nvSpPr>
          <p:cNvPr id="90124" name="Rectangle 9"/>
          <p:cNvSpPr>
            <a:spLocks noChangeArrowheads="1"/>
          </p:cNvSpPr>
          <p:nvPr/>
        </p:nvSpPr>
        <p:spPr bwMode="auto">
          <a:xfrm>
            <a:off x="0" y="2624138"/>
            <a:ext cx="9144000" cy="0"/>
          </a:xfrm>
          <a:prstGeom prst="rect">
            <a:avLst/>
          </a:prstGeom>
          <a:noFill/>
          <a:ln w="9525">
            <a:noFill/>
            <a:miter lim="800000"/>
            <a:headEnd/>
            <a:tailEnd/>
          </a:ln>
        </p:spPr>
        <p:txBody>
          <a:bodyPr wrap="none" anchor="ctr">
            <a:spAutoFit/>
          </a:bodyPr>
          <a:lstStyle/>
          <a:p>
            <a:endParaRPr lang="en-US"/>
          </a:p>
        </p:txBody>
      </p:sp>
      <p:graphicFrame>
        <p:nvGraphicFramePr>
          <p:cNvPr id="90116" name="Object 4"/>
          <p:cNvGraphicFramePr>
            <a:graphicFrameLocks noChangeAspect="1"/>
          </p:cNvGraphicFramePr>
          <p:nvPr/>
        </p:nvGraphicFramePr>
        <p:xfrm>
          <a:off x="3429000" y="2133600"/>
          <a:ext cx="2133600" cy="2133600"/>
        </p:xfrm>
        <a:graphic>
          <a:graphicData uri="http://schemas.openxmlformats.org/presentationml/2006/ole">
            <mc:AlternateContent xmlns:mc="http://schemas.openxmlformats.org/markup-compatibility/2006">
              <mc:Choice xmlns:v="urn:schemas-microsoft-com:vml" Requires="v">
                <p:oleObj spid="_x0000_s90119" name="Acrobat Document" r:id="rId9" imgW="4114800" imgH="4114800" progId="AcroExch.Document.7">
                  <p:embed/>
                </p:oleObj>
              </mc:Choice>
              <mc:Fallback>
                <p:oleObj name="Acrobat Document" r:id="rId9" imgW="4114800" imgH="4114800" progId="AcroExch.Document.7">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2133600"/>
                        <a:ext cx="2133600" cy="213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5" name="Text Box 20"/>
          <p:cNvSpPr txBox="1">
            <a:spLocks noChangeArrowheads="1"/>
          </p:cNvSpPr>
          <p:nvPr/>
        </p:nvSpPr>
        <p:spPr bwMode="auto">
          <a:xfrm>
            <a:off x="304800" y="4114800"/>
            <a:ext cx="2286000" cy="274638"/>
          </a:xfrm>
          <a:prstGeom prst="rect">
            <a:avLst/>
          </a:prstGeom>
          <a:noFill/>
          <a:ln w="9525">
            <a:noFill/>
            <a:miter lim="800000"/>
            <a:headEnd/>
            <a:tailEnd/>
          </a:ln>
        </p:spPr>
        <p:txBody>
          <a:bodyPr>
            <a:spAutoFit/>
          </a:bodyPr>
          <a:lstStyle/>
          <a:p>
            <a:pPr>
              <a:spcBef>
                <a:spcPct val="50000"/>
              </a:spcBef>
            </a:pPr>
            <a:r>
              <a:rPr lang="en-US" sz="1200"/>
              <a:t>Youth Groups</a:t>
            </a:r>
          </a:p>
        </p:txBody>
      </p:sp>
      <p:sp>
        <p:nvSpPr>
          <p:cNvPr id="90126" name="Text Box 21"/>
          <p:cNvSpPr txBox="1">
            <a:spLocks noChangeArrowheads="1"/>
          </p:cNvSpPr>
          <p:nvPr/>
        </p:nvSpPr>
        <p:spPr bwMode="auto">
          <a:xfrm>
            <a:off x="1676400" y="990600"/>
            <a:ext cx="2286000" cy="274638"/>
          </a:xfrm>
          <a:prstGeom prst="rect">
            <a:avLst/>
          </a:prstGeom>
          <a:noFill/>
          <a:ln w="9525">
            <a:noFill/>
            <a:miter lim="800000"/>
            <a:headEnd/>
            <a:tailEnd/>
          </a:ln>
        </p:spPr>
        <p:txBody>
          <a:bodyPr>
            <a:spAutoFit/>
          </a:bodyPr>
          <a:lstStyle/>
          <a:p>
            <a:pPr>
              <a:spcBef>
                <a:spcPct val="50000"/>
              </a:spcBef>
            </a:pPr>
            <a:r>
              <a:rPr lang="en-US" sz="1200"/>
              <a:t>Four Oakes</a:t>
            </a:r>
          </a:p>
        </p:txBody>
      </p:sp>
      <p:sp>
        <p:nvSpPr>
          <p:cNvPr id="90127" name="Text Box 22"/>
          <p:cNvSpPr txBox="1">
            <a:spLocks noChangeArrowheads="1"/>
          </p:cNvSpPr>
          <p:nvPr/>
        </p:nvSpPr>
        <p:spPr bwMode="auto">
          <a:xfrm>
            <a:off x="228600" y="5334000"/>
            <a:ext cx="2286000" cy="274638"/>
          </a:xfrm>
          <a:prstGeom prst="rect">
            <a:avLst/>
          </a:prstGeom>
          <a:noFill/>
          <a:ln w="9525">
            <a:noFill/>
            <a:miter lim="800000"/>
            <a:headEnd/>
            <a:tailEnd/>
          </a:ln>
        </p:spPr>
        <p:txBody>
          <a:bodyPr>
            <a:spAutoFit/>
          </a:bodyPr>
          <a:lstStyle/>
          <a:p>
            <a:pPr>
              <a:spcBef>
                <a:spcPct val="50000"/>
              </a:spcBef>
            </a:pPr>
            <a:r>
              <a:rPr lang="en-US" sz="1200"/>
              <a:t>Mental Health America</a:t>
            </a:r>
          </a:p>
        </p:txBody>
      </p:sp>
      <p:sp>
        <p:nvSpPr>
          <p:cNvPr id="90128" name="Text Box 23"/>
          <p:cNvSpPr txBox="1">
            <a:spLocks noChangeArrowheads="1"/>
          </p:cNvSpPr>
          <p:nvPr/>
        </p:nvSpPr>
        <p:spPr bwMode="auto">
          <a:xfrm>
            <a:off x="228600" y="6096000"/>
            <a:ext cx="2286000" cy="274638"/>
          </a:xfrm>
          <a:prstGeom prst="rect">
            <a:avLst/>
          </a:prstGeom>
          <a:noFill/>
          <a:ln w="9525">
            <a:noFill/>
            <a:miter lim="800000"/>
            <a:headEnd/>
            <a:tailEnd/>
          </a:ln>
        </p:spPr>
        <p:txBody>
          <a:bodyPr>
            <a:spAutoFit/>
          </a:bodyPr>
          <a:lstStyle/>
          <a:p>
            <a:pPr>
              <a:spcBef>
                <a:spcPct val="50000"/>
              </a:spcBef>
            </a:pPr>
            <a:r>
              <a:rPr lang="en-US" sz="1200"/>
              <a:t>Restaurants</a:t>
            </a:r>
          </a:p>
        </p:txBody>
      </p:sp>
      <p:sp>
        <p:nvSpPr>
          <p:cNvPr id="90129" name="Text Box 24"/>
          <p:cNvSpPr txBox="1">
            <a:spLocks noChangeArrowheads="1"/>
          </p:cNvSpPr>
          <p:nvPr/>
        </p:nvSpPr>
        <p:spPr bwMode="auto">
          <a:xfrm>
            <a:off x="6629400" y="1981200"/>
            <a:ext cx="2286000" cy="274638"/>
          </a:xfrm>
          <a:prstGeom prst="rect">
            <a:avLst/>
          </a:prstGeom>
          <a:noFill/>
          <a:ln w="9525">
            <a:noFill/>
            <a:miter lim="800000"/>
            <a:headEnd/>
            <a:tailEnd/>
          </a:ln>
        </p:spPr>
        <p:txBody>
          <a:bodyPr>
            <a:spAutoFit/>
          </a:bodyPr>
          <a:lstStyle/>
          <a:p>
            <a:pPr>
              <a:spcBef>
                <a:spcPct val="50000"/>
              </a:spcBef>
            </a:pPr>
            <a:r>
              <a:rPr lang="en-US" sz="1200"/>
              <a:t>Pediatricians</a:t>
            </a:r>
          </a:p>
        </p:txBody>
      </p:sp>
      <p:sp>
        <p:nvSpPr>
          <p:cNvPr id="90130" name="Text Box 25"/>
          <p:cNvSpPr txBox="1">
            <a:spLocks noChangeArrowheads="1"/>
          </p:cNvSpPr>
          <p:nvPr/>
        </p:nvSpPr>
        <p:spPr bwMode="auto">
          <a:xfrm>
            <a:off x="6553200" y="1295400"/>
            <a:ext cx="2286000" cy="274638"/>
          </a:xfrm>
          <a:prstGeom prst="rect">
            <a:avLst/>
          </a:prstGeom>
          <a:noFill/>
          <a:ln w="9525">
            <a:noFill/>
            <a:miter lim="800000"/>
            <a:headEnd/>
            <a:tailEnd/>
          </a:ln>
        </p:spPr>
        <p:txBody>
          <a:bodyPr>
            <a:spAutoFit/>
          </a:bodyPr>
          <a:lstStyle/>
          <a:p>
            <a:pPr>
              <a:spcBef>
                <a:spcPct val="50000"/>
              </a:spcBef>
            </a:pPr>
            <a:r>
              <a:rPr lang="en-US" sz="1200"/>
              <a:t>                    Therapists</a:t>
            </a:r>
          </a:p>
        </p:txBody>
      </p:sp>
      <p:sp>
        <p:nvSpPr>
          <p:cNvPr id="90131" name="Text Box 26"/>
          <p:cNvSpPr txBox="1">
            <a:spLocks noChangeArrowheads="1"/>
          </p:cNvSpPr>
          <p:nvPr/>
        </p:nvSpPr>
        <p:spPr bwMode="auto">
          <a:xfrm>
            <a:off x="6553200" y="5410200"/>
            <a:ext cx="2286000" cy="274638"/>
          </a:xfrm>
          <a:prstGeom prst="rect">
            <a:avLst/>
          </a:prstGeom>
          <a:noFill/>
          <a:ln w="9525">
            <a:noFill/>
            <a:miter lim="800000"/>
            <a:headEnd/>
            <a:tailEnd/>
          </a:ln>
        </p:spPr>
        <p:txBody>
          <a:bodyPr>
            <a:spAutoFit/>
          </a:bodyPr>
          <a:lstStyle/>
          <a:p>
            <a:pPr>
              <a:spcBef>
                <a:spcPct val="50000"/>
              </a:spcBef>
            </a:pPr>
            <a:r>
              <a:rPr lang="en-US" sz="1200"/>
              <a:t>Mental Health Centers</a:t>
            </a:r>
          </a:p>
        </p:txBody>
      </p:sp>
      <p:sp>
        <p:nvSpPr>
          <p:cNvPr id="90132" name="Text Box 27"/>
          <p:cNvSpPr txBox="1">
            <a:spLocks noChangeArrowheads="1"/>
          </p:cNvSpPr>
          <p:nvPr/>
        </p:nvSpPr>
        <p:spPr bwMode="auto">
          <a:xfrm>
            <a:off x="5410200" y="4724400"/>
            <a:ext cx="2286000" cy="274638"/>
          </a:xfrm>
          <a:prstGeom prst="rect">
            <a:avLst/>
          </a:prstGeom>
          <a:noFill/>
          <a:ln w="9525">
            <a:noFill/>
            <a:miter lim="800000"/>
            <a:headEnd/>
            <a:tailEnd/>
          </a:ln>
        </p:spPr>
        <p:txBody>
          <a:bodyPr>
            <a:spAutoFit/>
          </a:bodyPr>
          <a:lstStyle/>
          <a:p>
            <a:pPr>
              <a:spcBef>
                <a:spcPct val="50000"/>
              </a:spcBef>
            </a:pPr>
            <a:r>
              <a:rPr lang="en-US" sz="1200"/>
              <a:t>Child Welfare Providers</a:t>
            </a:r>
          </a:p>
        </p:txBody>
      </p:sp>
      <p:sp>
        <p:nvSpPr>
          <p:cNvPr id="90133" name="Text Box 28"/>
          <p:cNvSpPr txBox="1">
            <a:spLocks noChangeArrowheads="1"/>
          </p:cNvSpPr>
          <p:nvPr/>
        </p:nvSpPr>
        <p:spPr bwMode="auto">
          <a:xfrm>
            <a:off x="6858000" y="4267200"/>
            <a:ext cx="2286000" cy="274638"/>
          </a:xfrm>
          <a:prstGeom prst="rect">
            <a:avLst/>
          </a:prstGeom>
          <a:noFill/>
          <a:ln w="9525">
            <a:noFill/>
            <a:miter lim="800000"/>
            <a:headEnd/>
            <a:tailEnd/>
          </a:ln>
        </p:spPr>
        <p:txBody>
          <a:bodyPr>
            <a:spAutoFit/>
          </a:bodyPr>
          <a:lstStyle/>
          <a:p>
            <a:pPr>
              <a:spcBef>
                <a:spcPct val="50000"/>
              </a:spcBef>
            </a:pPr>
            <a:r>
              <a:rPr lang="en-US" sz="1200"/>
              <a:t>Juvenile Court Services</a:t>
            </a:r>
          </a:p>
        </p:txBody>
      </p:sp>
      <p:sp>
        <p:nvSpPr>
          <p:cNvPr id="90134" name="Text Box 29"/>
          <p:cNvSpPr txBox="1">
            <a:spLocks noChangeArrowheads="1"/>
          </p:cNvSpPr>
          <p:nvPr/>
        </p:nvSpPr>
        <p:spPr bwMode="auto">
          <a:xfrm>
            <a:off x="381000" y="1752600"/>
            <a:ext cx="2286000" cy="274638"/>
          </a:xfrm>
          <a:prstGeom prst="rect">
            <a:avLst/>
          </a:prstGeom>
          <a:noFill/>
          <a:ln w="9525">
            <a:noFill/>
            <a:miter lim="800000"/>
            <a:headEnd/>
            <a:tailEnd/>
          </a:ln>
        </p:spPr>
        <p:txBody>
          <a:bodyPr>
            <a:spAutoFit/>
          </a:bodyPr>
          <a:lstStyle/>
          <a:p>
            <a:pPr>
              <a:spcBef>
                <a:spcPct val="50000"/>
              </a:spcBef>
            </a:pPr>
            <a:r>
              <a:rPr lang="en-US" sz="1200"/>
              <a:t>Community Wellness Centers</a:t>
            </a:r>
          </a:p>
        </p:txBody>
      </p:sp>
      <p:sp>
        <p:nvSpPr>
          <p:cNvPr id="90135" name="Text Box 30"/>
          <p:cNvSpPr txBox="1">
            <a:spLocks noChangeArrowheads="1"/>
          </p:cNvSpPr>
          <p:nvPr/>
        </p:nvSpPr>
        <p:spPr bwMode="auto">
          <a:xfrm>
            <a:off x="0" y="1066800"/>
            <a:ext cx="2286000" cy="274638"/>
          </a:xfrm>
          <a:prstGeom prst="rect">
            <a:avLst/>
          </a:prstGeom>
          <a:noFill/>
          <a:ln w="9525">
            <a:noFill/>
            <a:miter lim="800000"/>
            <a:headEnd/>
            <a:tailEnd/>
          </a:ln>
        </p:spPr>
        <p:txBody>
          <a:bodyPr>
            <a:spAutoFit/>
          </a:bodyPr>
          <a:lstStyle/>
          <a:p>
            <a:pPr>
              <a:spcBef>
                <a:spcPct val="50000"/>
              </a:spcBef>
            </a:pPr>
            <a:r>
              <a:rPr lang="en-US" sz="1200"/>
              <a:t>YMCA/YWCA</a:t>
            </a:r>
          </a:p>
        </p:txBody>
      </p:sp>
      <p:sp>
        <p:nvSpPr>
          <p:cNvPr id="90136" name="Text Box 31"/>
          <p:cNvSpPr txBox="1">
            <a:spLocks noChangeArrowheads="1"/>
          </p:cNvSpPr>
          <p:nvPr/>
        </p:nvSpPr>
        <p:spPr bwMode="auto">
          <a:xfrm>
            <a:off x="3124200" y="990600"/>
            <a:ext cx="2286000" cy="274638"/>
          </a:xfrm>
          <a:prstGeom prst="rect">
            <a:avLst/>
          </a:prstGeom>
          <a:noFill/>
          <a:ln w="9525">
            <a:noFill/>
            <a:miter lim="800000"/>
            <a:headEnd/>
            <a:tailEnd/>
          </a:ln>
        </p:spPr>
        <p:txBody>
          <a:bodyPr>
            <a:spAutoFit/>
          </a:bodyPr>
          <a:lstStyle/>
          <a:p>
            <a:pPr>
              <a:spcBef>
                <a:spcPct val="50000"/>
              </a:spcBef>
            </a:pPr>
            <a:r>
              <a:rPr lang="en-US" sz="1200"/>
              <a:t>DECAT Boards</a:t>
            </a:r>
          </a:p>
        </p:txBody>
      </p:sp>
      <p:sp>
        <p:nvSpPr>
          <p:cNvPr id="90137" name="Text Box 32"/>
          <p:cNvSpPr txBox="1">
            <a:spLocks noChangeArrowheads="1"/>
          </p:cNvSpPr>
          <p:nvPr/>
        </p:nvSpPr>
        <p:spPr bwMode="auto">
          <a:xfrm>
            <a:off x="7315200" y="6096000"/>
            <a:ext cx="2286000" cy="274638"/>
          </a:xfrm>
          <a:prstGeom prst="rect">
            <a:avLst/>
          </a:prstGeom>
          <a:noFill/>
          <a:ln w="9525">
            <a:noFill/>
            <a:miter lim="800000"/>
            <a:headEnd/>
            <a:tailEnd/>
          </a:ln>
        </p:spPr>
        <p:txBody>
          <a:bodyPr>
            <a:spAutoFit/>
          </a:bodyPr>
          <a:lstStyle/>
          <a:p>
            <a:pPr>
              <a:spcBef>
                <a:spcPct val="50000"/>
              </a:spcBef>
            </a:pPr>
            <a:r>
              <a:rPr lang="en-US" sz="1200"/>
              <a:t>Children at Home</a:t>
            </a:r>
          </a:p>
        </p:txBody>
      </p:sp>
      <p:sp>
        <p:nvSpPr>
          <p:cNvPr id="90138" name="Text Box 33"/>
          <p:cNvSpPr txBox="1">
            <a:spLocks noChangeArrowheads="1"/>
          </p:cNvSpPr>
          <p:nvPr/>
        </p:nvSpPr>
        <p:spPr bwMode="auto">
          <a:xfrm>
            <a:off x="0" y="3048000"/>
            <a:ext cx="2286000" cy="274638"/>
          </a:xfrm>
          <a:prstGeom prst="rect">
            <a:avLst/>
          </a:prstGeom>
          <a:noFill/>
          <a:ln w="9525">
            <a:noFill/>
            <a:miter lim="800000"/>
            <a:headEnd/>
            <a:tailEnd/>
          </a:ln>
        </p:spPr>
        <p:txBody>
          <a:bodyPr>
            <a:spAutoFit/>
          </a:bodyPr>
          <a:lstStyle/>
          <a:p>
            <a:pPr>
              <a:spcBef>
                <a:spcPct val="50000"/>
              </a:spcBef>
            </a:pPr>
            <a:r>
              <a:rPr lang="en-US" sz="1200"/>
              <a:t>NAMI</a:t>
            </a:r>
          </a:p>
        </p:txBody>
      </p:sp>
      <p:sp>
        <p:nvSpPr>
          <p:cNvPr id="90139" name="Text Box 34"/>
          <p:cNvSpPr txBox="1">
            <a:spLocks noChangeArrowheads="1"/>
          </p:cNvSpPr>
          <p:nvPr/>
        </p:nvSpPr>
        <p:spPr bwMode="auto">
          <a:xfrm>
            <a:off x="8001000" y="3048000"/>
            <a:ext cx="2286000" cy="274638"/>
          </a:xfrm>
          <a:prstGeom prst="rect">
            <a:avLst/>
          </a:prstGeom>
          <a:noFill/>
          <a:ln w="9525">
            <a:noFill/>
            <a:miter lim="800000"/>
            <a:headEnd/>
            <a:tailEnd/>
          </a:ln>
        </p:spPr>
        <p:txBody>
          <a:bodyPr>
            <a:spAutoFit/>
          </a:bodyPr>
          <a:lstStyle/>
          <a:p>
            <a:pPr>
              <a:spcBef>
                <a:spcPct val="50000"/>
              </a:spcBef>
            </a:pPr>
            <a:r>
              <a:rPr lang="en-US" sz="1200"/>
              <a:t>Schools</a:t>
            </a:r>
          </a:p>
        </p:txBody>
      </p:sp>
      <p:sp>
        <p:nvSpPr>
          <p:cNvPr id="90140" name="Text Box 35"/>
          <p:cNvSpPr txBox="1">
            <a:spLocks noChangeArrowheads="1"/>
          </p:cNvSpPr>
          <p:nvPr/>
        </p:nvSpPr>
        <p:spPr bwMode="auto">
          <a:xfrm>
            <a:off x="838200" y="5715000"/>
            <a:ext cx="2286000" cy="274638"/>
          </a:xfrm>
          <a:prstGeom prst="rect">
            <a:avLst/>
          </a:prstGeom>
          <a:noFill/>
          <a:ln w="9525">
            <a:noFill/>
            <a:miter lim="800000"/>
            <a:headEnd/>
            <a:tailEnd/>
          </a:ln>
        </p:spPr>
        <p:txBody>
          <a:bodyPr>
            <a:spAutoFit/>
          </a:bodyPr>
          <a:lstStyle/>
          <a:p>
            <a:pPr>
              <a:spcBef>
                <a:spcPct val="50000"/>
              </a:spcBef>
            </a:pPr>
            <a:r>
              <a:rPr lang="en-US" sz="1200"/>
              <a:t>       Community Foundation</a:t>
            </a:r>
          </a:p>
        </p:txBody>
      </p:sp>
      <p:sp>
        <p:nvSpPr>
          <p:cNvPr id="90141" name="Text Box 36"/>
          <p:cNvSpPr txBox="1">
            <a:spLocks noChangeArrowheads="1"/>
          </p:cNvSpPr>
          <p:nvPr/>
        </p:nvSpPr>
        <p:spPr bwMode="auto">
          <a:xfrm>
            <a:off x="8001000" y="1676400"/>
            <a:ext cx="2286000" cy="274638"/>
          </a:xfrm>
          <a:prstGeom prst="rect">
            <a:avLst/>
          </a:prstGeom>
          <a:noFill/>
          <a:ln w="9525">
            <a:noFill/>
            <a:miter lim="800000"/>
            <a:headEnd/>
            <a:tailEnd/>
          </a:ln>
        </p:spPr>
        <p:txBody>
          <a:bodyPr>
            <a:spAutoFit/>
          </a:bodyPr>
          <a:lstStyle/>
          <a:p>
            <a:pPr>
              <a:spcBef>
                <a:spcPct val="50000"/>
              </a:spcBef>
            </a:pPr>
            <a:r>
              <a:rPr lang="en-US" sz="1200"/>
              <a:t>Hospitals</a:t>
            </a:r>
          </a:p>
        </p:txBody>
      </p:sp>
      <p:sp>
        <p:nvSpPr>
          <p:cNvPr id="90142" name="Text Box 37"/>
          <p:cNvSpPr txBox="1">
            <a:spLocks noChangeArrowheads="1"/>
          </p:cNvSpPr>
          <p:nvPr/>
        </p:nvSpPr>
        <p:spPr bwMode="auto">
          <a:xfrm>
            <a:off x="3581400" y="1295400"/>
            <a:ext cx="2286000" cy="274638"/>
          </a:xfrm>
          <a:prstGeom prst="rect">
            <a:avLst/>
          </a:prstGeom>
          <a:noFill/>
          <a:ln w="9525">
            <a:noFill/>
            <a:miter lim="800000"/>
            <a:headEnd/>
            <a:tailEnd/>
          </a:ln>
        </p:spPr>
        <p:txBody>
          <a:bodyPr>
            <a:spAutoFit/>
          </a:bodyPr>
          <a:lstStyle/>
          <a:p>
            <a:pPr>
              <a:spcBef>
                <a:spcPct val="50000"/>
              </a:spcBef>
            </a:pPr>
            <a:r>
              <a:rPr lang="en-US" sz="1200"/>
              <a:t>Family Practice Physicians</a:t>
            </a:r>
          </a:p>
        </p:txBody>
      </p:sp>
      <p:sp>
        <p:nvSpPr>
          <p:cNvPr id="90143" name="Text Box 38"/>
          <p:cNvSpPr txBox="1">
            <a:spLocks noChangeArrowheads="1"/>
          </p:cNvSpPr>
          <p:nvPr/>
        </p:nvSpPr>
        <p:spPr bwMode="auto">
          <a:xfrm>
            <a:off x="4724400" y="990600"/>
            <a:ext cx="2286000" cy="274638"/>
          </a:xfrm>
          <a:prstGeom prst="rect">
            <a:avLst/>
          </a:prstGeom>
          <a:noFill/>
          <a:ln w="9525">
            <a:noFill/>
            <a:miter lim="800000"/>
            <a:headEnd/>
            <a:tailEnd/>
          </a:ln>
        </p:spPr>
        <p:txBody>
          <a:bodyPr>
            <a:spAutoFit/>
          </a:bodyPr>
          <a:lstStyle/>
          <a:p>
            <a:pPr>
              <a:spcBef>
                <a:spcPct val="50000"/>
              </a:spcBef>
            </a:pPr>
            <a:r>
              <a:rPr lang="en-US" sz="1200"/>
              <a:t>Empowerment Boards</a:t>
            </a:r>
          </a:p>
        </p:txBody>
      </p:sp>
      <p:sp>
        <p:nvSpPr>
          <p:cNvPr id="90144" name="Text Box 39"/>
          <p:cNvSpPr txBox="1">
            <a:spLocks noChangeArrowheads="1"/>
          </p:cNvSpPr>
          <p:nvPr/>
        </p:nvSpPr>
        <p:spPr bwMode="auto">
          <a:xfrm>
            <a:off x="4724400" y="4267200"/>
            <a:ext cx="2286000" cy="274638"/>
          </a:xfrm>
          <a:prstGeom prst="rect">
            <a:avLst/>
          </a:prstGeom>
          <a:noFill/>
          <a:ln w="9525">
            <a:noFill/>
            <a:miter lim="800000"/>
            <a:headEnd/>
            <a:tailEnd/>
          </a:ln>
        </p:spPr>
        <p:txBody>
          <a:bodyPr>
            <a:spAutoFit/>
          </a:bodyPr>
          <a:lstStyle/>
          <a:p>
            <a:pPr>
              <a:spcBef>
                <a:spcPct val="50000"/>
              </a:spcBef>
            </a:pPr>
            <a:r>
              <a:rPr lang="en-US" sz="1200"/>
              <a:t>Crossroads Counseling Center</a:t>
            </a:r>
          </a:p>
        </p:txBody>
      </p:sp>
      <p:sp>
        <p:nvSpPr>
          <p:cNvPr id="90145" name="Text Box 40"/>
          <p:cNvSpPr txBox="1">
            <a:spLocks noChangeArrowheads="1"/>
          </p:cNvSpPr>
          <p:nvPr/>
        </p:nvSpPr>
        <p:spPr bwMode="auto">
          <a:xfrm>
            <a:off x="7162800" y="4648200"/>
            <a:ext cx="2286000" cy="274638"/>
          </a:xfrm>
          <a:prstGeom prst="rect">
            <a:avLst/>
          </a:prstGeom>
          <a:noFill/>
          <a:ln w="9525">
            <a:noFill/>
            <a:miter lim="800000"/>
            <a:headEnd/>
            <a:tailEnd/>
          </a:ln>
        </p:spPr>
        <p:txBody>
          <a:bodyPr>
            <a:spAutoFit/>
          </a:bodyPr>
          <a:lstStyle/>
          <a:p>
            <a:pPr>
              <a:spcBef>
                <a:spcPct val="50000"/>
              </a:spcBef>
            </a:pPr>
            <a:r>
              <a:rPr lang="en-US" sz="1200"/>
              <a:t>Visiting Nurse Association</a:t>
            </a:r>
          </a:p>
        </p:txBody>
      </p:sp>
      <p:sp>
        <p:nvSpPr>
          <p:cNvPr id="90146" name="Text Box 41"/>
          <p:cNvSpPr txBox="1">
            <a:spLocks noChangeArrowheads="1"/>
          </p:cNvSpPr>
          <p:nvPr/>
        </p:nvSpPr>
        <p:spPr bwMode="auto">
          <a:xfrm>
            <a:off x="7696200" y="5638800"/>
            <a:ext cx="2286000" cy="274638"/>
          </a:xfrm>
          <a:prstGeom prst="rect">
            <a:avLst/>
          </a:prstGeom>
          <a:noFill/>
          <a:ln w="9525">
            <a:noFill/>
            <a:miter lim="800000"/>
            <a:headEnd/>
            <a:tailEnd/>
          </a:ln>
        </p:spPr>
        <p:txBody>
          <a:bodyPr>
            <a:spAutoFit/>
          </a:bodyPr>
          <a:lstStyle/>
          <a:p>
            <a:pPr>
              <a:spcBef>
                <a:spcPct val="50000"/>
              </a:spcBef>
            </a:pPr>
            <a:r>
              <a:rPr lang="en-US" sz="1200"/>
              <a:t>The Healing Place</a:t>
            </a:r>
          </a:p>
        </p:txBody>
      </p:sp>
      <p:sp>
        <p:nvSpPr>
          <p:cNvPr id="90147" name="Text Box 42"/>
          <p:cNvSpPr txBox="1">
            <a:spLocks noChangeArrowheads="1"/>
          </p:cNvSpPr>
          <p:nvPr/>
        </p:nvSpPr>
        <p:spPr bwMode="auto">
          <a:xfrm>
            <a:off x="5867400" y="3886200"/>
            <a:ext cx="2286000" cy="274638"/>
          </a:xfrm>
          <a:prstGeom prst="rect">
            <a:avLst/>
          </a:prstGeom>
          <a:noFill/>
          <a:ln w="9525">
            <a:noFill/>
            <a:miter lim="800000"/>
            <a:headEnd/>
            <a:tailEnd/>
          </a:ln>
        </p:spPr>
        <p:txBody>
          <a:bodyPr>
            <a:spAutoFit/>
          </a:bodyPr>
          <a:lstStyle/>
          <a:p>
            <a:pPr>
              <a:spcBef>
                <a:spcPct val="50000"/>
              </a:spcBef>
            </a:pPr>
            <a:r>
              <a:rPr lang="en-US" sz="1200"/>
              <a:t>Families Inc </a:t>
            </a:r>
          </a:p>
        </p:txBody>
      </p:sp>
      <p:sp>
        <p:nvSpPr>
          <p:cNvPr id="90148" name="Text Box 43"/>
          <p:cNvSpPr txBox="1">
            <a:spLocks noChangeArrowheads="1"/>
          </p:cNvSpPr>
          <p:nvPr/>
        </p:nvSpPr>
        <p:spPr bwMode="auto">
          <a:xfrm>
            <a:off x="228600" y="3505200"/>
            <a:ext cx="2286000" cy="274638"/>
          </a:xfrm>
          <a:prstGeom prst="rect">
            <a:avLst/>
          </a:prstGeom>
          <a:noFill/>
          <a:ln w="9525">
            <a:noFill/>
            <a:miter lim="800000"/>
            <a:headEnd/>
            <a:tailEnd/>
          </a:ln>
        </p:spPr>
        <p:txBody>
          <a:bodyPr>
            <a:spAutoFit/>
          </a:bodyPr>
          <a:lstStyle/>
          <a:p>
            <a:pPr>
              <a:spcBef>
                <a:spcPct val="50000"/>
              </a:spcBef>
            </a:pPr>
            <a:r>
              <a:rPr lang="en-US" sz="1200"/>
              <a:t>Libraries</a:t>
            </a:r>
          </a:p>
        </p:txBody>
      </p:sp>
      <p:sp>
        <p:nvSpPr>
          <p:cNvPr id="90149" name="Text Box 44"/>
          <p:cNvSpPr txBox="1">
            <a:spLocks noChangeArrowheads="1"/>
          </p:cNvSpPr>
          <p:nvPr/>
        </p:nvSpPr>
        <p:spPr bwMode="auto">
          <a:xfrm>
            <a:off x="-1143000" y="2438400"/>
            <a:ext cx="2286000" cy="274638"/>
          </a:xfrm>
          <a:prstGeom prst="rect">
            <a:avLst/>
          </a:prstGeom>
          <a:noFill/>
          <a:ln w="9525">
            <a:noFill/>
            <a:miter lim="800000"/>
            <a:headEnd/>
            <a:tailEnd/>
          </a:ln>
        </p:spPr>
        <p:txBody>
          <a:bodyPr>
            <a:spAutoFit/>
          </a:bodyPr>
          <a:lstStyle/>
          <a:p>
            <a:pPr>
              <a:spcBef>
                <a:spcPct val="50000"/>
              </a:spcBef>
            </a:pPr>
            <a:r>
              <a:rPr lang="en-US" sz="1200"/>
              <a:t>                             Wal-mart</a:t>
            </a:r>
          </a:p>
        </p:txBody>
      </p:sp>
      <p:sp>
        <p:nvSpPr>
          <p:cNvPr id="90150" name="Text Box 45"/>
          <p:cNvSpPr txBox="1">
            <a:spLocks noChangeArrowheads="1"/>
          </p:cNvSpPr>
          <p:nvPr/>
        </p:nvSpPr>
        <p:spPr bwMode="auto">
          <a:xfrm>
            <a:off x="0" y="4495800"/>
            <a:ext cx="2286000" cy="274638"/>
          </a:xfrm>
          <a:prstGeom prst="rect">
            <a:avLst/>
          </a:prstGeom>
          <a:noFill/>
          <a:ln w="9525">
            <a:noFill/>
            <a:miter lim="800000"/>
            <a:headEnd/>
            <a:tailEnd/>
          </a:ln>
        </p:spPr>
        <p:txBody>
          <a:bodyPr>
            <a:spAutoFit/>
          </a:bodyPr>
          <a:lstStyle/>
          <a:p>
            <a:pPr>
              <a:spcBef>
                <a:spcPct val="50000"/>
              </a:spcBef>
            </a:pPr>
            <a:r>
              <a:rPr lang="en-US" sz="1200"/>
              <a:t>Lutheran Services in Iowa</a:t>
            </a:r>
          </a:p>
        </p:txBody>
      </p:sp>
      <p:sp>
        <p:nvSpPr>
          <p:cNvPr id="90151" name="Text Box 46"/>
          <p:cNvSpPr txBox="1">
            <a:spLocks noChangeArrowheads="1"/>
          </p:cNvSpPr>
          <p:nvPr/>
        </p:nvSpPr>
        <p:spPr bwMode="auto">
          <a:xfrm>
            <a:off x="6477000" y="990600"/>
            <a:ext cx="2667000" cy="274638"/>
          </a:xfrm>
          <a:prstGeom prst="rect">
            <a:avLst/>
          </a:prstGeom>
          <a:noFill/>
          <a:ln w="9525">
            <a:noFill/>
            <a:miter lim="800000"/>
            <a:headEnd/>
            <a:tailEnd/>
          </a:ln>
        </p:spPr>
        <p:txBody>
          <a:bodyPr>
            <a:spAutoFit/>
          </a:bodyPr>
          <a:lstStyle/>
          <a:p>
            <a:pPr>
              <a:spcBef>
                <a:spcPct val="50000"/>
              </a:spcBef>
            </a:pPr>
            <a:r>
              <a:rPr lang="en-US" sz="1200"/>
              <a:t>University of Iowa – Dept of Psychiatry</a:t>
            </a:r>
          </a:p>
        </p:txBody>
      </p:sp>
      <p:sp>
        <p:nvSpPr>
          <p:cNvPr id="90152" name="Text Box 47"/>
          <p:cNvSpPr txBox="1">
            <a:spLocks noChangeArrowheads="1"/>
          </p:cNvSpPr>
          <p:nvPr/>
        </p:nvSpPr>
        <p:spPr bwMode="auto">
          <a:xfrm>
            <a:off x="7696200" y="3581400"/>
            <a:ext cx="2286000" cy="274638"/>
          </a:xfrm>
          <a:prstGeom prst="rect">
            <a:avLst/>
          </a:prstGeom>
          <a:noFill/>
          <a:ln w="9525">
            <a:noFill/>
            <a:miter lim="800000"/>
            <a:headEnd/>
            <a:tailEnd/>
          </a:ln>
        </p:spPr>
        <p:txBody>
          <a:bodyPr>
            <a:spAutoFit/>
          </a:bodyPr>
          <a:lstStyle/>
          <a:p>
            <a:pPr>
              <a:spcBef>
                <a:spcPct val="50000"/>
              </a:spcBef>
            </a:pPr>
            <a:r>
              <a:rPr lang="en-US" sz="1200"/>
              <a:t>Multicultural Center</a:t>
            </a:r>
          </a:p>
        </p:txBody>
      </p:sp>
      <p:sp>
        <p:nvSpPr>
          <p:cNvPr id="90153" name="Text Box 48"/>
          <p:cNvSpPr txBox="1">
            <a:spLocks noChangeArrowheads="1"/>
          </p:cNvSpPr>
          <p:nvPr/>
        </p:nvSpPr>
        <p:spPr bwMode="auto">
          <a:xfrm>
            <a:off x="7620000" y="2286000"/>
            <a:ext cx="2286000" cy="274638"/>
          </a:xfrm>
          <a:prstGeom prst="rect">
            <a:avLst/>
          </a:prstGeom>
          <a:noFill/>
          <a:ln w="9525">
            <a:noFill/>
            <a:miter lim="800000"/>
            <a:headEnd/>
            <a:tailEnd/>
          </a:ln>
        </p:spPr>
        <p:txBody>
          <a:bodyPr>
            <a:spAutoFit/>
          </a:bodyPr>
          <a:lstStyle/>
          <a:p>
            <a:pPr>
              <a:spcBef>
                <a:spcPct val="50000"/>
              </a:spcBef>
            </a:pPr>
            <a:r>
              <a:rPr lang="en-US" sz="1200"/>
              <a:t>Families First</a:t>
            </a:r>
          </a:p>
        </p:txBody>
      </p:sp>
      <p:sp>
        <p:nvSpPr>
          <p:cNvPr id="90154" name="Text Box 49"/>
          <p:cNvSpPr txBox="1">
            <a:spLocks noChangeArrowheads="1"/>
          </p:cNvSpPr>
          <p:nvPr/>
        </p:nvSpPr>
        <p:spPr bwMode="auto">
          <a:xfrm>
            <a:off x="2133600" y="4800600"/>
            <a:ext cx="2286000" cy="274638"/>
          </a:xfrm>
          <a:prstGeom prst="rect">
            <a:avLst/>
          </a:prstGeom>
          <a:noFill/>
          <a:ln w="9525">
            <a:noFill/>
            <a:miter lim="800000"/>
            <a:headEnd/>
            <a:tailEnd/>
          </a:ln>
        </p:spPr>
        <p:txBody>
          <a:bodyPr>
            <a:spAutoFit/>
          </a:bodyPr>
          <a:lstStyle/>
          <a:p>
            <a:pPr>
              <a:spcBef>
                <a:spcPct val="50000"/>
              </a:spcBef>
            </a:pPr>
            <a:r>
              <a:rPr lang="en-US" sz="1200"/>
              <a:t>     Catholic Charities</a:t>
            </a:r>
          </a:p>
        </p:txBody>
      </p:sp>
      <p:sp>
        <p:nvSpPr>
          <p:cNvPr id="90155" name="Text Box 50"/>
          <p:cNvSpPr txBox="1">
            <a:spLocks noChangeArrowheads="1"/>
          </p:cNvSpPr>
          <p:nvPr/>
        </p:nvSpPr>
        <p:spPr bwMode="auto">
          <a:xfrm>
            <a:off x="1219200" y="3962400"/>
            <a:ext cx="2286000" cy="276225"/>
          </a:xfrm>
          <a:prstGeom prst="rect">
            <a:avLst/>
          </a:prstGeom>
          <a:noFill/>
          <a:ln w="9525">
            <a:noFill/>
            <a:miter lim="800000"/>
            <a:headEnd/>
            <a:tailEnd/>
          </a:ln>
        </p:spPr>
        <p:txBody>
          <a:bodyPr>
            <a:spAutoFit/>
          </a:bodyPr>
          <a:lstStyle/>
          <a:p>
            <a:pPr>
              <a:spcBef>
                <a:spcPct val="50000"/>
              </a:spcBef>
            </a:pPr>
            <a:r>
              <a:rPr lang="en-US" sz="1200"/>
              <a:t>   Horizon’s</a:t>
            </a:r>
          </a:p>
        </p:txBody>
      </p:sp>
      <p:sp>
        <p:nvSpPr>
          <p:cNvPr id="90156" name="Text Box 51"/>
          <p:cNvSpPr txBox="1">
            <a:spLocks noChangeArrowheads="1"/>
          </p:cNvSpPr>
          <p:nvPr/>
        </p:nvSpPr>
        <p:spPr bwMode="auto">
          <a:xfrm>
            <a:off x="762000" y="2057400"/>
            <a:ext cx="2286000" cy="274638"/>
          </a:xfrm>
          <a:prstGeom prst="rect">
            <a:avLst/>
          </a:prstGeom>
          <a:noFill/>
          <a:ln w="9525">
            <a:noFill/>
            <a:miter lim="800000"/>
            <a:headEnd/>
            <a:tailEnd/>
          </a:ln>
        </p:spPr>
        <p:txBody>
          <a:bodyPr>
            <a:spAutoFit/>
          </a:bodyPr>
          <a:lstStyle/>
          <a:p>
            <a:pPr>
              <a:spcBef>
                <a:spcPct val="50000"/>
              </a:spcBef>
            </a:pPr>
            <a:r>
              <a:rPr lang="en-US" sz="1200"/>
              <a:t>Hillcrest Family Services</a:t>
            </a:r>
          </a:p>
        </p:txBody>
      </p:sp>
      <p:sp>
        <p:nvSpPr>
          <p:cNvPr id="90157" name="Text Box 52"/>
          <p:cNvSpPr txBox="1">
            <a:spLocks noChangeArrowheads="1"/>
          </p:cNvSpPr>
          <p:nvPr/>
        </p:nvSpPr>
        <p:spPr bwMode="auto">
          <a:xfrm>
            <a:off x="685800" y="1371600"/>
            <a:ext cx="2286000" cy="274638"/>
          </a:xfrm>
          <a:prstGeom prst="rect">
            <a:avLst/>
          </a:prstGeom>
          <a:noFill/>
          <a:ln w="9525">
            <a:noFill/>
            <a:miter lim="800000"/>
            <a:headEnd/>
            <a:tailEnd/>
          </a:ln>
        </p:spPr>
        <p:txBody>
          <a:bodyPr>
            <a:spAutoFit/>
          </a:bodyPr>
          <a:lstStyle/>
          <a:p>
            <a:pPr>
              <a:spcBef>
                <a:spcPct val="50000"/>
              </a:spcBef>
            </a:pPr>
            <a:r>
              <a:rPr lang="en-US" sz="1200"/>
              <a:t>Kim Conrad Counseling</a:t>
            </a:r>
          </a:p>
        </p:txBody>
      </p:sp>
      <p:sp>
        <p:nvSpPr>
          <p:cNvPr id="90158" name="Text Box 53"/>
          <p:cNvSpPr txBox="1">
            <a:spLocks noChangeArrowheads="1"/>
          </p:cNvSpPr>
          <p:nvPr/>
        </p:nvSpPr>
        <p:spPr bwMode="auto">
          <a:xfrm>
            <a:off x="1905000" y="4495800"/>
            <a:ext cx="2286000" cy="274638"/>
          </a:xfrm>
          <a:prstGeom prst="rect">
            <a:avLst/>
          </a:prstGeom>
          <a:noFill/>
          <a:ln w="9525">
            <a:noFill/>
            <a:miter lim="800000"/>
            <a:headEnd/>
            <a:tailEnd/>
          </a:ln>
        </p:spPr>
        <p:txBody>
          <a:bodyPr>
            <a:spAutoFit/>
          </a:bodyPr>
          <a:lstStyle/>
          <a:p>
            <a:pPr>
              <a:spcBef>
                <a:spcPct val="50000"/>
              </a:spcBef>
            </a:pPr>
            <a:r>
              <a:rPr lang="en-US" sz="1200"/>
              <a:t>Substance Abuse Service Center</a:t>
            </a:r>
          </a:p>
        </p:txBody>
      </p:sp>
      <p:sp>
        <p:nvSpPr>
          <p:cNvPr id="90159" name="Text Box 54"/>
          <p:cNvSpPr txBox="1">
            <a:spLocks noChangeArrowheads="1"/>
          </p:cNvSpPr>
          <p:nvPr/>
        </p:nvSpPr>
        <p:spPr bwMode="auto">
          <a:xfrm>
            <a:off x="6477000" y="5791200"/>
            <a:ext cx="2286000" cy="274638"/>
          </a:xfrm>
          <a:prstGeom prst="rect">
            <a:avLst/>
          </a:prstGeom>
          <a:noFill/>
          <a:ln w="9525">
            <a:noFill/>
            <a:miter lim="800000"/>
            <a:headEnd/>
            <a:tailEnd/>
          </a:ln>
        </p:spPr>
        <p:txBody>
          <a:bodyPr>
            <a:spAutoFit/>
          </a:bodyPr>
          <a:lstStyle/>
          <a:p>
            <a:pPr>
              <a:spcBef>
                <a:spcPct val="50000"/>
              </a:spcBef>
            </a:pPr>
            <a:r>
              <a:rPr lang="en-US" sz="1200"/>
              <a:t>New Directions</a:t>
            </a:r>
          </a:p>
        </p:txBody>
      </p:sp>
      <p:sp>
        <p:nvSpPr>
          <p:cNvPr id="90160" name="Text Box 55"/>
          <p:cNvSpPr txBox="1">
            <a:spLocks noChangeArrowheads="1"/>
          </p:cNvSpPr>
          <p:nvPr/>
        </p:nvSpPr>
        <p:spPr bwMode="auto">
          <a:xfrm>
            <a:off x="5562600" y="1600200"/>
            <a:ext cx="2590800" cy="274638"/>
          </a:xfrm>
          <a:prstGeom prst="rect">
            <a:avLst/>
          </a:prstGeom>
          <a:noFill/>
          <a:ln w="9525">
            <a:noFill/>
            <a:miter lim="800000"/>
            <a:headEnd/>
            <a:tailEnd/>
          </a:ln>
        </p:spPr>
        <p:txBody>
          <a:bodyPr>
            <a:spAutoFit/>
          </a:bodyPr>
          <a:lstStyle/>
          <a:p>
            <a:pPr>
              <a:spcBef>
                <a:spcPct val="50000"/>
              </a:spcBef>
            </a:pPr>
            <a:r>
              <a:rPr lang="en-US" sz="1200"/>
              <a:t>               Bremwood Lutheran Shelter</a:t>
            </a:r>
          </a:p>
        </p:txBody>
      </p:sp>
      <p:sp>
        <p:nvSpPr>
          <p:cNvPr id="90161" name="Text Box 56"/>
          <p:cNvSpPr txBox="1">
            <a:spLocks noChangeArrowheads="1"/>
          </p:cNvSpPr>
          <p:nvPr/>
        </p:nvSpPr>
        <p:spPr bwMode="auto">
          <a:xfrm>
            <a:off x="685800" y="6400800"/>
            <a:ext cx="2286000" cy="274638"/>
          </a:xfrm>
          <a:prstGeom prst="rect">
            <a:avLst/>
          </a:prstGeom>
          <a:noFill/>
          <a:ln w="9525">
            <a:noFill/>
            <a:miter lim="800000"/>
            <a:headEnd/>
            <a:tailEnd/>
          </a:ln>
        </p:spPr>
        <p:txBody>
          <a:bodyPr>
            <a:spAutoFit/>
          </a:bodyPr>
          <a:lstStyle/>
          <a:p>
            <a:pPr>
              <a:spcBef>
                <a:spcPct val="50000"/>
              </a:spcBef>
            </a:pPr>
            <a:r>
              <a:rPr lang="en-US" sz="1200"/>
              <a:t>Crescent Health Center</a:t>
            </a:r>
          </a:p>
        </p:txBody>
      </p:sp>
      <p:sp>
        <p:nvSpPr>
          <p:cNvPr id="90162" name="Text Box 57"/>
          <p:cNvSpPr txBox="1">
            <a:spLocks noChangeArrowheads="1"/>
          </p:cNvSpPr>
          <p:nvPr/>
        </p:nvSpPr>
        <p:spPr bwMode="auto">
          <a:xfrm>
            <a:off x="8229600" y="2667000"/>
            <a:ext cx="2286000" cy="274638"/>
          </a:xfrm>
          <a:prstGeom prst="rect">
            <a:avLst/>
          </a:prstGeom>
          <a:noFill/>
          <a:ln w="9525">
            <a:noFill/>
            <a:miter lim="800000"/>
            <a:headEnd/>
            <a:tailEnd/>
          </a:ln>
        </p:spPr>
        <p:txBody>
          <a:bodyPr>
            <a:spAutoFit/>
          </a:bodyPr>
          <a:lstStyle/>
          <a:p>
            <a:pPr>
              <a:spcBef>
                <a:spcPct val="50000"/>
              </a:spcBef>
            </a:pPr>
            <a:r>
              <a:rPr lang="en-US" sz="1200"/>
              <a:t>SAMHSA</a:t>
            </a:r>
          </a:p>
        </p:txBody>
      </p:sp>
      <p:sp>
        <p:nvSpPr>
          <p:cNvPr id="90163" name="Text Box 58"/>
          <p:cNvSpPr txBox="1">
            <a:spLocks noChangeArrowheads="1"/>
          </p:cNvSpPr>
          <p:nvPr/>
        </p:nvSpPr>
        <p:spPr bwMode="auto">
          <a:xfrm>
            <a:off x="6858000" y="6400800"/>
            <a:ext cx="2286000" cy="274638"/>
          </a:xfrm>
          <a:prstGeom prst="rect">
            <a:avLst/>
          </a:prstGeom>
          <a:noFill/>
          <a:ln w="9525">
            <a:noFill/>
            <a:miter lim="800000"/>
            <a:headEnd/>
            <a:tailEnd/>
          </a:ln>
        </p:spPr>
        <p:txBody>
          <a:bodyPr>
            <a:spAutoFit/>
          </a:bodyPr>
          <a:lstStyle/>
          <a:p>
            <a:pPr>
              <a:spcBef>
                <a:spcPct val="50000"/>
              </a:spcBef>
            </a:pPr>
            <a:r>
              <a:rPr lang="en-US" sz="1200"/>
              <a:t>Backbone Mental Health Center</a:t>
            </a:r>
          </a:p>
        </p:txBody>
      </p:sp>
      <p:sp>
        <p:nvSpPr>
          <p:cNvPr id="90164" name="Text Box 42"/>
          <p:cNvSpPr txBox="1">
            <a:spLocks noChangeArrowheads="1"/>
          </p:cNvSpPr>
          <p:nvPr/>
        </p:nvSpPr>
        <p:spPr bwMode="auto">
          <a:xfrm>
            <a:off x="381000" y="5105400"/>
            <a:ext cx="2286000" cy="274638"/>
          </a:xfrm>
          <a:prstGeom prst="rect">
            <a:avLst/>
          </a:prstGeom>
          <a:noFill/>
          <a:ln w="9525">
            <a:noFill/>
            <a:miter lim="800000"/>
            <a:headEnd/>
            <a:tailEnd/>
          </a:ln>
        </p:spPr>
        <p:txBody>
          <a:bodyPr>
            <a:spAutoFit/>
          </a:bodyPr>
          <a:lstStyle/>
          <a:p>
            <a:pPr>
              <a:spcBef>
                <a:spcPct val="50000"/>
              </a:spcBef>
            </a:pPr>
            <a:r>
              <a:rPr lang="en-US" sz="1200"/>
              <a:t>Faith Communities</a:t>
            </a:r>
          </a:p>
        </p:txBody>
      </p:sp>
      <p:sp>
        <p:nvSpPr>
          <p:cNvPr id="90165" name="Text Box 42"/>
          <p:cNvSpPr txBox="1">
            <a:spLocks noChangeArrowheads="1"/>
          </p:cNvSpPr>
          <p:nvPr/>
        </p:nvSpPr>
        <p:spPr bwMode="auto">
          <a:xfrm>
            <a:off x="7543800" y="3962400"/>
            <a:ext cx="2286000" cy="274638"/>
          </a:xfrm>
          <a:prstGeom prst="rect">
            <a:avLst/>
          </a:prstGeom>
          <a:noFill/>
          <a:ln w="9525">
            <a:noFill/>
            <a:miter lim="800000"/>
            <a:headEnd/>
            <a:tailEnd/>
          </a:ln>
        </p:spPr>
        <p:txBody>
          <a:bodyPr>
            <a:spAutoFit/>
          </a:bodyPr>
          <a:lstStyle/>
          <a:p>
            <a:pPr>
              <a:spcBef>
                <a:spcPct val="50000"/>
              </a:spcBef>
            </a:pPr>
            <a:r>
              <a:rPr lang="en-US" sz="1200"/>
              <a:t>Elevate</a:t>
            </a:r>
          </a:p>
        </p:txBody>
      </p:sp>
      <p:sp>
        <p:nvSpPr>
          <p:cNvPr id="90166" name="Text Box 42"/>
          <p:cNvSpPr txBox="1">
            <a:spLocks noChangeArrowheads="1"/>
          </p:cNvSpPr>
          <p:nvPr/>
        </p:nvSpPr>
        <p:spPr bwMode="auto">
          <a:xfrm>
            <a:off x="6629400" y="5029200"/>
            <a:ext cx="2971800" cy="276225"/>
          </a:xfrm>
          <a:prstGeom prst="rect">
            <a:avLst/>
          </a:prstGeom>
          <a:noFill/>
          <a:ln w="9525">
            <a:noFill/>
            <a:miter lim="800000"/>
            <a:headEnd/>
            <a:tailEnd/>
          </a:ln>
        </p:spPr>
        <p:txBody>
          <a:bodyPr>
            <a:spAutoFit/>
          </a:bodyPr>
          <a:lstStyle/>
          <a:p>
            <a:pPr>
              <a:spcBef>
                <a:spcPct val="50000"/>
              </a:spcBef>
            </a:pPr>
            <a:r>
              <a:rPr lang="en-US" sz="1200"/>
              <a:t>Alternative Treatment Associates</a:t>
            </a:r>
          </a:p>
        </p:txBody>
      </p:sp>
      <p:sp>
        <p:nvSpPr>
          <p:cNvPr id="90167" name="Text Box 42"/>
          <p:cNvSpPr txBox="1">
            <a:spLocks noChangeArrowheads="1"/>
          </p:cNvSpPr>
          <p:nvPr/>
        </p:nvSpPr>
        <p:spPr bwMode="auto">
          <a:xfrm>
            <a:off x="0" y="4800600"/>
            <a:ext cx="2286000" cy="274638"/>
          </a:xfrm>
          <a:prstGeom prst="rect">
            <a:avLst/>
          </a:prstGeom>
          <a:noFill/>
          <a:ln w="9525">
            <a:noFill/>
            <a:miter lim="800000"/>
            <a:headEnd/>
            <a:tailEnd/>
          </a:ln>
        </p:spPr>
        <p:txBody>
          <a:bodyPr>
            <a:spAutoFit/>
          </a:bodyPr>
          <a:lstStyle/>
          <a:p>
            <a:pPr>
              <a:spcBef>
                <a:spcPct val="50000"/>
              </a:spcBef>
            </a:pPr>
            <a:r>
              <a:rPr lang="en-US" sz="1200"/>
              <a:t>               Abby Center</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8" descr="MCj04348540000[1]"/>
          <p:cNvPicPr>
            <a:picLocks noChangeAspect="1" noChangeArrowheads="1"/>
          </p:cNvPicPr>
          <p:nvPr/>
        </p:nvPicPr>
        <p:blipFill>
          <a:blip r:embed="rId3"/>
          <a:srcRect/>
          <a:stretch>
            <a:fillRect/>
          </a:stretch>
        </p:blipFill>
        <p:spPr bwMode="auto">
          <a:xfrm>
            <a:off x="4419600" y="2971800"/>
            <a:ext cx="2286000" cy="2286000"/>
          </a:xfrm>
          <a:prstGeom prst="rect">
            <a:avLst/>
          </a:prstGeom>
          <a:noFill/>
          <a:ln w="9525">
            <a:noFill/>
            <a:miter lim="800000"/>
            <a:headEnd/>
            <a:tailEnd/>
          </a:ln>
        </p:spPr>
      </p:pic>
      <p:pic>
        <p:nvPicPr>
          <p:cNvPr id="129026" name="Picture 28" descr="MCj04348540000[1]"/>
          <p:cNvPicPr>
            <a:picLocks noChangeAspect="1" noChangeArrowheads="1"/>
          </p:cNvPicPr>
          <p:nvPr/>
        </p:nvPicPr>
        <p:blipFill>
          <a:blip r:embed="rId4"/>
          <a:srcRect/>
          <a:stretch>
            <a:fillRect/>
          </a:stretch>
        </p:blipFill>
        <p:spPr bwMode="auto">
          <a:xfrm>
            <a:off x="6096000" y="3886200"/>
            <a:ext cx="2286000" cy="2286000"/>
          </a:xfrm>
          <a:prstGeom prst="rect">
            <a:avLst/>
          </a:prstGeom>
          <a:noFill/>
          <a:ln w="9525">
            <a:noFill/>
            <a:miter lim="800000"/>
            <a:headEnd/>
            <a:tailEnd/>
          </a:ln>
        </p:spPr>
      </p:pic>
      <p:pic>
        <p:nvPicPr>
          <p:cNvPr id="129027" name="Picture 28" descr="MCj04348540000[1]"/>
          <p:cNvPicPr>
            <a:picLocks noChangeAspect="1" noChangeArrowheads="1"/>
          </p:cNvPicPr>
          <p:nvPr/>
        </p:nvPicPr>
        <p:blipFill>
          <a:blip r:embed="rId4"/>
          <a:srcRect/>
          <a:stretch>
            <a:fillRect/>
          </a:stretch>
        </p:blipFill>
        <p:spPr bwMode="auto">
          <a:xfrm>
            <a:off x="3810000" y="1981200"/>
            <a:ext cx="2286000" cy="2286000"/>
          </a:xfrm>
          <a:prstGeom prst="rect">
            <a:avLst/>
          </a:prstGeom>
          <a:noFill/>
          <a:ln w="9525">
            <a:noFill/>
            <a:miter lim="800000"/>
            <a:headEnd/>
            <a:tailEnd/>
          </a:ln>
        </p:spPr>
      </p:pic>
      <p:pic>
        <p:nvPicPr>
          <p:cNvPr id="129028" name="Picture 28" descr="MCj04348540000[1]"/>
          <p:cNvPicPr>
            <a:picLocks noGrp="1" noChangeAspect="1" noChangeArrowheads="1"/>
          </p:cNvPicPr>
          <p:nvPr>
            <p:ph type="body" idx="1"/>
          </p:nvPr>
        </p:nvPicPr>
        <p:blipFill>
          <a:blip r:embed="rId3"/>
          <a:srcRect/>
          <a:stretch>
            <a:fillRect/>
          </a:stretch>
        </p:blipFill>
        <p:spPr>
          <a:xfrm>
            <a:off x="5715000" y="1371600"/>
            <a:ext cx="2286000" cy="2286000"/>
          </a:xfrm>
        </p:spPr>
      </p:pic>
      <p:pic>
        <p:nvPicPr>
          <p:cNvPr id="129029" name="Picture 28" descr="MCj04348540000[1]"/>
          <p:cNvPicPr>
            <a:picLocks noChangeAspect="1" noChangeArrowheads="1"/>
          </p:cNvPicPr>
          <p:nvPr/>
        </p:nvPicPr>
        <p:blipFill>
          <a:blip r:embed="rId3"/>
          <a:srcRect/>
          <a:stretch>
            <a:fillRect/>
          </a:stretch>
        </p:blipFill>
        <p:spPr bwMode="auto">
          <a:xfrm>
            <a:off x="4267200" y="1371600"/>
            <a:ext cx="2286000" cy="2286000"/>
          </a:xfrm>
          <a:prstGeom prst="rect">
            <a:avLst/>
          </a:prstGeom>
          <a:noFill/>
          <a:ln w="9525">
            <a:noFill/>
            <a:miter lim="800000"/>
            <a:headEnd/>
            <a:tailEnd/>
          </a:ln>
        </p:spPr>
      </p:pic>
      <p:pic>
        <p:nvPicPr>
          <p:cNvPr id="129030" name="Picture 28" descr="MCj04348540000[1]"/>
          <p:cNvPicPr>
            <a:picLocks noChangeAspect="1" noChangeArrowheads="1"/>
          </p:cNvPicPr>
          <p:nvPr/>
        </p:nvPicPr>
        <p:blipFill>
          <a:blip r:embed="rId3"/>
          <a:srcRect/>
          <a:stretch>
            <a:fillRect/>
          </a:stretch>
        </p:blipFill>
        <p:spPr bwMode="auto">
          <a:xfrm>
            <a:off x="2895600" y="1371600"/>
            <a:ext cx="2286000" cy="2286000"/>
          </a:xfrm>
          <a:prstGeom prst="rect">
            <a:avLst/>
          </a:prstGeom>
          <a:noFill/>
          <a:ln w="9525">
            <a:noFill/>
            <a:miter lim="800000"/>
            <a:headEnd/>
            <a:tailEnd/>
          </a:ln>
        </p:spPr>
      </p:pic>
      <p:pic>
        <p:nvPicPr>
          <p:cNvPr id="129031" name="Picture 28" descr="MCj04348540000[1]"/>
          <p:cNvPicPr>
            <a:picLocks noChangeAspect="1" noChangeArrowheads="1"/>
          </p:cNvPicPr>
          <p:nvPr/>
        </p:nvPicPr>
        <p:blipFill>
          <a:blip r:embed="rId3"/>
          <a:srcRect/>
          <a:stretch>
            <a:fillRect/>
          </a:stretch>
        </p:blipFill>
        <p:spPr bwMode="auto">
          <a:xfrm>
            <a:off x="1676400" y="1371600"/>
            <a:ext cx="2286000" cy="2286000"/>
          </a:xfrm>
          <a:prstGeom prst="rect">
            <a:avLst/>
          </a:prstGeom>
          <a:noFill/>
          <a:ln w="9525">
            <a:noFill/>
            <a:miter lim="800000"/>
            <a:headEnd/>
            <a:tailEnd/>
          </a:ln>
        </p:spPr>
      </p:pic>
      <p:sp>
        <p:nvSpPr>
          <p:cNvPr id="129032" name="Rectangle 2"/>
          <p:cNvSpPr>
            <a:spLocks noGrp="1" noRot="1" noChangeArrowheads="1"/>
          </p:cNvSpPr>
          <p:nvPr>
            <p:ph type="title"/>
          </p:nvPr>
        </p:nvSpPr>
        <p:spPr/>
        <p:txBody>
          <a:bodyPr/>
          <a:lstStyle/>
          <a:p>
            <a:pPr eaLnBrk="1" hangingPunct="1"/>
            <a:r>
              <a:rPr lang="en-US" smtClean="0"/>
              <a:t>Northeast Iowa with a SOC</a:t>
            </a:r>
          </a:p>
        </p:txBody>
      </p:sp>
      <p:pic>
        <p:nvPicPr>
          <p:cNvPr id="129033" name="Picture 28" descr="MCj04348540000[1]"/>
          <p:cNvPicPr>
            <a:picLocks noChangeAspect="1" noChangeArrowheads="1"/>
          </p:cNvPicPr>
          <p:nvPr/>
        </p:nvPicPr>
        <p:blipFill>
          <a:blip r:embed="rId5"/>
          <a:srcRect/>
          <a:stretch>
            <a:fillRect/>
          </a:stretch>
        </p:blipFill>
        <p:spPr bwMode="auto">
          <a:xfrm>
            <a:off x="381000" y="1600200"/>
            <a:ext cx="2286000" cy="2286000"/>
          </a:xfrm>
          <a:prstGeom prst="rect">
            <a:avLst/>
          </a:prstGeom>
          <a:noFill/>
          <a:ln w="9525">
            <a:noFill/>
            <a:miter lim="800000"/>
            <a:headEnd/>
            <a:tailEnd/>
          </a:ln>
        </p:spPr>
      </p:pic>
      <p:pic>
        <p:nvPicPr>
          <p:cNvPr id="129034" name="Picture 28" descr="MCj04348540000[1]"/>
          <p:cNvPicPr>
            <a:picLocks noChangeAspect="1" noChangeArrowheads="1"/>
          </p:cNvPicPr>
          <p:nvPr/>
        </p:nvPicPr>
        <p:blipFill>
          <a:blip r:embed="rId6"/>
          <a:srcRect/>
          <a:stretch>
            <a:fillRect/>
          </a:stretch>
        </p:blipFill>
        <p:spPr bwMode="auto">
          <a:xfrm>
            <a:off x="533400" y="2971800"/>
            <a:ext cx="2286000" cy="2286000"/>
          </a:xfrm>
          <a:prstGeom prst="rect">
            <a:avLst/>
          </a:prstGeom>
          <a:noFill/>
          <a:ln w="9525">
            <a:noFill/>
            <a:miter lim="800000"/>
            <a:headEnd/>
            <a:tailEnd/>
          </a:ln>
        </p:spPr>
      </p:pic>
      <p:pic>
        <p:nvPicPr>
          <p:cNvPr id="129035" name="Picture 28" descr="MCj04348540000[1]"/>
          <p:cNvPicPr>
            <a:picLocks noChangeAspect="1" noChangeArrowheads="1"/>
          </p:cNvPicPr>
          <p:nvPr/>
        </p:nvPicPr>
        <p:blipFill>
          <a:blip r:embed="rId5"/>
          <a:srcRect/>
          <a:stretch>
            <a:fillRect/>
          </a:stretch>
        </p:blipFill>
        <p:spPr bwMode="auto">
          <a:xfrm>
            <a:off x="1066800" y="2286000"/>
            <a:ext cx="2286000" cy="2286000"/>
          </a:xfrm>
          <a:prstGeom prst="rect">
            <a:avLst/>
          </a:prstGeom>
          <a:noFill/>
          <a:ln w="9525">
            <a:noFill/>
            <a:miter lim="800000"/>
            <a:headEnd/>
            <a:tailEnd/>
          </a:ln>
        </p:spPr>
      </p:pic>
      <p:pic>
        <p:nvPicPr>
          <p:cNvPr id="129036" name="Picture 28" descr="MCj04348540000[1]"/>
          <p:cNvPicPr>
            <a:picLocks noChangeAspect="1" noChangeArrowheads="1"/>
          </p:cNvPicPr>
          <p:nvPr/>
        </p:nvPicPr>
        <p:blipFill>
          <a:blip r:embed="rId5"/>
          <a:srcRect/>
          <a:stretch>
            <a:fillRect/>
          </a:stretch>
        </p:blipFill>
        <p:spPr bwMode="auto">
          <a:xfrm>
            <a:off x="1676400" y="2895600"/>
            <a:ext cx="2286000" cy="2286000"/>
          </a:xfrm>
          <a:prstGeom prst="rect">
            <a:avLst/>
          </a:prstGeom>
          <a:noFill/>
          <a:ln w="9525">
            <a:noFill/>
            <a:miter lim="800000"/>
            <a:headEnd/>
            <a:tailEnd/>
          </a:ln>
        </p:spPr>
      </p:pic>
      <p:pic>
        <p:nvPicPr>
          <p:cNvPr id="129037" name="Picture 28" descr="MCj04348540000[1]"/>
          <p:cNvPicPr>
            <a:picLocks noChangeAspect="1" noChangeArrowheads="1"/>
          </p:cNvPicPr>
          <p:nvPr/>
        </p:nvPicPr>
        <p:blipFill>
          <a:blip r:embed="rId6"/>
          <a:srcRect/>
          <a:stretch>
            <a:fillRect/>
          </a:stretch>
        </p:blipFill>
        <p:spPr bwMode="auto">
          <a:xfrm>
            <a:off x="457200" y="4267200"/>
            <a:ext cx="2286000" cy="2286000"/>
          </a:xfrm>
          <a:prstGeom prst="rect">
            <a:avLst/>
          </a:prstGeom>
          <a:noFill/>
          <a:ln w="9525">
            <a:noFill/>
            <a:miter lim="800000"/>
            <a:headEnd/>
            <a:tailEnd/>
          </a:ln>
        </p:spPr>
      </p:pic>
      <p:pic>
        <p:nvPicPr>
          <p:cNvPr id="129038" name="Picture 28" descr="MCj04348540000[1]"/>
          <p:cNvPicPr>
            <a:picLocks noChangeAspect="1" noChangeArrowheads="1"/>
          </p:cNvPicPr>
          <p:nvPr/>
        </p:nvPicPr>
        <p:blipFill>
          <a:blip r:embed="rId5"/>
          <a:srcRect/>
          <a:stretch>
            <a:fillRect/>
          </a:stretch>
        </p:blipFill>
        <p:spPr bwMode="auto">
          <a:xfrm>
            <a:off x="3200400" y="2209800"/>
            <a:ext cx="2286000" cy="2286000"/>
          </a:xfrm>
          <a:prstGeom prst="rect">
            <a:avLst/>
          </a:prstGeom>
          <a:noFill/>
          <a:ln w="9525">
            <a:noFill/>
            <a:miter lim="800000"/>
            <a:headEnd/>
            <a:tailEnd/>
          </a:ln>
        </p:spPr>
      </p:pic>
      <p:pic>
        <p:nvPicPr>
          <p:cNvPr id="129039" name="Picture 28" descr="MCj04348540000[1]"/>
          <p:cNvPicPr>
            <a:picLocks noChangeAspect="1" noChangeArrowheads="1"/>
          </p:cNvPicPr>
          <p:nvPr/>
        </p:nvPicPr>
        <p:blipFill>
          <a:blip r:embed="rId5"/>
          <a:srcRect/>
          <a:stretch>
            <a:fillRect/>
          </a:stretch>
        </p:blipFill>
        <p:spPr bwMode="auto">
          <a:xfrm>
            <a:off x="2286000" y="3505200"/>
            <a:ext cx="2286000" cy="2286000"/>
          </a:xfrm>
          <a:prstGeom prst="rect">
            <a:avLst/>
          </a:prstGeom>
          <a:noFill/>
          <a:ln w="9525">
            <a:noFill/>
            <a:miter lim="800000"/>
            <a:headEnd/>
            <a:tailEnd/>
          </a:ln>
        </p:spPr>
      </p:pic>
      <p:pic>
        <p:nvPicPr>
          <p:cNvPr id="129040" name="Picture 28" descr="MCj04348540000[1]"/>
          <p:cNvPicPr>
            <a:picLocks noChangeAspect="1" noChangeArrowheads="1"/>
          </p:cNvPicPr>
          <p:nvPr/>
        </p:nvPicPr>
        <p:blipFill>
          <a:blip r:embed="rId3"/>
          <a:srcRect/>
          <a:stretch>
            <a:fillRect/>
          </a:stretch>
        </p:blipFill>
        <p:spPr bwMode="auto">
          <a:xfrm>
            <a:off x="5791200" y="2667000"/>
            <a:ext cx="2286000" cy="2286000"/>
          </a:xfrm>
          <a:prstGeom prst="rect">
            <a:avLst/>
          </a:prstGeom>
          <a:noFill/>
          <a:ln w="9525">
            <a:noFill/>
            <a:miter lim="800000"/>
            <a:headEnd/>
            <a:tailEnd/>
          </a:ln>
        </p:spPr>
      </p:pic>
      <p:pic>
        <p:nvPicPr>
          <p:cNvPr id="129041" name="Picture 28" descr="MCj04348540000[1]"/>
          <p:cNvPicPr>
            <a:picLocks noChangeAspect="1" noChangeArrowheads="1"/>
          </p:cNvPicPr>
          <p:nvPr/>
        </p:nvPicPr>
        <p:blipFill>
          <a:blip r:embed="rId6"/>
          <a:srcRect/>
          <a:stretch>
            <a:fillRect/>
          </a:stretch>
        </p:blipFill>
        <p:spPr bwMode="auto">
          <a:xfrm>
            <a:off x="1143000" y="4343400"/>
            <a:ext cx="2286000" cy="2286000"/>
          </a:xfrm>
          <a:prstGeom prst="rect">
            <a:avLst/>
          </a:prstGeom>
          <a:noFill/>
          <a:ln w="9525">
            <a:noFill/>
            <a:miter lim="800000"/>
            <a:headEnd/>
            <a:tailEnd/>
          </a:ln>
        </p:spPr>
      </p:pic>
      <p:pic>
        <p:nvPicPr>
          <p:cNvPr id="129042" name="Picture 28" descr="MCj04348540000[1]"/>
          <p:cNvPicPr>
            <a:picLocks noChangeAspect="1" noChangeArrowheads="1"/>
          </p:cNvPicPr>
          <p:nvPr/>
        </p:nvPicPr>
        <p:blipFill>
          <a:blip r:embed="rId6"/>
          <a:srcRect/>
          <a:stretch>
            <a:fillRect/>
          </a:stretch>
        </p:blipFill>
        <p:spPr bwMode="auto">
          <a:xfrm>
            <a:off x="2590800" y="4343400"/>
            <a:ext cx="2286000" cy="2286000"/>
          </a:xfrm>
          <a:prstGeom prst="rect">
            <a:avLst/>
          </a:prstGeom>
          <a:noFill/>
          <a:ln w="9525">
            <a:noFill/>
            <a:miter lim="800000"/>
            <a:headEnd/>
            <a:tailEnd/>
          </a:ln>
        </p:spPr>
      </p:pic>
      <p:pic>
        <p:nvPicPr>
          <p:cNvPr id="129043" name="Picture 28" descr="MCj04348540000[1]"/>
          <p:cNvPicPr>
            <a:picLocks noChangeAspect="1" noChangeArrowheads="1"/>
          </p:cNvPicPr>
          <p:nvPr/>
        </p:nvPicPr>
        <p:blipFill>
          <a:blip r:embed="rId6"/>
          <a:srcRect/>
          <a:stretch>
            <a:fillRect/>
          </a:stretch>
        </p:blipFill>
        <p:spPr bwMode="auto">
          <a:xfrm>
            <a:off x="3886200" y="4343400"/>
            <a:ext cx="2286000" cy="2286000"/>
          </a:xfrm>
          <a:prstGeom prst="rect">
            <a:avLst/>
          </a:prstGeom>
          <a:noFill/>
          <a:ln w="9525">
            <a:noFill/>
            <a:miter lim="800000"/>
            <a:headEnd/>
            <a:tailEnd/>
          </a:ln>
        </p:spPr>
      </p:pic>
      <p:pic>
        <p:nvPicPr>
          <p:cNvPr id="129044" name="Picture 28" descr="MCj04348540000[1]"/>
          <p:cNvPicPr>
            <a:picLocks noChangeAspect="1" noChangeArrowheads="1"/>
          </p:cNvPicPr>
          <p:nvPr/>
        </p:nvPicPr>
        <p:blipFill>
          <a:blip r:embed="rId4"/>
          <a:srcRect/>
          <a:stretch>
            <a:fillRect/>
          </a:stretch>
        </p:blipFill>
        <p:spPr bwMode="auto">
          <a:xfrm>
            <a:off x="5334000" y="4191000"/>
            <a:ext cx="2286000" cy="2286000"/>
          </a:xfrm>
          <a:prstGeom prst="rect">
            <a:avLst/>
          </a:prstGeom>
          <a:noFill/>
          <a:ln w="9525">
            <a:noFill/>
            <a:miter lim="800000"/>
            <a:headEnd/>
            <a:tailEnd/>
          </a:ln>
        </p:spPr>
      </p:pic>
      <p:pic>
        <p:nvPicPr>
          <p:cNvPr id="129045" name="Picture 28" descr="MCj04348540000[1]"/>
          <p:cNvPicPr>
            <a:picLocks noChangeAspect="1" noChangeArrowheads="1"/>
          </p:cNvPicPr>
          <p:nvPr/>
        </p:nvPicPr>
        <p:blipFill>
          <a:blip r:embed="rId5"/>
          <a:srcRect/>
          <a:stretch>
            <a:fillRect/>
          </a:stretch>
        </p:blipFill>
        <p:spPr bwMode="auto">
          <a:xfrm>
            <a:off x="2971800" y="3886200"/>
            <a:ext cx="2286000" cy="2286000"/>
          </a:xfrm>
          <a:prstGeom prst="rect">
            <a:avLst/>
          </a:prstGeom>
          <a:noFill/>
          <a:ln w="9525">
            <a:noFill/>
            <a:miter lim="800000"/>
            <a:headEnd/>
            <a:tailEnd/>
          </a:ln>
        </p:spPr>
      </p:pic>
      <p:pic>
        <p:nvPicPr>
          <p:cNvPr id="129046" name="Picture 28" descr="MCj04348540000[1]"/>
          <p:cNvPicPr>
            <a:picLocks noChangeAspect="1" noChangeArrowheads="1"/>
          </p:cNvPicPr>
          <p:nvPr/>
        </p:nvPicPr>
        <p:blipFill>
          <a:blip r:embed="rId5"/>
          <a:srcRect/>
          <a:stretch>
            <a:fillRect/>
          </a:stretch>
        </p:blipFill>
        <p:spPr bwMode="auto">
          <a:xfrm>
            <a:off x="4876800" y="3886200"/>
            <a:ext cx="22860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rtlCol="0">
            <a:normAutofit fontScale="90000"/>
          </a:bodyPr>
          <a:lstStyle/>
          <a:p>
            <a:pPr eaLnBrk="1" fontAlgn="auto" hangingPunct="1">
              <a:spcAft>
                <a:spcPts val="0"/>
              </a:spcAft>
              <a:defRPr/>
            </a:pPr>
            <a:r>
              <a:rPr lang="en-US" dirty="0" smtClean="0"/>
              <a:t>Community Circle of Care</a:t>
            </a:r>
            <a:endParaRPr lang="en-US" dirty="0"/>
          </a:p>
        </p:txBody>
      </p:sp>
      <p:pic>
        <p:nvPicPr>
          <p:cNvPr id="5" name="Final CCC site Visit 201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1" y="776215"/>
            <a:ext cx="8077200" cy="605843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71FB4"/>
      </a:dk2>
      <a:lt2>
        <a:srgbClr val="EEECE1"/>
      </a:lt2>
      <a:accent1>
        <a:srgbClr val="4F81BD"/>
      </a:accent1>
      <a:accent2>
        <a:srgbClr val="C0504D"/>
      </a:accent2>
      <a:accent3>
        <a:srgbClr val="9BBB59"/>
      </a:accent3>
      <a:accent4>
        <a:srgbClr val="8064A2"/>
      </a:accent4>
      <a:accent5>
        <a:srgbClr val="4BACC6"/>
      </a:accent5>
      <a:accent6>
        <a:srgbClr val="F79646"/>
      </a:accent6>
      <a:hlink>
        <a:srgbClr val="CBCB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203754">
  <a:themeElements>
    <a:clrScheme name="10203754 14">
      <a:dk1>
        <a:srgbClr val="000000"/>
      </a:dk1>
      <a:lt1>
        <a:srgbClr val="FFFFFF"/>
      </a:lt1>
      <a:dk2>
        <a:srgbClr val="000000"/>
      </a:dk2>
      <a:lt2>
        <a:srgbClr val="808080"/>
      </a:lt2>
      <a:accent1>
        <a:srgbClr val="5DAEFF"/>
      </a:accent1>
      <a:accent2>
        <a:srgbClr val="8FC7FF"/>
      </a:accent2>
      <a:accent3>
        <a:srgbClr val="FFFFFF"/>
      </a:accent3>
      <a:accent4>
        <a:srgbClr val="000000"/>
      </a:accent4>
      <a:accent5>
        <a:srgbClr val="B6D3FF"/>
      </a:accent5>
      <a:accent6>
        <a:srgbClr val="81B4E7"/>
      </a:accent6>
      <a:hlink>
        <a:srgbClr val="6767FF"/>
      </a:hlink>
      <a:folHlink>
        <a:srgbClr val="3333CC"/>
      </a:folHlink>
    </a:clrScheme>
    <a:fontScheme name="10203754">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203754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10203754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10203754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10203754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10203754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10203754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10203754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10203754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10203754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
      <a:clrScheme name="10203754 10">
        <a:dk1>
          <a:srgbClr val="000000"/>
        </a:dk1>
        <a:lt1>
          <a:srgbClr val="FFFFFF"/>
        </a:lt1>
        <a:dk2>
          <a:srgbClr val="000000"/>
        </a:dk2>
        <a:lt2>
          <a:srgbClr val="808080"/>
        </a:lt2>
        <a:accent1>
          <a:srgbClr val="99CCFF"/>
        </a:accent1>
        <a:accent2>
          <a:srgbClr val="99CCFF"/>
        </a:accent2>
        <a:accent3>
          <a:srgbClr val="FFFFFF"/>
        </a:accent3>
        <a:accent4>
          <a:srgbClr val="000000"/>
        </a:accent4>
        <a:accent5>
          <a:srgbClr val="CAE2FF"/>
        </a:accent5>
        <a:accent6>
          <a:srgbClr val="8AB9E7"/>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10203754 11">
        <a:dk1>
          <a:srgbClr val="000000"/>
        </a:dk1>
        <a:lt1>
          <a:srgbClr val="FFFFFF"/>
        </a:lt1>
        <a:dk2>
          <a:srgbClr val="000000"/>
        </a:dk2>
        <a:lt2>
          <a:srgbClr val="808080"/>
        </a:lt2>
        <a:accent1>
          <a:srgbClr val="5DAEFF"/>
        </a:accent1>
        <a:accent2>
          <a:srgbClr val="99CCFF"/>
        </a:accent2>
        <a:accent3>
          <a:srgbClr val="FFFFFF"/>
        </a:accent3>
        <a:accent4>
          <a:srgbClr val="000000"/>
        </a:accent4>
        <a:accent5>
          <a:srgbClr val="B6D3FF"/>
        </a:accent5>
        <a:accent6>
          <a:srgbClr val="8AB9E7"/>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10203754 12">
        <a:dk1>
          <a:srgbClr val="000000"/>
        </a:dk1>
        <a:lt1>
          <a:srgbClr val="FFFFFF"/>
        </a:lt1>
        <a:dk2>
          <a:srgbClr val="000000"/>
        </a:dk2>
        <a:lt2>
          <a:srgbClr val="808080"/>
        </a:lt2>
        <a:accent1>
          <a:srgbClr val="5DAEFF"/>
        </a:accent1>
        <a:accent2>
          <a:srgbClr val="99CCFF"/>
        </a:accent2>
        <a:accent3>
          <a:srgbClr val="FFFFFF"/>
        </a:accent3>
        <a:accent4>
          <a:srgbClr val="000000"/>
        </a:accent4>
        <a:accent5>
          <a:srgbClr val="B6D3FF"/>
        </a:accent5>
        <a:accent6>
          <a:srgbClr val="8AB9E7"/>
        </a:accent6>
        <a:hlink>
          <a:srgbClr val="6767FF"/>
        </a:hlink>
        <a:folHlink>
          <a:srgbClr val="3333CC"/>
        </a:folHlink>
      </a:clrScheme>
      <a:clrMap bg1="lt1" tx1="dk1" bg2="lt2" tx2="dk2" accent1="accent1" accent2="accent2" accent3="accent3" accent4="accent4" accent5="accent5" accent6="accent6" hlink="hlink" folHlink="folHlink"/>
    </a:extraClrScheme>
    <a:extraClrScheme>
      <a:clrScheme name="10203754 13">
        <a:dk1>
          <a:srgbClr val="000000"/>
        </a:dk1>
        <a:lt1>
          <a:srgbClr val="FFFFFF"/>
        </a:lt1>
        <a:dk2>
          <a:srgbClr val="000000"/>
        </a:dk2>
        <a:lt2>
          <a:srgbClr val="808080"/>
        </a:lt2>
        <a:accent1>
          <a:srgbClr val="5DAEFF"/>
        </a:accent1>
        <a:accent2>
          <a:srgbClr val="3399FF"/>
        </a:accent2>
        <a:accent3>
          <a:srgbClr val="FFFFFF"/>
        </a:accent3>
        <a:accent4>
          <a:srgbClr val="000000"/>
        </a:accent4>
        <a:accent5>
          <a:srgbClr val="B6D3FF"/>
        </a:accent5>
        <a:accent6>
          <a:srgbClr val="2D8AE7"/>
        </a:accent6>
        <a:hlink>
          <a:srgbClr val="6767FF"/>
        </a:hlink>
        <a:folHlink>
          <a:srgbClr val="3333CC"/>
        </a:folHlink>
      </a:clrScheme>
      <a:clrMap bg1="lt1" tx1="dk1" bg2="lt2" tx2="dk2" accent1="accent1" accent2="accent2" accent3="accent3" accent4="accent4" accent5="accent5" accent6="accent6" hlink="hlink" folHlink="folHlink"/>
    </a:extraClrScheme>
    <a:extraClrScheme>
      <a:clrScheme name="10203754 14">
        <a:dk1>
          <a:srgbClr val="000000"/>
        </a:dk1>
        <a:lt1>
          <a:srgbClr val="FFFFFF"/>
        </a:lt1>
        <a:dk2>
          <a:srgbClr val="000000"/>
        </a:dk2>
        <a:lt2>
          <a:srgbClr val="808080"/>
        </a:lt2>
        <a:accent1>
          <a:srgbClr val="5DAEFF"/>
        </a:accent1>
        <a:accent2>
          <a:srgbClr val="8FC7FF"/>
        </a:accent2>
        <a:accent3>
          <a:srgbClr val="FFFFFF"/>
        </a:accent3>
        <a:accent4>
          <a:srgbClr val="000000"/>
        </a:accent4>
        <a:accent5>
          <a:srgbClr val="B6D3FF"/>
        </a:accent5>
        <a:accent6>
          <a:srgbClr val="81B4E7"/>
        </a:accent6>
        <a:hlink>
          <a:srgbClr val="6767FF"/>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99CCFF"/>
        </a:accent1>
        <a:accent2>
          <a:srgbClr val="99CCFF"/>
        </a:accent2>
        <a:accent3>
          <a:srgbClr val="FFFFFF"/>
        </a:accent3>
        <a:accent4>
          <a:srgbClr val="000000"/>
        </a:accent4>
        <a:accent5>
          <a:srgbClr val="CAE2FF"/>
        </a:accent5>
        <a:accent6>
          <a:srgbClr val="8AB9E7"/>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5DAEFF"/>
        </a:accent1>
        <a:accent2>
          <a:srgbClr val="99CCFF"/>
        </a:accent2>
        <a:accent3>
          <a:srgbClr val="FFFFFF"/>
        </a:accent3>
        <a:accent4>
          <a:srgbClr val="000000"/>
        </a:accent4>
        <a:accent5>
          <a:srgbClr val="B6D3FF"/>
        </a:accent5>
        <a:accent6>
          <a:srgbClr val="8AB9E7"/>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5DAEFF"/>
        </a:accent1>
        <a:accent2>
          <a:srgbClr val="99CCFF"/>
        </a:accent2>
        <a:accent3>
          <a:srgbClr val="FFFFFF"/>
        </a:accent3>
        <a:accent4>
          <a:srgbClr val="000000"/>
        </a:accent4>
        <a:accent5>
          <a:srgbClr val="B6D3FF"/>
        </a:accent5>
        <a:accent6>
          <a:srgbClr val="8AB9E7"/>
        </a:accent6>
        <a:hlink>
          <a:srgbClr val="6767FF"/>
        </a:hlink>
        <a:folHlink>
          <a:srgbClr val="3333CC"/>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5DAEFF"/>
        </a:accent1>
        <a:accent2>
          <a:srgbClr val="3399FF"/>
        </a:accent2>
        <a:accent3>
          <a:srgbClr val="FFFFFF"/>
        </a:accent3>
        <a:accent4>
          <a:srgbClr val="000000"/>
        </a:accent4>
        <a:accent5>
          <a:srgbClr val="B6D3FF"/>
        </a:accent5>
        <a:accent6>
          <a:srgbClr val="2D8AE7"/>
        </a:accent6>
        <a:hlink>
          <a:srgbClr val="6767FF"/>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Custom 3">
      <a:dk1>
        <a:sysClr val="windowText" lastClr="000000"/>
      </a:dk1>
      <a:lt1>
        <a:sysClr val="window" lastClr="FFFFFF"/>
      </a:lt1>
      <a:dk2>
        <a:srgbClr val="171FB4"/>
      </a:dk2>
      <a:lt2>
        <a:srgbClr val="EEECE1"/>
      </a:lt2>
      <a:accent1>
        <a:srgbClr val="4F81BD"/>
      </a:accent1>
      <a:accent2>
        <a:srgbClr val="C0504D"/>
      </a:accent2>
      <a:accent3>
        <a:srgbClr val="9BBB59"/>
      </a:accent3>
      <a:accent4>
        <a:srgbClr val="8064A2"/>
      </a:accent4>
      <a:accent5>
        <a:srgbClr val="4BACC6"/>
      </a:accent5>
      <a:accent6>
        <a:srgbClr val="F79646"/>
      </a:accent6>
      <a:hlink>
        <a:srgbClr val="CBCB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1861</TotalTime>
  <Words>4580</Words>
  <Application>Microsoft Office PowerPoint</Application>
  <PresentationFormat>On-screen Show (4:3)</PresentationFormat>
  <Paragraphs>826</Paragraphs>
  <Slides>52</Slides>
  <Notes>52</Notes>
  <HiddenSlides>0</HiddenSlides>
  <MMClips>2</MMClips>
  <ScaleCrop>false</ScaleCrop>
  <HeadingPairs>
    <vt:vector size="6" baseType="variant">
      <vt:variant>
        <vt:lpstr>Theme</vt:lpstr>
      </vt:variant>
      <vt:variant>
        <vt:i4>6</vt:i4>
      </vt:variant>
      <vt:variant>
        <vt:lpstr>Embedded OLE Servers</vt:lpstr>
      </vt:variant>
      <vt:variant>
        <vt:i4>4</vt:i4>
      </vt:variant>
      <vt:variant>
        <vt:lpstr>Slide Titles</vt:lpstr>
      </vt:variant>
      <vt:variant>
        <vt:i4>52</vt:i4>
      </vt:variant>
    </vt:vector>
  </HeadingPairs>
  <TitlesOfParts>
    <vt:vector size="62" baseType="lpstr">
      <vt:lpstr>Office Theme</vt:lpstr>
      <vt:lpstr>10203754</vt:lpstr>
      <vt:lpstr>1_Default Design</vt:lpstr>
      <vt:lpstr>1_Office Theme</vt:lpstr>
      <vt:lpstr>2_Default Design</vt:lpstr>
      <vt:lpstr>Default Design</vt:lpstr>
      <vt:lpstr>Acrobat Document</vt:lpstr>
      <vt:lpstr>Slide</vt:lpstr>
      <vt:lpstr>Microsoft Excel Chart</vt:lpstr>
      <vt:lpstr>Chart</vt:lpstr>
      <vt:lpstr>Community Circle of Care Iowa’s System of Care Demonstration Project</vt:lpstr>
      <vt:lpstr>Objectives</vt:lpstr>
      <vt:lpstr>Northeast Iowa </vt:lpstr>
      <vt:lpstr>PowerPoint Presentation</vt:lpstr>
      <vt:lpstr>Iowa’s Current System</vt:lpstr>
      <vt:lpstr>PowerPoint Presentation</vt:lpstr>
      <vt:lpstr> Community Circle of Care is… </vt:lpstr>
      <vt:lpstr>Northeast Iowa with a SOC</vt:lpstr>
      <vt:lpstr>Community Circle of Care</vt:lpstr>
      <vt:lpstr>What is a System of Care?</vt:lpstr>
      <vt:lpstr>Iowa’s Vision for an Integrated System of Care for Children with Special Healthcare needs.</vt:lpstr>
      <vt:lpstr>PowerPoint Presentation</vt:lpstr>
      <vt:lpstr>Frontline Practice Shifts</vt:lpstr>
      <vt:lpstr>PowerPoint Presentation</vt:lpstr>
      <vt:lpstr>PowerPoint Presentation</vt:lpstr>
      <vt:lpstr>Wrap Around – what is it?  </vt:lpstr>
      <vt:lpstr>PowerPoint Presentation</vt:lpstr>
      <vt:lpstr>CCC Model of Care Medical Assessment + Social Supports</vt:lpstr>
      <vt:lpstr>PowerPoint Presentation</vt:lpstr>
      <vt:lpstr>PowerPoint Presentation</vt:lpstr>
      <vt:lpstr>PowerPoint Presentation</vt:lpstr>
      <vt:lpstr>Care Coordination</vt:lpstr>
      <vt:lpstr>Family Team Meeting</vt:lpstr>
      <vt:lpstr>Social Supports - Caregivers</vt:lpstr>
      <vt:lpstr>Social Supports - Youth</vt:lpstr>
      <vt:lpstr>System of Care Values </vt:lpstr>
      <vt:lpstr>System of Care Values</vt:lpstr>
      <vt:lpstr>System of Care Values</vt:lpstr>
      <vt:lpstr>System of Care Values</vt:lpstr>
      <vt:lpstr>System of Care Values</vt:lpstr>
      <vt:lpstr>System of Care Values</vt:lpstr>
      <vt:lpstr>System of Care Values</vt:lpstr>
      <vt:lpstr>System of Care Values</vt:lpstr>
      <vt:lpstr>System of Care Values</vt:lpstr>
      <vt:lpstr>System of Care Values</vt:lpstr>
      <vt:lpstr>Lesson’s  Learned: The process of developing a SOC takes time</vt:lpstr>
      <vt:lpstr>Lessons Learned - Community Based Resources</vt:lpstr>
      <vt:lpstr>Lessons learned - workforce</vt:lpstr>
      <vt:lpstr>PowerPoint Presentation</vt:lpstr>
      <vt:lpstr>PowerPoint Presentation</vt:lpstr>
      <vt:lpstr> State SOC Resource Team </vt:lpstr>
      <vt:lpstr>CCC  Outcomes</vt:lpstr>
      <vt:lpstr>PowerPoint Presentation</vt:lpstr>
      <vt:lpstr>PowerPoint Presentation</vt:lpstr>
      <vt:lpstr>PowerPoint Presentation</vt:lpstr>
      <vt:lpstr>Client Functioning Outcome improved for 33% of patients at first reassessment</vt:lpstr>
      <vt:lpstr>Social Connectedness Outcome improved for 10.7% of patients at reassessment </vt:lpstr>
      <vt:lpstr>June 2008 – July 2009</vt:lpstr>
      <vt:lpstr>PowerPoint Presentation</vt:lpstr>
      <vt:lpstr>SAMHSA Systems of Care &amp; UCEDDs:  A Good Fit</vt:lpstr>
      <vt:lpstr>Olmstead and Children’s Mental Health</vt:lpstr>
      <vt:lpstr>PowerPoint Presentation</vt:lpstr>
    </vt:vector>
  </TitlesOfParts>
  <Company>University of Iowa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 of Care – What is it and what is our role?</dc:title>
  <dc:creator>vmiene</dc:creator>
  <cp:lastModifiedBy>oklimova</cp:lastModifiedBy>
  <cp:revision>67</cp:revision>
  <dcterms:created xsi:type="dcterms:W3CDTF">2010-07-24T04:31:44Z</dcterms:created>
  <dcterms:modified xsi:type="dcterms:W3CDTF">2010-11-18T22:22:12Z</dcterms:modified>
</cp:coreProperties>
</file>